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4"/>
  </p:sldMasterIdLst>
  <p:notesMasterIdLst>
    <p:notesMasterId r:id="rId41"/>
  </p:notesMasterIdLst>
  <p:handoutMasterIdLst>
    <p:handoutMasterId r:id="rId42"/>
  </p:handoutMasterIdLst>
  <p:sldIdLst>
    <p:sldId id="346" r:id="rId5"/>
    <p:sldId id="389" r:id="rId6"/>
    <p:sldId id="434" r:id="rId7"/>
    <p:sldId id="420" r:id="rId8"/>
    <p:sldId id="443" r:id="rId9"/>
    <p:sldId id="444" r:id="rId10"/>
    <p:sldId id="445" r:id="rId11"/>
    <p:sldId id="466" r:id="rId12"/>
    <p:sldId id="447" r:id="rId13"/>
    <p:sldId id="423" r:id="rId14"/>
    <p:sldId id="431" r:id="rId15"/>
    <p:sldId id="448" r:id="rId16"/>
    <p:sldId id="449" r:id="rId17"/>
    <p:sldId id="450" r:id="rId18"/>
    <p:sldId id="393" r:id="rId19"/>
    <p:sldId id="439" r:id="rId20"/>
    <p:sldId id="451" r:id="rId21"/>
    <p:sldId id="391" r:id="rId22"/>
    <p:sldId id="467" r:id="rId23"/>
    <p:sldId id="452" r:id="rId24"/>
    <p:sldId id="453" r:id="rId25"/>
    <p:sldId id="349" r:id="rId26"/>
    <p:sldId id="454" r:id="rId27"/>
    <p:sldId id="455" r:id="rId28"/>
    <p:sldId id="456" r:id="rId29"/>
    <p:sldId id="457" r:id="rId30"/>
    <p:sldId id="458" r:id="rId31"/>
    <p:sldId id="459" r:id="rId32"/>
    <p:sldId id="460" r:id="rId33"/>
    <p:sldId id="461" r:id="rId34"/>
    <p:sldId id="462" r:id="rId35"/>
    <p:sldId id="463" r:id="rId36"/>
    <p:sldId id="387" r:id="rId37"/>
    <p:sldId id="465" r:id="rId38"/>
    <p:sldId id="436" r:id="rId39"/>
    <p:sldId id="435" r:id="rId40"/>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385" userDrawn="1">
          <p15:clr>
            <a:srgbClr val="A4A3A4"/>
          </p15:clr>
        </p15:guide>
        <p15:guide id="4" pos="3107" userDrawn="1">
          <p15:clr>
            <a:srgbClr val="A4A3A4"/>
          </p15:clr>
        </p15:guide>
        <p15:guide id="5" orient="horz" pos="985" userDrawn="1">
          <p15:clr>
            <a:srgbClr val="A4A3A4"/>
          </p15:clr>
        </p15:guide>
        <p15:guide id="6" orient="horz" pos="132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5FCD9"/>
    <a:srgbClr val="0047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1" autoAdjust="0"/>
    <p:restoredTop sz="77090" autoAdjust="0"/>
  </p:normalViewPr>
  <p:slideViewPr>
    <p:cSldViewPr snapToGrid="0" snapToObjects="1">
      <p:cViewPr varScale="1">
        <p:scale>
          <a:sx n="76" d="100"/>
          <a:sy n="76" d="100"/>
        </p:scale>
        <p:origin x="1464" y="90"/>
      </p:cViewPr>
      <p:guideLst>
        <p:guide orient="horz" pos="1620"/>
        <p:guide pos="2880"/>
        <p:guide pos="385"/>
        <p:guide pos="3107"/>
        <p:guide orient="horz" pos="985"/>
        <p:guide orient="horz" pos="1325"/>
      </p:guideLst>
    </p:cSldViewPr>
  </p:slideViewPr>
  <p:outlineViewPr>
    <p:cViewPr>
      <p:scale>
        <a:sx n="33" d="100"/>
        <a:sy n="33" d="100"/>
      </p:scale>
      <p:origin x="0" y="-20364"/>
    </p:cViewPr>
  </p:outlineViewPr>
  <p:notesTextViewPr>
    <p:cViewPr>
      <p:scale>
        <a:sx n="3" d="2"/>
        <a:sy n="3" d="2"/>
      </p:scale>
      <p:origin x="0" y="0"/>
    </p:cViewPr>
  </p:notesTextViewPr>
  <p:sorterViewPr>
    <p:cViewPr>
      <p:scale>
        <a:sx n="100" d="100"/>
        <a:sy n="100" d="100"/>
      </p:scale>
      <p:origin x="0" y="-2712"/>
    </p:cViewPr>
  </p:sorterViewPr>
  <p:notesViewPr>
    <p:cSldViewPr snapToGrid="0" snapToObjects="1">
      <p:cViewPr varScale="1">
        <p:scale>
          <a:sx n="80" d="100"/>
          <a:sy n="80" d="100"/>
        </p:scale>
        <p:origin x="3498"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117F53-4D6D-470C-A582-3A68CBE5D7A9}"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sv-SE"/>
        </a:p>
      </dgm:t>
    </dgm:pt>
    <dgm:pt modelId="{25884E10-87D9-4438-97A4-15A08FCCD678}">
      <dgm:prSet phldrT="[Text]"/>
      <dgm:spPr/>
      <dgm:t>
        <a:bodyPr/>
        <a:lstStyle/>
        <a:p>
          <a:r>
            <a:rPr lang="sv-SE" dirty="0"/>
            <a:t>Vilja samarbeta</a:t>
          </a:r>
        </a:p>
      </dgm:t>
    </dgm:pt>
    <dgm:pt modelId="{49667AF8-0710-4233-810E-4ADD5DD5EC9C}" type="parTrans" cxnId="{B6FC57A9-BB4F-47D4-8328-6558576F27CF}">
      <dgm:prSet/>
      <dgm:spPr/>
      <dgm:t>
        <a:bodyPr/>
        <a:lstStyle/>
        <a:p>
          <a:endParaRPr lang="sv-SE"/>
        </a:p>
      </dgm:t>
    </dgm:pt>
    <dgm:pt modelId="{5423F899-4B36-48D7-B529-3F195FA87C3C}" type="sibTrans" cxnId="{B6FC57A9-BB4F-47D4-8328-6558576F27CF}">
      <dgm:prSet/>
      <dgm:spPr/>
      <dgm:t>
        <a:bodyPr/>
        <a:lstStyle/>
        <a:p>
          <a:endParaRPr lang="sv-SE"/>
        </a:p>
      </dgm:t>
    </dgm:pt>
    <dgm:pt modelId="{C99C1EE1-3265-41D4-A3BD-63016D65A5AA}">
      <dgm:prSet phldrT="[Text]"/>
      <dgm:spPr/>
      <dgm:t>
        <a:bodyPr/>
        <a:lstStyle/>
        <a:p>
          <a:r>
            <a:rPr lang="sv-SE" dirty="0"/>
            <a:t>Sanning</a:t>
          </a:r>
        </a:p>
        <a:p>
          <a:r>
            <a:rPr lang="sv-SE" dirty="0"/>
            <a:t>Öppenhet</a:t>
          </a:r>
        </a:p>
      </dgm:t>
    </dgm:pt>
    <dgm:pt modelId="{8A12AAD4-A71E-4B50-B782-150A3422F54B}" type="parTrans" cxnId="{9B8FB379-8AAA-4DDD-9C87-9F9538596340}">
      <dgm:prSet/>
      <dgm:spPr/>
      <dgm:t>
        <a:bodyPr/>
        <a:lstStyle/>
        <a:p>
          <a:endParaRPr lang="sv-SE"/>
        </a:p>
      </dgm:t>
    </dgm:pt>
    <dgm:pt modelId="{5673899E-BCDD-4EF2-A397-624FC646BC72}" type="sibTrans" cxnId="{9B8FB379-8AAA-4DDD-9C87-9F9538596340}">
      <dgm:prSet/>
      <dgm:spPr/>
      <dgm:t>
        <a:bodyPr/>
        <a:lstStyle/>
        <a:p>
          <a:endParaRPr lang="sv-SE"/>
        </a:p>
      </dgm:t>
    </dgm:pt>
    <dgm:pt modelId="{1AF9E810-1985-4701-8DEC-D48DB688E144}">
      <dgm:prSet phldrT="[Text]"/>
      <dgm:spPr/>
      <dgm:t>
        <a:bodyPr/>
        <a:lstStyle/>
        <a:p>
          <a:r>
            <a:rPr lang="sv-SE" dirty="0"/>
            <a:t>Personligt</a:t>
          </a:r>
        </a:p>
        <a:p>
          <a:r>
            <a:rPr lang="sv-SE" dirty="0"/>
            <a:t>ansvar</a:t>
          </a:r>
        </a:p>
      </dgm:t>
    </dgm:pt>
    <dgm:pt modelId="{7CBBB79C-9958-4AAB-9B08-E4A538946A5C}" type="parTrans" cxnId="{7E907381-B0E2-4C0E-8BEE-20A48F622493}">
      <dgm:prSet/>
      <dgm:spPr/>
      <dgm:t>
        <a:bodyPr/>
        <a:lstStyle/>
        <a:p>
          <a:endParaRPr lang="sv-SE"/>
        </a:p>
      </dgm:t>
    </dgm:pt>
    <dgm:pt modelId="{B70AC3C3-F574-4058-9000-7C27C874A4B0}" type="sibTrans" cxnId="{7E907381-B0E2-4C0E-8BEE-20A48F622493}">
      <dgm:prSet/>
      <dgm:spPr/>
      <dgm:t>
        <a:bodyPr/>
        <a:lstStyle/>
        <a:p>
          <a:endParaRPr lang="sv-SE"/>
        </a:p>
      </dgm:t>
    </dgm:pt>
    <dgm:pt modelId="{240770CC-ED72-4FE5-B7B7-DF2CC5A98B8E}" type="pres">
      <dgm:prSet presAssocID="{6E117F53-4D6D-470C-A582-3A68CBE5D7A9}" presName="rootnode" presStyleCnt="0">
        <dgm:presLayoutVars>
          <dgm:chMax/>
          <dgm:chPref/>
          <dgm:dir/>
          <dgm:animLvl val="lvl"/>
        </dgm:presLayoutVars>
      </dgm:prSet>
      <dgm:spPr/>
    </dgm:pt>
    <dgm:pt modelId="{E08D5F63-EE4C-429C-A574-0CE837940A44}" type="pres">
      <dgm:prSet presAssocID="{25884E10-87D9-4438-97A4-15A08FCCD678}" presName="composite" presStyleCnt="0"/>
      <dgm:spPr/>
    </dgm:pt>
    <dgm:pt modelId="{AC9FD06E-7FA2-4962-BB9F-8C1BA64A2FEB}" type="pres">
      <dgm:prSet presAssocID="{25884E10-87D9-4438-97A4-15A08FCCD678}" presName="LShape" presStyleLbl="alignNode1" presStyleIdx="0" presStyleCnt="5" custLinFactNeighborX="11044" custLinFactNeighborY="4756"/>
      <dgm:spPr>
        <a:solidFill>
          <a:schemeClr val="accent5"/>
        </a:solidFill>
        <a:ln>
          <a:noFill/>
        </a:ln>
      </dgm:spPr>
    </dgm:pt>
    <dgm:pt modelId="{9562C886-F292-4CC9-A266-459698FB1E02}" type="pres">
      <dgm:prSet presAssocID="{25884E10-87D9-4438-97A4-15A08FCCD678}" presName="ParentText" presStyleLbl="revTx" presStyleIdx="0" presStyleCnt="3" custLinFactNeighborX="18204" custLinFactNeighborY="3641">
        <dgm:presLayoutVars>
          <dgm:chMax val="0"/>
          <dgm:chPref val="0"/>
          <dgm:bulletEnabled val="1"/>
        </dgm:presLayoutVars>
      </dgm:prSet>
      <dgm:spPr/>
    </dgm:pt>
    <dgm:pt modelId="{68188FE3-4C0D-4496-85E7-3899626025A1}" type="pres">
      <dgm:prSet presAssocID="{25884E10-87D9-4438-97A4-15A08FCCD678}" presName="Triangle" presStyleLbl="alignNode1" presStyleIdx="1" presStyleCnt="5" custLinFactX="800000" custLinFactY="123004" custLinFactNeighborX="858869" custLinFactNeighborY="200000"/>
      <dgm:spPr>
        <a:solidFill>
          <a:schemeClr val="bg1"/>
        </a:solidFill>
        <a:ln>
          <a:noFill/>
        </a:ln>
      </dgm:spPr>
    </dgm:pt>
    <dgm:pt modelId="{B6AE1CC3-E205-43D5-A681-F47F7E17C552}" type="pres">
      <dgm:prSet presAssocID="{5423F899-4B36-48D7-B529-3F195FA87C3C}" presName="sibTrans" presStyleCnt="0"/>
      <dgm:spPr/>
    </dgm:pt>
    <dgm:pt modelId="{6296AEE5-2DA2-47BA-A244-43188F5D7DAE}" type="pres">
      <dgm:prSet presAssocID="{5423F899-4B36-48D7-B529-3F195FA87C3C}" presName="space" presStyleCnt="0"/>
      <dgm:spPr/>
    </dgm:pt>
    <dgm:pt modelId="{C1356849-B438-4D49-885E-BEBA369F0CD9}" type="pres">
      <dgm:prSet presAssocID="{C99C1EE1-3265-41D4-A3BD-63016D65A5AA}" presName="composite" presStyleCnt="0"/>
      <dgm:spPr/>
    </dgm:pt>
    <dgm:pt modelId="{BEC15F02-B700-454F-A104-06FF124F87B1}" type="pres">
      <dgm:prSet presAssocID="{C99C1EE1-3265-41D4-A3BD-63016D65A5AA}" presName="LShape" presStyleLbl="alignNode1" presStyleIdx="2" presStyleCnt="5" custLinFactNeighborX="100" custLinFactNeighborY="-21797"/>
      <dgm:spPr>
        <a:solidFill>
          <a:schemeClr val="accent6"/>
        </a:solidFill>
        <a:ln>
          <a:noFill/>
        </a:ln>
      </dgm:spPr>
    </dgm:pt>
    <dgm:pt modelId="{B9F50BFF-6370-495A-A958-7B434168DEEA}" type="pres">
      <dgm:prSet presAssocID="{C99C1EE1-3265-41D4-A3BD-63016D65A5AA}" presName="ParentText" presStyleLbl="revTx" presStyleIdx="1" presStyleCnt="3" custLinFactNeighborX="-796" custLinFactNeighborY="-20768">
        <dgm:presLayoutVars>
          <dgm:chMax val="0"/>
          <dgm:chPref val="0"/>
          <dgm:bulletEnabled val="1"/>
        </dgm:presLayoutVars>
      </dgm:prSet>
      <dgm:spPr/>
    </dgm:pt>
    <dgm:pt modelId="{BCE75BB1-3B04-449B-84AB-A2C65F2AA997}" type="pres">
      <dgm:prSet presAssocID="{C99C1EE1-3265-41D4-A3BD-63016D65A5AA}" presName="Triangle" presStyleLbl="alignNode1" presStyleIdx="3" presStyleCnt="5" custLinFactNeighborX="-4195" custLinFactNeighborY="-80916"/>
      <dgm:spPr>
        <a:solidFill>
          <a:schemeClr val="bg1"/>
        </a:solidFill>
        <a:ln>
          <a:noFill/>
        </a:ln>
      </dgm:spPr>
    </dgm:pt>
    <dgm:pt modelId="{7C707864-1E65-46A7-A813-7066A4F520FC}" type="pres">
      <dgm:prSet presAssocID="{5673899E-BCDD-4EF2-A397-624FC646BC72}" presName="sibTrans" presStyleCnt="0"/>
      <dgm:spPr/>
    </dgm:pt>
    <dgm:pt modelId="{13DCDCC6-F1D1-45B6-A188-8755E37BE4D1}" type="pres">
      <dgm:prSet presAssocID="{5673899E-BCDD-4EF2-A397-624FC646BC72}" presName="space" presStyleCnt="0"/>
      <dgm:spPr/>
    </dgm:pt>
    <dgm:pt modelId="{0B68A00D-75E8-405E-A211-FD61FCE2DA6F}" type="pres">
      <dgm:prSet presAssocID="{1AF9E810-1985-4701-8DEC-D48DB688E144}" presName="composite" presStyleCnt="0"/>
      <dgm:spPr/>
    </dgm:pt>
    <dgm:pt modelId="{D7D996C6-D68F-4F09-BE41-B067F6152952}" type="pres">
      <dgm:prSet presAssocID="{1AF9E810-1985-4701-8DEC-D48DB688E144}" presName="LShape" presStyleLbl="alignNode1" presStyleIdx="4" presStyleCnt="5" custLinFactNeighborX="-10155" custLinFactNeighborY="-49633"/>
      <dgm:spPr>
        <a:solidFill>
          <a:schemeClr val="accent6">
            <a:lumMod val="60000"/>
            <a:lumOff val="40000"/>
          </a:schemeClr>
        </a:solidFill>
        <a:ln>
          <a:noFill/>
        </a:ln>
      </dgm:spPr>
    </dgm:pt>
    <dgm:pt modelId="{ABA2DFD1-8810-4C86-88C1-77D7B7CD01D5}" type="pres">
      <dgm:prSet presAssocID="{1AF9E810-1985-4701-8DEC-D48DB688E144}" presName="ParentText" presStyleLbl="revTx" presStyleIdx="2" presStyleCnt="3" custLinFactNeighborX="-11271" custLinFactNeighborY="-32440">
        <dgm:presLayoutVars>
          <dgm:chMax val="0"/>
          <dgm:chPref val="0"/>
          <dgm:bulletEnabled val="1"/>
        </dgm:presLayoutVars>
      </dgm:prSet>
      <dgm:spPr/>
    </dgm:pt>
  </dgm:ptLst>
  <dgm:cxnLst>
    <dgm:cxn modelId="{9B8FB379-8AAA-4DDD-9C87-9F9538596340}" srcId="{6E117F53-4D6D-470C-A582-3A68CBE5D7A9}" destId="{C99C1EE1-3265-41D4-A3BD-63016D65A5AA}" srcOrd="1" destOrd="0" parTransId="{8A12AAD4-A71E-4B50-B782-150A3422F54B}" sibTransId="{5673899E-BCDD-4EF2-A397-624FC646BC72}"/>
    <dgm:cxn modelId="{7E907381-B0E2-4C0E-8BEE-20A48F622493}" srcId="{6E117F53-4D6D-470C-A582-3A68CBE5D7A9}" destId="{1AF9E810-1985-4701-8DEC-D48DB688E144}" srcOrd="2" destOrd="0" parTransId="{7CBBB79C-9958-4AAB-9B08-E4A538946A5C}" sibTransId="{B70AC3C3-F574-4058-9000-7C27C874A4B0}"/>
    <dgm:cxn modelId="{B6FC57A9-BB4F-47D4-8328-6558576F27CF}" srcId="{6E117F53-4D6D-470C-A582-3A68CBE5D7A9}" destId="{25884E10-87D9-4438-97A4-15A08FCCD678}" srcOrd="0" destOrd="0" parTransId="{49667AF8-0710-4233-810E-4ADD5DD5EC9C}" sibTransId="{5423F899-4B36-48D7-B529-3F195FA87C3C}"/>
    <dgm:cxn modelId="{FACEE6BC-ACF9-4BCA-94C2-9BA7A1375BA9}" type="presOf" srcId="{C99C1EE1-3265-41D4-A3BD-63016D65A5AA}" destId="{B9F50BFF-6370-495A-A958-7B434168DEEA}" srcOrd="0" destOrd="0" presId="urn:microsoft.com/office/officeart/2009/3/layout/StepUpProcess"/>
    <dgm:cxn modelId="{B44987C7-2194-472E-A135-9E0817EDB3E6}" type="presOf" srcId="{1AF9E810-1985-4701-8DEC-D48DB688E144}" destId="{ABA2DFD1-8810-4C86-88C1-77D7B7CD01D5}" srcOrd="0" destOrd="0" presId="urn:microsoft.com/office/officeart/2009/3/layout/StepUpProcess"/>
    <dgm:cxn modelId="{86618BD0-B526-46CC-9BFB-313B6A428F98}" type="presOf" srcId="{25884E10-87D9-4438-97A4-15A08FCCD678}" destId="{9562C886-F292-4CC9-A266-459698FB1E02}" srcOrd="0" destOrd="0" presId="urn:microsoft.com/office/officeart/2009/3/layout/StepUpProcess"/>
    <dgm:cxn modelId="{BA6EBAE1-C23C-4EA0-BB96-79E436DE01F4}" type="presOf" srcId="{6E117F53-4D6D-470C-A582-3A68CBE5D7A9}" destId="{240770CC-ED72-4FE5-B7B7-DF2CC5A98B8E}" srcOrd="0" destOrd="0" presId="urn:microsoft.com/office/officeart/2009/3/layout/StepUpProcess"/>
    <dgm:cxn modelId="{22673B68-1982-4A9A-ACD5-DACEB2974C8A}" type="presParOf" srcId="{240770CC-ED72-4FE5-B7B7-DF2CC5A98B8E}" destId="{E08D5F63-EE4C-429C-A574-0CE837940A44}" srcOrd="0" destOrd="0" presId="urn:microsoft.com/office/officeart/2009/3/layout/StepUpProcess"/>
    <dgm:cxn modelId="{60B95CCD-65E8-433B-9D01-FAA177FC1A99}" type="presParOf" srcId="{E08D5F63-EE4C-429C-A574-0CE837940A44}" destId="{AC9FD06E-7FA2-4962-BB9F-8C1BA64A2FEB}" srcOrd="0" destOrd="0" presId="urn:microsoft.com/office/officeart/2009/3/layout/StepUpProcess"/>
    <dgm:cxn modelId="{C9205499-D580-4D6A-A7AD-83E1A6C20123}" type="presParOf" srcId="{E08D5F63-EE4C-429C-A574-0CE837940A44}" destId="{9562C886-F292-4CC9-A266-459698FB1E02}" srcOrd="1" destOrd="0" presId="urn:microsoft.com/office/officeart/2009/3/layout/StepUpProcess"/>
    <dgm:cxn modelId="{4649AB33-0A8F-4DA5-96CE-297F889AFA3B}" type="presParOf" srcId="{E08D5F63-EE4C-429C-A574-0CE837940A44}" destId="{68188FE3-4C0D-4496-85E7-3899626025A1}" srcOrd="2" destOrd="0" presId="urn:microsoft.com/office/officeart/2009/3/layout/StepUpProcess"/>
    <dgm:cxn modelId="{ED6F632B-7D26-4AC7-88A9-06870BE5F120}" type="presParOf" srcId="{240770CC-ED72-4FE5-B7B7-DF2CC5A98B8E}" destId="{B6AE1CC3-E205-43D5-A681-F47F7E17C552}" srcOrd="1" destOrd="0" presId="urn:microsoft.com/office/officeart/2009/3/layout/StepUpProcess"/>
    <dgm:cxn modelId="{F98C698F-905E-47C6-A588-8B1B09BB2F86}" type="presParOf" srcId="{B6AE1CC3-E205-43D5-A681-F47F7E17C552}" destId="{6296AEE5-2DA2-47BA-A244-43188F5D7DAE}" srcOrd="0" destOrd="0" presId="urn:microsoft.com/office/officeart/2009/3/layout/StepUpProcess"/>
    <dgm:cxn modelId="{BAB047DC-13EF-428F-B083-143016789447}" type="presParOf" srcId="{240770CC-ED72-4FE5-B7B7-DF2CC5A98B8E}" destId="{C1356849-B438-4D49-885E-BEBA369F0CD9}" srcOrd="2" destOrd="0" presId="urn:microsoft.com/office/officeart/2009/3/layout/StepUpProcess"/>
    <dgm:cxn modelId="{32B11E29-C20C-431B-9CA5-79E2F50936F9}" type="presParOf" srcId="{C1356849-B438-4D49-885E-BEBA369F0CD9}" destId="{BEC15F02-B700-454F-A104-06FF124F87B1}" srcOrd="0" destOrd="0" presId="urn:microsoft.com/office/officeart/2009/3/layout/StepUpProcess"/>
    <dgm:cxn modelId="{84994627-4358-44B2-A441-246C4A430F7A}" type="presParOf" srcId="{C1356849-B438-4D49-885E-BEBA369F0CD9}" destId="{B9F50BFF-6370-495A-A958-7B434168DEEA}" srcOrd="1" destOrd="0" presId="urn:microsoft.com/office/officeart/2009/3/layout/StepUpProcess"/>
    <dgm:cxn modelId="{C88F1F00-FE3C-4BD9-A3BC-B2AA92F6BE55}" type="presParOf" srcId="{C1356849-B438-4D49-885E-BEBA369F0CD9}" destId="{BCE75BB1-3B04-449B-84AB-A2C65F2AA997}" srcOrd="2" destOrd="0" presId="urn:microsoft.com/office/officeart/2009/3/layout/StepUpProcess"/>
    <dgm:cxn modelId="{F7B48007-B669-4C87-8790-A118C1F5D7A0}" type="presParOf" srcId="{240770CC-ED72-4FE5-B7B7-DF2CC5A98B8E}" destId="{7C707864-1E65-46A7-A813-7066A4F520FC}" srcOrd="3" destOrd="0" presId="urn:microsoft.com/office/officeart/2009/3/layout/StepUpProcess"/>
    <dgm:cxn modelId="{A43D2F70-3870-4E6E-A756-AA883FE53547}" type="presParOf" srcId="{7C707864-1E65-46A7-A813-7066A4F520FC}" destId="{13DCDCC6-F1D1-45B6-A188-8755E37BE4D1}" srcOrd="0" destOrd="0" presId="urn:microsoft.com/office/officeart/2009/3/layout/StepUpProcess"/>
    <dgm:cxn modelId="{05E2042D-9D44-408F-83F6-ACFC0723DC50}" type="presParOf" srcId="{240770CC-ED72-4FE5-B7B7-DF2CC5A98B8E}" destId="{0B68A00D-75E8-405E-A211-FD61FCE2DA6F}" srcOrd="4" destOrd="0" presId="urn:microsoft.com/office/officeart/2009/3/layout/StepUpProcess"/>
    <dgm:cxn modelId="{D7428AD8-9181-4CC6-9A73-790EF2C37DC9}" type="presParOf" srcId="{0B68A00D-75E8-405E-A211-FD61FCE2DA6F}" destId="{D7D996C6-D68F-4F09-BE41-B067F6152952}" srcOrd="0" destOrd="0" presId="urn:microsoft.com/office/officeart/2009/3/layout/StepUpProcess"/>
    <dgm:cxn modelId="{1340D1A7-3A28-4A2A-8504-0E68FF730917}" type="presParOf" srcId="{0B68A00D-75E8-405E-A211-FD61FCE2DA6F}" destId="{ABA2DFD1-8810-4C86-88C1-77D7B7CD01D5}"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FD06E-7FA2-4962-BB9F-8C1BA64A2FEB}">
      <dsp:nvSpPr>
        <dsp:cNvPr id="0" name=""/>
        <dsp:cNvSpPr/>
      </dsp:nvSpPr>
      <dsp:spPr>
        <a:xfrm rot="5400000">
          <a:off x="470319" y="808681"/>
          <a:ext cx="910977" cy="1515846"/>
        </a:xfrm>
        <a:prstGeom prst="corner">
          <a:avLst>
            <a:gd name="adj1" fmla="val 16120"/>
            <a:gd name="adj2" fmla="val 16110"/>
          </a:avLst>
        </a:prstGeom>
        <a:solidFill>
          <a:schemeClr val="accent5"/>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62C886-F292-4CC9-A266-459698FB1E02}">
      <dsp:nvSpPr>
        <dsp:cNvPr id="0" name=""/>
        <dsp:cNvSpPr/>
      </dsp:nvSpPr>
      <dsp:spPr>
        <a:xfrm>
          <a:off x="399968" y="1261943"/>
          <a:ext cx="1368514" cy="1199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sv-SE" sz="2000" kern="1200" dirty="0"/>
            <a:t>Vilja samarbeta</a:t>
          </a:r>
        </a:p>
      </dsp:txBody>
      <dsp:txXfrm>
        <a:off x="399968" y="1261943"/>
        <a:ext cx="1368514" cy="1199583"/>
      </dsp:txXfrm>
    </dsp:sp>
    <dsp:sp modelId="{68188FE3-4C0D-4496-85E7-3899626025A1}">
      <dsp:nvSpPr>
        <dsp:cNvPr id="0" name=""/>
        <dsp:cNvSpPr/>
      </dsp:nvSpPr>
      <dsp:spPr>
        <a:xfrm>
          <a:off x="4612280" y="1487786"/>
          <a:ext cx="258210" cy="258210"/>
        </a:xfrm>
        <a:prstGeom prst="triangle">
          <a:avLst>
            <a:gd name="adj" fmla="val 100000"/>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C15F02-B700-454F-A104-06FF124F87B1}">
      <dsp:nvSpPr>
        <dsp:cNvPr id="0" name=""/>
        <dsp:cNvSpPr/>
      </dsp:nvSpPr>
      <dsp:spPr>
        <a:xfrm rot="5400000">
          <a:off x="1979753" y="152227"/>
          <a:ext cx="910977" cy="1515846"/>
        </a:xfrm>
        <a:prstGeom prst="corner">
          <a:avLst>
            <a:gd name="adj1" fmla="val 16120"/>
            <a:gd name="adj2" fmla="val 16110"/>
          </a:avLst>
        </a:prstGeom>
        <a:solidFill>
          <a:schemeClr val="accent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F50BFF-6370-495A-A958-7B434168DEEA}">
      <dsp:nvSpPr>
        <dsp:cNvPr id="0" name=""/>
        <dsp:cNvSpPr/>
      </dsp:nvSpPr>
      <dsp:spPr>
        <a:xfrm>
          <a:off x="1815279" y="554575"/>
          <a:ext cx="1368514" cy="1199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sv-SE" sz="2000" kern="1200" dirty="0"/>
            <a:t>Sanning</a:t>
          </a:r>
        </a:p>
        <a:p>
          <a:pPr marL="0" lvl="0" indent="0" algn="l" defTabSz="889000">
            <a:lnSpc>
              <a:spcPct val="90000"/>
            </a:lnSpc>
            <a:spcBef>
              <a:spcPct val="0"/>
            </a:spcBef>
            <a:spcAft>
              <a:spcPct val="35000"/>
            </a:spcAft>
            <a:buNone/>
          </a:pPr>
          <a:r>
            <a:rPr lang="sv-SE" sz="2000" kern="1200" dirty="0"/>
            <a:t>Öppenhet</a:t>
          </a:r>
        </a:p>
      </dsp:txBody>
      <dsp:txXfrm>
        <a:off x="1815279" y="554575"/>
        <a:ext cx="1368514" cy="1199583"/>
      </dsp:txXfrm>
    </dsp:sp>
    <dsp:sp modelId="{BCE75BB1-3B04-449B-84AB-A2C65F2AA997}">
      <dsp:nvSpPr>
        <dsp:cNvPr id="0" name=""/>
        <dsp:cNvSpPr/>
      </dsp:nvSpPr>
      <dsp:spPr>
        <a:xfrm>
          <a:off x="2925645" y="30261"/>
          <a:ext cx="258210" cy="258210"/>
        </a:xfrm>
        <a:prstGeom prst="triangle">
          <a:avLst>
            <a:gd name="adj" fmla="val 100000"/>
          </a:avLst>
        </a:prstGeom>
        <a:solidFill>
          <a:schemeClr val="bg1"/>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D996C6-D68F-4F09-BE41-B067F6152952}">
      <dsp:nvSpPr>
        <dsp:cNvPr id="0" name=""/>
        <dsp:cNvSpPr/>
      </dsp:nvSpPr>
      <dsp:spPr>
        <a:xfrm rot="5400000">
          <a:off x="3499632" y="-515913"/>
          <a:ext cx="910977" cy="1515846"/>
        </a:xfrm>
        <a:prstGeom prst="corner">
          <a:avLst>
            <a:gd name="adj1" fmla="val 16120"/>
            <a:gd name="adj2" fmla="val 16110"/>
          </a:avLst>
        </a:prstGeom>
        <a:solidFill>
          <a:schemeClr val="accent6">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A2DFD1-8810-4C86-88C1-77D7B7CD01D5}">
      <dsp:nvSpPr>
        <dsp:cNvPr id="0" name=""/>
        <dsp:cNvSpPr/>
      </dsp:nvSpPr>
      <dsp:spPr>
        <a:xfrm>
          <a:off x="3347256" y="0"/>
          <a:ext cx="1368514" cy="1199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sv-SE" sz="2000" kern="1200" dirty="0"/>
            <a:t>Personligt</a:t>
          </a:r>
        </a:p>
        <a:p>
          <a:pPr marL="0" lvl="0" indent="0" algn="l" defTabSz="889000">
            <a:lnSpc>
              <a:spcPct val="90000"/>
            </a:lnSpc>
            <a:spcBef>
              <a:spcPct val="0"/>
            </a:spcBef>
            <a:spcAft>
              <a:spcPct val="35000"/>
            </a:spcAft>
            <a:buNone/>
          </a:pPr>
          <a:r>
            <a:rPr lang="sv-SE" sz="2000" kern="1200" dirty="0"/>
            <a:t>ansvar</a:t>
          </a:r>
        </a:p>
      </dsp:txBody>
      <dsp:txXfrm>
        <a:off x="3347256" y="0"/>
        <a:ext cx="1368514" cy="1199583"/>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410994C-AAB2-4B00-96CC-5FBB9B5C4B91}" type="datetimeFigureOut">
              <a:rPr lang="sv-SE" smtClean="0"/>
              <a:t>2018-10-16</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A6D363-34EB-421C-B807-7A4BE5FDEF78}" type="slidenum">
              <a:rPr lang="sv-SE" smtClean="0"/>
              <a:t>‹#›</a:t>
            </a:fld>
            <a:endParaRPr lang="sv-SE"/>
          </a:p>
        </p:txBody>
      </p:sp>
    </p:spTree>
    <p:extLst>
      <p:ext uri="{BB962C8B-B14F-4D97-AF65-F5344CB8AC3E}">
        <p14:creationId xmlns:p14="http://schemas.microsoft.com/office/powerpoint/2010/main" val="15239934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B3A68-B1BB-C045-BD80-C179B67CF44A}" type="datetimeFigureOut">
              <a:rPr lang="en-US" smtClean="0"/>
              <a:t>10/16/2018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E97D1-5765-1A43-BB07-0286C45D3300}" type="slidenum">
              <a:rPr lang="en-US" smtClean="0"/>
              <a:t>‹#›</a:t>
            </a:fld>
            <a:endParaRPr lang="en-US"/>
          </a:p>
        </p:txBody>
      </p:sp>
    </p:spTree>
    <p:extLst>
      <p:ext uri="{BB962C8B-B14F-4D97-AF65-F5344CB8AC3E}">
        <p14:creationId xmlns:p14="http://schemas.microsoft.com/office/powerpoint/2010/main" val="1560082781"/>
      </p:ext>
    </p:extLst>
  </p:cSld>
  <p:clrMap bg1="lt1" tx1="dk1" bg2="lt2" tx2="dk2" accent1="accent1" accent2="accent2" accent3="accent3" accent4="accent4" accent5="accent5" accent6="accent6" hlink="hlink" folHlink="folHlink"/>
  <p:notesStyle>
    <a:lvl1pPr marL="0" algn="l" defTabSz="685800" rtl="0" eaLnBrk="1" latinLnBrk="0" hangingPunct="1">
      <a:defRPr sz="1200" kern="1200">
        <a:solidFill>
          <a:schemeClr val="tx1"/>
        </a:solidFill>
        <a:latin typeface="+mn-lt"/>
        <a:ea typeface="+mn-ea"/>
        <a:cs typeface="+mn-cs"/>
      </a:defRPr>
    </a:lvl1pPr>
    <a:lvl2pPr marL="342900" algn="l" defTabSz="685800" rtl="0" eaLnBrk="1" latinLnBrk="0" hangingPunct="1">
      <a:defRPr sz="12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prevent.se/sakerhetskultur"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Y4cIbehTmfY&amp;list=PLEIRHW0U5qepgkARKP48T7dQZ2Sm6TkJ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54E97D1-5765-1A43-BB07-0286C45D3300}" type="slidenum">
              <a:rPr lang="en-US" smtClean="0"/>
              <a:t>1</a:t>
            </a:fld>
            <a:endParaRPr lang="en-US"/>
          </a:p>
        </p:txBody>
      </p:sp>
    </p:spTree>
    <p:extLst>
      <p:ext uri="{BB962C8B-B14F-4D97-AF65-F5344CB8AC3E}">
        <p14:creationId xmlns:p14="http://schemas.microsoft.com/office/powerpoint/2010/main" val="1265156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23432"/>
            <a:ext cx="5486400" cy="3950236"/>
          </a:xfrm>
        </p:spPr>
        <p:txBody>
          <a:bodyPr/>
          <a:lstStyle/>
          <a:p>
            <a:pPr>
              <a:spcAft>
                <a:spcPts val="600"/>
              </a:spcAft>
            </a:pPr>
            <a:r>
              <a:rPr lang="sv-SE" sz="1200" dirty="0"/>
              <a:t>Organisatoriska och sociala arbetsmiljöfrågorna bör integreras i SAM-snurran och utgöra en naturlig del av arbetsmiljöarbetet.</a:t>
            </a:r>
          </a:p>
          <a:p>
            <a:pPr>
              <a:spcAft>
                <a:spcPts val="600"/>
              </a:spcAft>
            </a:pPr>
            <a:r>
              <a:rPr lang="sv-SE" sz="1200" dirty="0"/>
              <a:t>Målen enligt 7§ ska syfta till att främja hälsan och öka organisationens förmåga att motverka ohälsan</a:t>
            </a:r>
          </a:p>
          <a:p>
            <a:r>
              <a:rPr lang="sv-SE" sz="1200" b="1" i="0" u="none" strike="noStrike" kern="1200" baseline="0" dirty="0">
                <a:solidFill>
                  <a:schemeClr val="tx1"/>
                </a:solidFill>
                <a:latin typeface="+mn-lt"/>
                <a:ea typeface="+mn-ea"/>
                <a:cs typeface="+mn-cs"/>
              </a:rPr>
              <a:t>7 § </a:t>
            </a:r>
            <a:r>
              <a:rPr lang="sv-SE" sz="1200" b="0" i="0" u="none" strike="noStrike" kern="1200" baseline="0" dirty="0">
                <a:solidFill>
                  <a:schemeClr val="tx1"/>
                </a:solidFill>
                <a:latin typeface="+mn-lt"/>
                <a:ea typeface="+mn-ea"/>
                <a:cs typeface="+mn-cs"/>
              </a:rPr>
              <a:t>Utöver det som gäller enligt 6 § och 9–14 §§ i dessa föreskrifter ska arbetsgivaren ha mål för den organisatoriska och sociala arbetsmiljön. Målen ska syfta till att främja hälsa och öka organisationens förmåga att motverka ohälsa. </a:t>
            </a:r>
          </a:p>
          <a:p>
            <a:r>
              <a:rPr lang="sv-SE" sz="1200" b="0" i="0" u="none" strike="noStrike" kern="1200" baseline="0" dirty="0">
                <a:solidFill>
                  <a:schemeClr val="tx1"/>
                </a:solidFill>
                <a:latin typeface="+mn-lt"/>
                <a:ea typeface="+mn-ea"/>
                <a:cs typeface="+mn-cs"/>
              </a:rPr>
              <a:t>Arbetsgivaren ska ge arbetstagarna möjlighet att medverka i arbetet med att ta fram målen och se till att arbetstagarna känner till dem. </a:t>
            </a:r>
          </a:p>
          <a:p>
            <a:r>
              <a:rPr lang="sv-SE" sz="1200" b="0" i="1" u="none" strike="noStrike" kern="1200" baseline="0" dirty="0">
                <a:solidFill>
                  <a:schemeClr val="tx1"/>
                </a:solidFill>
                <a:latin typeface="+mn-lt"/>
                <a:ea typeface="+mn-ea"/>
                <a:cs typeface="+mn-cs"/>
              </a:rPr>
              <a:t>Allmänna råd: </a:t>
            </a:r>
            <a:r>
              <a:rPr lang="sv-SE" sz="1200" b="0" i="0" u="none" strike="noStrike" kern="1200" baseline="0" dirty="0">
                <a:solidFill>
                  <a:schemeClr val="tx1"/>
                </a:solidFill>
                <a:latin typeface="+mn-lt"/>
                <a:ea typeface="+mn-ea"/>
                <a:cs typeface="+mn-cs"/>
              </a:rPr>
              <a:t>Arbetsgivaren bör ha en tydlig strategi för arbetet med att uppnå målen. Grundläggande för ett framgångsrikt arbete mot målen är att de är förankrade i den högsta ledningen och i övriga delar av organisationen. </a:t>
            </a:r>
          </a:p>
          <a:p>
            <a:pPr>
              <a:spcAft>
                <a:spcPts val="600"/>
              </a:spcAft>
            </a:pPr>
            <a:r>
              <a:rPr lang="sv-SE" sz="1200" b="0" i="0" u="none" strike="noStrike" kern="1200" baseline="0" dirty="0">
                <a:solidFill>
                  <a:schemeClr val="tx1"/>
                </a:solidFill>
                <a:latin typeface="+mn-lt"/>
                <a:ea typeface="+mn-ea"/>
                <a:cs typeface="+mn-cs"/>
              </a:rPr>
              <a:t>Målen kan syfta till att exempelvis stärka och förbättra kommunikation, lärande, ledarskap, samarbete, inflytande och delaktighet. </a:t>
            </a:r>
          </a:p>
          <a:p>
            <a:pPr>
              <a:spcAft>
                <a:spcPts val="600"/>
              </a:spcAft>
            </a:pPr>
            <a:r>
              <a:rPr lang="sv-SE" sz="1200" b="0" i="0" u="none" strike="noStrike" kern="1200" baseline="0" dirty="0">
                <a:solidFill>
                  <a:schemeClr val="tx1"/>
                </a:solidFill>
                <a:latin typeface="+mn-lt"/>
                <a:ea typeface="+mn-ea"/>
                <a:cs typeface="+mn-cs"/>
              </a:rPr>
              <a:t>En arbetsmiljöpolicy ska finnas enligt Arbetsmiljöverkets föreskrifter om systematiskt arbetsmiljöarbete. Målen bör ta sin grund i och vara förenliga med denna. </a:t>
            </a:r>
            <a:endParaRPr lang="sv-SE" sz="1200" b="1" i="0" u="none" strike="noStrike" kern="1200" baseline="0" dirty="0">
              <a:solidFill>
                <a:schemeClr val="tx1"/>
              </a:solidFill>
              <a:latin typeface="+mn-lt"/>
              <a:ea typeface="+mn-ea"/>
              <a:cs typeface="+mn-cs"/>
            </a:endParaRPr>
          </a:p>
          <a:p>
            <a:r>
              <a:rPr lang="sv-SE" sz="1200" b="1" i="0" u="none" strike="noStrike" kern="1200" baseline="0" dirty="0">
                <a:solidFill>
                  <a:schemeClr val="tx1"/>
                </a:solidFill>
                <a:latin typeface="+mn-lt"/>
                <a:ea typeface="+mn-ea"/>
                <a:cs typeface="+mn-cs"/>
              </a:rPr>
              <a:t>8 § </a:t>
            </a:r>
            <a:r>
              <a:rPr lang="sv-SE" sz="1200" b="0" i="0" u="none" strike="noStrike" kern="1200" baseline="0" dirty="0">
                <a:solidFill>
                  <a:schemeClr val="tx1"/>
                </a:solidFill>
                <a:latin typeface="+mn-lt"/>
                <a:ea typeface="+mn-ea"/>
                <a:cs typeface="+mn-cs"/>
              </a:rPr>
              <a:t>Målen ska dokumenteras skriftligt om det finns minst tio arbetstagare i verksamheten. </a:t>
            </a:r>
            <a:endParaRPr lang="sv-SE" sz="1200" dirty="0"/>
          </a:p>
          <a:p>
            <a:r>
              <a:rPr lang="sv-SE" sz="1200" dirty="0"/>
              <a:t>Nästföljande bild tar upp kunskap </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10</a:t>
            </a:fld>
            <a:endParaRPr lang="en-US"/>
          </a:p>
        </p:txBody>
      </p:sp>
    </p:spTree>
    <p:extLst>
      <p:ext uri="{BB962C8B-B14F-4D97-AF65-F5344CB8AC3E}">
        <p14:creationId xmlns:p14="http://schemas.microsoft.com/office/powerpoint/2010/main" val="4108595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Platshållare för anteckningar 2"/>
          <p:cNvSpPr>
            <a:spLocks noGrp="1"/>
          </p:cNvSpPr>
          <p:nvPr>
            <p:ph type="body" idx="1"/>
          </p:nvPr>
        </p:nvSpPr>
        <p:spPr bwMode="auto">
          <a:xfrm>
            <a:off x="685800" y="4324350"/>
            <a:ext cx="5486400" cy="40977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600"/>
              </a:spcAft>
            </a:pPr>
            <a:r>
              <a:rPr lang="sv-SE" altLang="sv-SE" sz="1200" dirty="0"/>
              <a:t>Föreskrifterna betonar vikten av att kunskap kan omsättas i praktiken, dvs att chefer och arbetsledare med personalansvar kan och förutsättningar att agera när de får kännedom om risker eller tidiga signaler på ohälsa. Finns kunskapen inte i huset behöver företaget/organisationen se till att skaffa den genom extern kompetens, t ex företagshälsovård eller konsulter.</a:t>
            </a:r>
          </a:p>
          <a:p>
            <a:pPr>
              <a:spcAft>
                <a:spcPts val="600"/>
              </a:spcAft>
            </a:pPr>
            <a:r>
              <a:rPr lang="sv-SE" sz="1200" b="1" i="0" u="none" strike="noStrike" kern="1200" baseline="0" dirty="0">
                <a:solidFill>
                  <a:schemeClr val="tx1"/>
                </a:solidFill>
                <a:latin typeface="+mn-lt"/>
                <a:ea typeface="+mn-ea"/>
                <a:cs typeface="+mn-cs"/>
              </a:rPr>
              <a:t>6 § </a:t>
            </a:r>
            <a:r>
              <a:rPr lang="sv-SE" sz="1200" b="0" i="0" u="none" strike="noStrike" kern="1200" baseline="0" dirty="0">
                <a:solidFill>
                  <a:schemeClr val="tx1"/>
                </a:solidFill>
                <a:latin typeface="+mn-lt"/>
                <a:ea typeface="+mn-ea"/>
                <a:cs typeface="+mn-cs"/>
              </a:rPr>
              <a:t>Arbetsgivaren ska se till att chefer och arbetsledare har nedanstående kunskaper: </a:t>
            </a:r>
          </a:p>
          <a:p>
            <a:r>
              <a:rPr lang="sv-SE" sz="1200" b="0" i="0" u="none" strike="noStrike" kern="1200" baseline="0" dirty="0">
                <a:solidFill>
                  <a:schemeClr val="tx1"/>
                </a:solidFill>
                <a:latin typeface="+mn-lt"/>
                <a:ea typeface="+mn-ea"/>
                <a:cs typeface="+mn-cs"/>
              </a:rPr>
              <a:t>Hur man förebygger och hanterar ohälsosam arbetsbelastning. </a:t>
            </a:r>
          </a:p>
          <a:p>
            <a:pPr>
              <a:spcAft>
                <a:spcPts val="600"/>
              </a:spcAft>
            </a:pPr>
            <a:r>
              <a:rPr lang="sv-SE" sz="1200" b="0" i="0" u="none" strike="noStrike" kern="1200" baseline="0" dirty="0">
                <a:solidFill>
                  <a:schemeClr val="tx1"/>
                </a:solidFill>
                <a:latin typeface="+mn-lt"/>
                <a:ea typeface="+mn-ea"/>
                <a:cs typeface="+mn-cs"/>
              </a:rPr>
              <a:t>Hur man förebygger och hanterar kränkande särbehandling. </a:t>
            </a:r>
          </a:p>
          <a:p>
            <a:pPr>
              <a:spcAft>
                <a:spcPts val="600"/>
              </a:spcAft>
            </a:pPr>
            <a:r>
              <a:rPr lang="sv-SE" sz="1200" b="0" i="0" u="none" strike="noStrike" kern="1200" baseline="0" dirty="0">
                <a:solidFill>
                  <a:schemeClr val="tx1"/>
                </a:solidFill>
                <a:latin typeface="+mn-lt"/>
                <a:ea typeface="+mn-ea"/>
                <a:cs typeface="+mn-cs"/>
              </a:rPr>
              <a:t>Arbetsgivaren ska se till att det finns förutsättningar att omsätta dessa kunskaper i praktiken. </a:t>
            </a:r>
          </a:p>
          <a:p>
            <a:pPr>
              <a:spcAft>
                <a:spcPts val="600"/>
              </a:spcAft>
            </a:pPr>
            <a:r>
              <a:rPr lang="sv-SE" sz="1200" b="0" i="1" u="none" strike="noStrike" kern="1200" baseline="0" dirty="0">
                <a:solidFill>
                  <a:schemeClr val="tx1"/>
                </a:solidFill>
                <a:latin typeface="+mn-lt"/>
                <a:ea typeface="+mn-ea"/>
                <a:cs typeface="+mn-cs"/>
              </a:rPr>
              <a:t>Allmänna råd: </a:t>
            </a:r>
            <a:r>
              <a:rPr lang="sv-SE" sz="1200" b="0" i="0" u="none" strike="noStrike" kern="1200" baseline="0" dirty="0">
                <a:solidFill>
                  <a:schemeClr val="tx1"/>
                </a:solidFill>
                <a:latin typeface="+mn-lt"/>
                <a:ea typeface="+mn-ea"/>
                <a:cs typeface="+mn-cs"/>
              </a:rPr>
              <a:t>Ett sätt för arbetsgivaren att tillföra kunskaper är att ge utbildning, gärna för chefer, arbetsledare och skyddsombud tillsammans. Det underlättar för chefer och arbetsledare när även skyddsombuden har motsvarande kunskaper. Utbildning kan ges av företagshälsovård eller annan resurs med kompetens inom området. </a:t>
            </a:r>
          </a:p>
          <a:p>
            <a:pPr>
              <a:spcAft>
                <a:spcPts val="600"/>
              </a:spcAft>
            </a:pPr>
            <a:r>
              <a:rPr lang="sv-SE" sz="1200" b="0" i="0" u="none" strike="noStrike" kern="1200" baseline="0" dirty="0">
                <a:solidFill>
                  <a:schemeClr val="tx1"/>
                </a:solidFill>
                <a:latin typeface="+mn-lt"/>
                <a:ea typeface="+mn-ea"/>
                <a:cs typeface="+mn-cs"/>
              </a:rPr>
              <a:t>Med förutsättningar avses bland annat tillräckliga befogenheter, en rimlig arbetsbelastning och stöd i rollen som chef eller arbetsledare. </a:t>
            </a:r>
            <a:r>
              <a:rPr lang="sv-SE" b="0" i="0" u="none" strike="noStrike" kern="1200" baseline="0" dirty="0">
                <a:solidFill>
                  <a:schemeClr val="tx1"/>
                </a:solidFill>
                <a:latin typeface="+mn-lt"/>
                <a:ea typeface="+mn-ea"/>
                <a:cs typeface="+mn-cs"/>
              </a:rPr>
              <a:t> </a:t>
            </a:r>
            <a:r>
              <a:rPr lang="sv-SE" altLang="sv-SE" sz="1200" dirty="0"/>
              <a:t>6 § i AFS 2015:4</a:t>
            </a:r>
          </a:p>
          <a:p>
            <a:endParaRPr lang="sv-SE" altLang="sv-SE" sz="1200" dirty="0"/>
          </a:p>
          <a:p>
            <a:pPr marL="0" lvl="0" indent="0">
              <a:buFont typeface="Arial" panose="020B0604020202020204" pitchFamily="34" charset="0"/>
              <a:buNone/>
            </a:pPr>
            <a:endParaRPr lang="sv-SE" sz="1200" kern="1200" dirty="0">
              <a:solidFill>
                <a:schemeClr val="tx1"/>
              </a:solidFill>
              <a:effectLst/>
              <a:latin typeface="+mn-lt"/>
              <a:ea typeface="+mn-ea"/>
              <a:cs typeface="+mn-cs"/>
            </a:endParaRPr>
          </a:p>
          <a:p>
            <a:pPr marL="0" lvl="0" indent="0">
              <a:buFont typeface="Arial" panose="020B0604020202020204" pitchFamily="34" charset="0"/>
              <a:buNone/>
            </a:pPr>
            <a:endParaRPr lang="sv-SE" sz="1200" kern="1200" dirty="0">
              <a:solidFill>
                <a:schemeClr val="tx1"/>
              </a:solidFill>
              <a:effectLst/>
              <a:latin typeface="+mn-lt"/>
              <a:ea typeface="+mn-ea"/>
              <a:cs typeface="+mn-cs"/>
            </a:endParaRPr>
          </a:p>
          <a:p>
            <a:endParaRPr lang="sv-SE" altLang="sv-SE" dirty="0"/>
          </a:p>
        </p:txBody>
      </p:sp>
      <p:sp>
        <p:nvSpPr>
          <p:cNvPr id="23556"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C6AA07-1190-4E31-AEF4-05C1C20D5462}" type="slidenum">
              <a:rPr lang="sv-SE" altLang="sv-SE" smtClean="0">
                <a:solidFill>
                  <a:srgbClr val="000000"/>
                </a:solidFill>
                <a:latin typeface="Calibri" panose="020F0502020204030204" pitchFamily="34" charset="0"/>
              </a:rPr>
              <a:pPr/>
              <a:t>11</a:t>
            </a:fld>
            <a:endParaRPr lang="sv-SE" altLang="sv-SE"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324877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45464"/>
            <a:ext cx="5486400" cy="3655536"/>
          </a:xfrm>
        </p:spPr>
        <p:txBody>
          <a:bodyPr/>
          <a:lstStyle/>
          <a:p>
            <a:pPr>
              <a:spcAft>
                <a:spcPts val="600"/>
              </a:spcAft>
            </a:pPr>
            <a:r>
              <a:rPr lang="sv-SE" altLang="sv-SE" sz="1200" dirty="0"/>
              <a:t>Hänvisa till definitionen i 4 § av ohälsosam arbetsbelastning. När kraven i arbetet mer än tillfälligt överskrider resurserna. Denna obalans blir ohälsosam om den är långvarig och möjligheterna till återhämtning är otillräckliga. </a:t>
            </a:r>
          </a:p>
          <a:p>
            <a:r>
              <a:rPr lang="sv-SE" altLang="sv-SE" sz="1200" i="1" dirty="0"/>
              <a:t>Betona skillnaden mellan:</a:t>
            </a:r>
          </a:p>
          <a:p>
            <a:r>
              <a:rPr lang="sv-SE" altLang="sv-SE" sz="1200" dirty="0"/>
              <a:t>- hälsofrämjande där vi arbetar för att bibehålla friskfaktorer, t ex god arbetstrivsel </a:t>
            </a:r>
          </a:p>
          <a:p>
            <a:r>
              <a:rPr lang="sv-SE" altLang="sv-SE" sz="1200" dirty="0"/>
              <a:t>- förebyggande för att minska/eliminera risker för ohälsa och olycksfall </a:t>
            </a:r>
          </a:p>
          <a:p>
            <a:r>
              <a:rPr lang="sv-SE" altLang="sv-SE" sz="1200" dirty="0"/>
              <a:t>- rehabiliterande för de som drabbats av ohälsa (befunnit sig för länge i må-dåligt-fältet) enligt hälsokorset. </a:t>
            </a:r>
          </a:p>
          <a:p>
            <a:endParaRPr lang="sv-SE" altLang="sv-SE" sz="1200" dirty="0"/>
          </a:p>
          <a:p>
            <a:r>
              <a:rPr lang="sv-SE" altLang="sv-SE" sz="1200" i="1" dirty="0"/>
              <a:t>Krav och kontroll</a:t>
            </a:r>
          </a:p>
          <a:p>
            <a:r>
              <a:rPr lang="sv-SE" sz="1200" b="0" i="0" u="none" strike="noStrike" kern="1200" baseline="0" dirty="0">
                <a:solidFill>
                  <a:schemeClr val="tx1"/>
                </a:solidFill>
                <a:latin typeface="+mn-lt"/>
                <a:ea typeface="+mn-ea"/>
                <a:cs typeface="+mn-cs"/>
              </a:rPr>
              <a:t>Inflytande och kontroll över det egna arbetet är förmodligen det viktigaste medlet för individen att hantera stress i arbetslivet</a:t>
            </a:r>
          </a:p>
          <a:p>
            <a:r>
              <a:rPr lang="sv-SE" sz="1200" b="0" i="0" u="none" strike="noStrike" kern="1200" baseline="0" dirty="0">
                <a:solidFill>
                  <a:schemeClr val="tx1"/>
                </a:solidFill>
                <a:latin typeface="+mn-lt"/>
                <a:ea typeface="+mn-ea"/>
                <a:cs typeface="+mn-cs"/>
              </a:rPr>
              <a:t>– vare sig orsaken är över- eller underbelastning. Balans mellan omgivningens krav och den egna förmågan minskar risken för att påfrestningen ska leda till utslitning och ohälsa.</a:t>
            </a:r>
          </a:p>
          <a:p>
            <a:r>
              <a:rPr lang="sv-SE" sz="1200" b="0" i="0" u="none" strike="noStrike" kern="1200" baseline="0" dirty="0">
                <a:solidFill>
                  <a:schemeClr val="tx1"/>
                </a:solidFill>
                <a:latin typeface="+mn-lt"/>
                <a:ea typeface="+mn-ea"/>
                <a:cs typeface="+mn-cs"/>
              </a:rPr>
              <a:t>Om höga krav kan mötas med hög kontroll får vi den lustfyllda aktiviteten, arbetsglädje och effektivitet och en lärande arbetssituation. Den som har stort handlingsutrymme klarar också högre krav, inte minst genom att kunna planera sitt arbete.</a:t>
            </a:r>
          </a:p>
          <a:p>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Om kraven väsentligt överstiger individens kontroll och inflytande dominerar anspänning och olustkänslor.</a:t>
            </a:r>
          </a:p>
          <a:p>
            <a:r>
              <a:rPr lang="sv-SE" sz="1200" b="0" i="0" u="none" strike="noStrike" kern="1200" baseline="0" dirty="0">
                <a:solidFill>
                  <a:schemeClr val="tx1"/>
                </a:solidFill>
                <a:latin typeface="+mn-lt"/>
                <a:ea typeface="+mn-ea"/>
                <a:cs typeface="+mn-cs"/>
              </a:rPr>
              <a:t>En arbetssituation som präglas av låga krav och låg kontroll är vanligtvis inte heller önskvärd.</a:t>
            </a:r>
          </a:p>
          <a:p>
            <a:r>
              <a:rPr lang="sv-SE" sz="1200" b="0" i="0" u="none" strike="noStrike" kern="1200" baseline="0" dirty="0">
                <a:solidFill>
                  <a:schemeClr val="tx1"/>
                </a:solidFill>
                <a:latin typeface="+mn-lt"/>
                <a:ea typeface="+mn-ea"/>
                <a:cs typeface="+mn-cs"/>
              </a:rPr>
              <a:t>Ett bra socialt stöd är av vikt. Höga krav kan även balanseras av att man upplever starkt socialt stöd. </a:t>
            </a:r>
          </a:p>
          <a:p>
            <a:r>
              <a:rPr lang="sv-SE" sz="1200" b="0" i="0" u="none" strike="noStrike" kern="1200" baseline="0" dirty="0">
                <a:solidFill>
                  <a:schemeClr val="tx1"/>
                </a:solidFill>
                <a:latin typeface="+mn-lt"/>
                <a:ea typeface="+mn-ea"/>
                <a:cs typeface="+mn-cs"/>
              </a:rPr>
              <a:t>Man brukar prata om fyra typer: emotionellt, värderade, informativt och instrumentellt stöd.</a:t>
            </a:r>
          </a:p>
          <a:p>
            <a:endParaRPr lang="sv-SE" sz="1200" b="0" i="0" u="none" strike="noStrike" kern="1200" baseline="0" dirty="0">
              <a:solidFill>
                <a:schemeClr val="tx1"/>
              </a:solidFill>
              <a:latin typeface="+mn-lt"/>
              <a:ea typeface="+mn-ea"/>
              <a:cs typeface="+mn-cs"/>
            </a:endParaRPr>
          </a:p>
          <a:p>
            <a:r>
              <a:rPr lang="sv-SE" sz="1200" b="1" kern="1200" dirty="0">
                <a:solidFill>
                  <a:schemeClr val="tx1"/>
                </a:solidFill>
                <a:effectLst/>
                <a:latin typeface="+mn-lt"/>
                <a:ea typeface="+mn-ea"/>
                <a:cs typeface="+mn-cs"/>
              </a:rPr>
              <a:t>10 § </a:t>
            </a:r>
            <a:r>
              <a:rPr lang="sv-SE" sz="1200" kern="1200" dirty="0">
                <a:solidFill>
                  <a:schemeClr val="tx1"/>
                </a:solidFill>
                <a:effectLst/>
                <a:latin typeface="+mn-lt"/>
                <a:ea typeface="+mn-ea"/>
                <a:cs typeface="+mn-cs"/>
              </a:rPr>
              <a:t>Arbetsgivaren ska se till att arbetstagarna känner till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vilka arbetsuppgifter de ska utföra,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vilket resultat som ska uppnås med arbetet,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om det finns särskilda sätt som arbetet ska utföras på och i så fall hur,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vilka arbetsuppgifter som ska prioriteras när tillgänglig tid inte räcker till för alla arbetsuppgifter som ska utföras och </a:t>
            </a:r>
          </a:p>
          <a:p>
            <a:pPr marL="171450" lvl="0" indent="-171450">
              <a:buFont typeface="Arial" panose="020B0604020202020204" pitchFamily="34" charset="0"/>
              <a:buChar char="•"/>
            </a:pPr>
            <a:r>
              <a:rPr lang="sv-SE" sz="1200" kern="1200" dirty="0">
                <a:solidFill>
                  <a:schemeClr val="tx1"/>
                </a:solidFill>
                <a:effectLst/>
                <a:latin typeface="+mn-lt"/>
                <a:ea typeface="+mn-ea"/>
                <a:cs typeface="+mn-cs"/>
              </a:rPr>
              <a:t>vem de kan vända sig till för att få hjälp och stöd för att utföra arbetet. </a:t>
            </a:r>
          </a:p>
          <a:p>
            <a:r>
              <a:rPr lang="sv-SE" sz="1200" kern="1200" dirty="0">
                <a:solidFill>
                  <a:schemeClr val="tx1"/>
                </a:solidFill>
                <a:effectLst/>
                <a:latin typeface="+mn-lt"/>
                <a:ea typeface="+mn-ea"/>
                <a:cs typeface="+mn-cs"/>
              </a:rPr>
              <a:t>Arbetsgivaren ska därutöver säkerställa att arbetstagarna känner till vilka befogenheter de har enligt punkterna </a:t>
            </a:r>
            <a:r>
              <a:rPr lang="sv-SE" sz="1200" dirty="0"/>
              <a:t>1-5 (AFS 2015:4)</a:t>
            </a:r>
          </a:p>
          <a:p>
            <a:pPr marL="0" lvl="0" indent="0">
              <a:buFont typeface="Arial" panose="020B0604020202020204" pitchFamily="34" charset="0"/>
              <a:buNone/>
            </a:pPr>
            <a:endParaRPr lang="sv-SE" sz="900" kern="1200" dirty="0">
              <a:solidFill>
                <a:schemeClr val="tx1"/>
              </a:solidFill>
              <a:effectLst/>
              <a:latin typeface="+mn-lt"/>
              <a:ea typeface="+mn-ea"/>
              <a:cs typeface="+mn-cs"/>
            </a:endParaRPr>
          </a:p>
          <a:p>
            <a:pPr marL="0" lvl="0" indent="0">
              <a:buFont typeface="Arial" panose="020B0604020202020204" pitchFamily="34" charset="0"/>
              <a:buNone/>
            </a:pPr>
            <a:endParaRPr lang="sv-SE" sz="900" kern="1200" dirty="0">
              <a:solidFill>
                <a:schemeClr val="tx1"/>
              </a:solidFill>
              <a:effectLst/>
              <a:latin typeface="+mn-lt"/>
              <a:ea typeface="+mn-ea"/>
              <a:cs typeface="+mn-cs"/>
            </a:endParaRPr>
          </a:p>
          <a:p>
            <a:endParaRPr lang="sv-SE" sz="900" dirty="0"/>
          </a:p>
          <a:p>
            <a:endParaRPr lang="sv-SE" altLang="sv-SE" sz="1050"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12</a:t>
            </a:fld>
            <a:endParaRPr lang="en-US"/>
          </a:p>
        </p:txBody>
      </p:sp>
    </p:spTree>
    <p:extLst>
      <p:ext uri="{BB962C8B-B14F-4D97-AF65-F5344CB8AC3E}">
        <p14:creationId xmlns:p14="http://schemas.microsoft.com/office/powerpoint/2010/main" val="606139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56482"/>
            <a:ext cx="5486400" cy="3600450"/>
          </a:xfrm>
        </p:spPr>
        <p:txBody>
          <a:bodyPr/>
          <a:lstStyle/>
          <a:p>
            <a:pPr>
              <a:defRPr/>
            </a:pPr>
            <a:r>
              <a:rPr lang="sv-SE" altLang="sv-SE" sz="1200" dirty="0"/>
              <a:t>Låt deltagarna i sina grupper diskutera dessa frågeställningar ca 10 minuter. </a:t>
            </a:r>
          </a:p>
          <a:p>
            <a:pPr>
              <a:defRPr/>
            </a:pPr>
            <a:r>
              <a:rPr lang="sv-SE" altLang="sv-SE" sz="1200" dirty="0"/>
              <a:t>Be grupperna kort redovisa. Prova gärna en styrd redovisningsform, t ex 1-1-2 (en deltagare berättar under en minut om gruppens två viktigaste slutsatser).</a:t>
            </a:r>
          </a:p>
          <a:p>
            <a:pPr marL="341313" indent="-341313" eaLnBrk="1" hangingPunct="1">
              <a:lnSpc>
                <a:spcPct val="108000"/>
              </a:lnSpc>
              <a:defRPr/>
            </a:pPr>
            <a:endParaRPr lang="sv-SE" altLang="sv-SE" sz="1200" dirty="0">
              <a:cs typeface="Arial" charset="0"/>
            </a:endParaRPr>
          </a:p>
          <a:p>
            <a:pPr marL="341313" indent="-341313">
              <a:lnSpc>
                <a:spcPct val="108000"/>
              </a:lnSpc>
              <a:defRPr/>
            </a:pPr>
            <a:r>
              <a:rPr lang="sv-SE" altLang="sv-SE" sz="1200" dirty="0"/>
              <a:t>Hänvisa till 9 § och 10 § i AFS 2015:4</a:t>
            </a:r>
          </a:p>
          <a:p>
            <a:pPr marL="341313" indent="-341313">
              <a:lnSpc>
                <a:spcPct val="108000"/>
              </a:lnSpc>
              <a:defRPr/>
            </a:pPr>
            <a:endParaRPr lang="sv-SE" altLang="sv-SE" sz="1200" dirty="0"/>
          </a:p>
          <a:p>
            <a:pPr marL="341313" indent="-341313">
              <a:lnSpc>
                <a:spcPct val="108000"/>
              </a:lnSpc>
              <a:defRPr/>
            </a:pPr>
            <a:r>
              <a:rPr lang="sv-SE" altLang="sv-SE" sz="1200" dirty="0"/>
              <a:t>Led in frågan till tidplan</a:t>
            </a:r>
          </a:p>
          <a:p>
            <a:pPr marL="341313" indent="-341313" eaLnBrk="1" hangingPunct="1">
              <a:lnSpc>
                <a:spcPct val="108000"/>
              </a:lnSpc>
              <a:defRPr/>
            </a:pPr>
            <a:endParaRPr lang="sv-SE" altLang="sv-SE" sz="900" dirty="0">
              <a:cs typeface="Arial" charset="0"/>
            </a:endParaRP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13</a:t>
            </a:fld>
            <a:endParaRPr lang="en-US"/>
          </a:p>
        </p:txBody>
      </p:sp>
    </p:spTree>
    <p:extLst>
      <p:ext uri="{BB962C8B-B14F-4D97-AF65-F5344CB8AC3E}">
        <p14:creationId xmlns:p14="http://schemas.microsoft.com/office/powerpoint/2010/main" val="315173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45465"/>
            <a:ext cx="5486400" cy="3600450"/>
          </a:xfrm>
        </p:spPr>
        <p:txBody>
          <a:bodyPr/>
          <a:lstStyle/>
          <a:p>
            <a:r>
              <a:rPr lang="sv-SE" sz="1200" kern="1200" dirty="0">
                <a:solidFill>
                  <a:schemeClr val="tx1"/>
                </a:solidFill>
                <a:effectLst/>
                <a:latin typeface="+mn-lt"/>
                <a:ea typeface="+mn-ea"/>
                <a:cs typeface="+mn-cs"/>
              </a:rPr>
              <a:t>Långa arbetspass kan leda till ökade risker för ohälsa och olyckor. Ett sätt att motverka ohälsa är att byta arbetsuppgifter och variera arbetsuppgifterna. Att erbjuda regelbundna hälsokontroller kan hjälpa till att hålla koll på tidiga signaler på ohälsa. </a:t>
            </a:r>
          </a:p>
          <a:p>
            <a:r>
              <a:rPr lang="sv-SE" sz="1200" kern="1200" dirty="0">
                <a:solidFill>
                  <a:schemeClr val="tx1"/>
                </a:solidFill>
                <a:effectLst/>
                <a:latin typeface="+mn-lt"/>
                <a:ea typeface="+mn-ea"/>
                <a:cs typeface="+mn-cs"/>
              </a:rPr>
              <a:t>Fråga vad deltagarna själva känner igen? Vilka egna idéer har de?</a:t>
            </a:r>
          </a:p>
          <a:p>
            <a:r>
              <a:rPr lang="sv-SE" sz="1200" kern="1200" dirty="0">
                <a:solidFill>
                  <a:schemeClr val="tx1"/>
                </a:solidFill>
                <a:effectLst/>
                <a:latin typeface="+mn-lt"/>
                <a:ea typeface="+mn-ea"/>
                <a:cs typeface="+mn-cs"/>
              </a:rPr>
              <a:t>Korta och eller dåligt planerade byggtider ger en stressande miljö.</a:t>
            </a:r>
          </a:p>
          <a:p>
            <a:r>
              <a:rPr lang="sv-SE" sz="1200" kern="1200" dirty="0">
                <a:solidFill>
                  <a:schemeClr val="tx1"/>
                </a:solidFill>
                <a:effectLst/>
                <a:latin typeface="+mn-lt"/>
                <a:ea typeface="+mn-ea"/>
                <a:cs typeface="+mn-cs"/>
              </a:rPr>
              <a:t>Diskutera vad vi kan göra åt det?</a:t>
            </a:r>
          </a:p>
          <a:p>
            <a:pPr>
              <a:spcAft>
                <a:spcPts val="600"/>
              </a:spcAft>
            </a:pPr>
            <a:r>
              <a:rPr lang="sv-SE" sz="1200" kern="1200" dirty="0">
                <a:solidFill>
                  <a:schemeClr val="tx1"/>
                </a:solidFill>
                <a:effectLst/>
                <a:latin typeface="+mn-lt"/>
                <a:ea typeface="+mn-ea"/>
                <a:cs typeface="+mn-cs"/>
              </a:rPr>
              <a:t>Var hittar vi stöd i dessa frågor?</a:t>
            </a:r>
          </a:p>
          <a:p>
            <a:r>
              <a:rPr lang="sv-SE" sz="1200" kern="1200" dirty="0">
                <a:solidFill>
                  <a:schemeClr val="tx1"/>
                </a:solidFill>
                <a:effectLst/>
                <a:latin typeface="+mn-lt"/>
                <a:ea typeface="+mn-ea"/>
                <a:cs typeface="+mn-cs"/>
              </a:rPr>
              <a:t>Kollektivavtalets regler om arbetstid är relevanta i detta sammanhang se § 5 om Lagbasens arbetsuppgifter s. 26 :</a:t>
            </a:r>
          </a:p>
          <a:p>
            <a:r>
              <a:rPr lang="sv-SE" sz="1200" kern="1200" dirty="0">
                <a:solidFill>
                  <a:schemeClr val="tx1"/>
                </a:solidFill>
                <a:effectLst/>
                <a:latin typeface="+mn-lt"/>
                <a:ea typeface="+mn-ea"/>
                <a:cs typeface="+mn-cs"/>
              </a:rPr>
              <a:t>”Lagbasens uppgifter är att fördela arbetsuppgifterna inom ackordslaget, med beaktande av arbetsrotation för att minska riskerna för förslitningsskador. Vidare att ha tillsyn över material samt att beställa kompletterande material i mindre omfattning från arbetsgivaren. I lagbasens uppgifter ingår likaså att aktivt verka för hög kvalitetsnivå genom att bevaka framkomligheten och tillse att måleriarbetet utan olägenhet kan utföras. </a:t>
            </a:r>
          </a:p>
          <a:p>
            <a:r>
              <a:rPr lang="sv-SE" sz="1200" kern="1200" dirty="0">
                <a:solidFill>
                  <a:schemeClr val="tx1"/>
                </a:solidFill>
                <a:effectLst/>
                <a:latin typeface="+mn-lt"/>
                <a:ea typeface="+mn-ea"/>
                <a:cs typeface="+mn-cs"/>
              </a:rPr>
              <a:t>I lagbasens arbetsuppgifter kan ingå att beräkna och beställa allt material och att handha materialförråd och maskinell utrustning. </a:t>
            </a:r>
          </a:p>
          <a:p>
            <a:pPr>
              <a:spcAft>
                <a:spcPts val="600"/>
              </a:spcAft>
            </a:pPr>
            <a:r>
              <a:rPr lang="sv-SE" sz="1200" kern="1200" dirty="0">
                <a:solidFill>
                  <a:schemeClr val="tx1"/>
                </a:solidFill>
                <a:effectLst/>
                <a:latin typeface="+mn-lt"/>
                <a:ea typeface="+mn-ea"/>
                <a:cs typeface="+mn-cs"/>
              </a:rPr>
              <a:t>Lagbasen kan, efter överenskommelse med arbetsgivaren, vara 27  denne behjälplig med administrativt arbete, vid överläggningar eller förhandlingar med beställare, arkitekter, kontrollanter etc. och andra liknande uppgifter. Överenskommelse gällande omfattningen av lagbasens arbetsuppgifter samt beräknad tidsåtgång för dessa bör träffas före ackordets påbörjande.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Tid som åtgår för lagbasens arbetsuppgifter ersätts med ett tillägg på 21% av aktuell garantilön per timme. Denna ersättning tillförs ackordet” Hänvisa till 12 § i AFS 2015:4 och allmänna råd till paragrafen. </a:t>
            </a:r>
          </a:p>
          <a:p>
            <a:endParaRPr lang="sv-SE" altLang="sv-SE" dirty="0"/>
          </a:p>
          <a:p>
            <a:endParaRPr lang="sv-SE" alt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14</a:t>
            </a:fld>
            <a:endParaRPr lang="en-US"/>
          </a:p>
        </p:txBody>
      </p:sp>
    </p:spTree>
    <p:extLst>
      <p:ext uri="{BB962C8B-B14F-4D97-AF65-F5344CB8AC3E}">
        <p14:creationId xmlns:p14="http://schemas.microsoft.com/office/powerpoint/2010/main" val="4143145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i="0" dirty="0"/>
              <a:t>Visa OSA-filmen. </a:t>
            </a:r>
            <a:r>
              <a:rPr lang="sv-SE" dirty="0"/>
              <a:t>Klicka på symbolen för att starta filmen eller använd följande länk:</a:t>
            </a:r>
            <a:endParaRPr lang="sv-SE" i="0" dirty="0"/>
          </a:p>
          <a:p>
            <a:endParaRPr lang="sv-SE" i="0"/>
          </a:p>
          <a:p>
            <a:r>
              <a:rPr lang="sv-SE" i="0"/>
              <a:t>Obs</a:t>
            </a:r>
            <a:r>
              <a:rPr lang="sv-SE" i="0" dirty="0"/>
              <a:t>!</a:t>
            </a:r>
          </a:p>
          <a:p>
            <a:r>
              <a:rPr lang="sv-SE" i="0" dirty="0"/>
              <a:t>Första gången du visar en film öppnas webbläsaren automatiskt och hamnar framför </a:t>
            </a:r>
            <a:r>
              <a:rPr lang="sv-SE" i="0" dirty="0" err="1"/>
              <a:t>ppt</a:t>
            </a:r>
            <a:r>
              <a:rPr lang="sv-SE" i="0" dirty="0"/>
              <a:t>. presentationen. Nästa gång du visar en film visas webbläsaren i bakgrunden, bakom </a:t>
            </a:r>
            <a:r>
              <a:rPr lang="sv-SE" i="0" dirty="0" err="1"/>
              <a:t>ppt</a:t>
            </a:r>
            <a:r>
              <a:rPr lang="sv-SE" i="0" dirty="0"/>
              <a:t>. presentationen och du behöver själv växla över till webbläsaren.</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15</a:t>
            </a:fld>
            <a:endParaRPr lang="en-US"/>
          </a:p>
        </p:txBody>
      </p:sp>
    </p:spTree>
    <p:extLst>
      <p:ext uri="{BB962C8B-B14F-4D97-AF65-F5344CB8AC3E}">
        <p14:creationId xmlns:p14="http://schemas.microsoft.com/office/powerpoint/2010/main" val="1902825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24350"/>
            <a:ext cx="5486400" cy="3833331"/>
          </a:xfrm>
        </p:spPr>
        <p:txBody>
          <a:bodyPr/>
          <a:lstStyle/>
          <a:p>
            <a:pPr hangingPunct="0"/>
            <a:r>
              <a:rPr lang="sv-SE" sz="1200" kern="1200" dirty="0">
                <a:solidFill>
                  <a:schemeClr val="tx1"/>
                </a:solidFill>
                <a:effectLst/>
                <a:latin typeface="+mn-lt"/>
                <a:ea typeface="+mn-ea"/>
                <a:cs typeface="+mn-cs"/>
              </a:rPr>
              <a:t>När ni har sett filmen låt grupperna arbeta utifrån nedanstående steg:</a:t>
            </a:r>
          </a:p>
          <a:p>
            <a:pPr hangingPunct="0">
              <a:spcAft>
                <a:spcPts val="600"/>
              </a:spcAft>
            </a:pPr>
            <a:r>
              <a:rPr lang="sv-SE" sz="1200" kern="1200" dirty="0">
                <a:solidFill>
                  <a:schemeClr val="tx1"/>
                </a:solidFill>
                <a:effectLst/>
                <a:latin typeface="+mn-lt"/>
                <a:ea typeface="+mn-ea"/>
                <a:cs typeface="+mn-cs"/>
              </a:rPr>
              <a:t>Börja med att utse en gruppledare. Gruppledarens uppgift är att se till att gruppen arbetar efter stegen som anges nedan. Gör sedan så här:</a:t>
            </a:r>
          </a:p>
          <a:p>
            <a:pPr hangingPunct="0"/>
            <a:r>
              <a:rPr lang="sv-SE" sz="1200" kern="1200" dirty="0">
                <a:solidFill>
                  <a:schemeClr val="tx1"/>
                </a:solidFill>
                <a:effectLst/>
                <a:latin typeface="+mn-lt"/>
                <a:ea typeface="+mn-ea"/>
                <a:cs typeface="+mn-cs"/>
              </a:rPr>
              <a:t> </a:t>
            </a:r>
            <a:r>
              <a:rPr lang="sv-SE" sz="1200" b="1" kern="1200" dirty="0">
                <a:solidFill>
                  <a:schemeClr val="tx1"/>
                </a:solidFill>
                <a:effectLst/>
                <a:latin typeface="+mn-lt"/>
                <a:ea typeface="+mn-ea"/>
                <a:cs typeface="+mn-cs"/>
              </a:rPr>
              <a:t>Läs igenom fallet. </a:t>
            </a:r>
            <a:endParaRPr lang="sv-SE" sz="1200" kern="1200" dirty="0">
              <a:solidFill>
                <a:schemeClr val="tx1"/>
              </a:solidFill>
              <a:effectLst/>
              <a:latin typeface="+mn-lt"/>
              <a:ea typeface="+mn-ea"/>
              <a:cs typeface="+mn-cs"/>
            </a:endParaRPr>
          </a:p>
          <a:p>
            <a:pPr hangingPunct="0">
              <a:spcAft>
                <a:spcPts val="600"/>
              </a:spcAft>
            </a:pPr>
            <a:r>
              <a:rPr lang="sv-SE" sz="1200" i="1" kern="1200" dirty="0">
                <a:solidFill>
                  <a:schemeClr val="tx1"/>
                </a:solidFill>
                <a:effectLst/>
                <a:latin typeface="+mn-lt"/>
                <a:ea typeface="+mn-ea"/>
                <a:cs typeface="+mn-cs"/>
              </a:rPr>
              <a:t>Arbeta enskilt</a:t>
            </a:r>
            <a:r>
              <a:rPr lang="sv-SE" sz="1200" kern="1200" dirty="0">
                <a:solidFill>
                  <a:schemeClr val="tx1"/>
                </a:solidFill>
                <a:effectLst/>
                <a:latin typeface="+mn-lt"/>
                <a:ea typeface="+mn-ea"/>
                <a:cs typeface="+mn-cs"/>
              </a:rPr>
              <a:t>. Vad handlar fallet om? Börja med att läsa igenom fallet tyst, var och en för sig. </a:t>
            </a:r>
          </a:p>
          <a:p>
            <a:pPr hangingPunct="0"/>
            <a:r>
              <a:rPr lang="sv-SE" sz="1200" b="1" kern="1200" dirty="0">
                <a:solidFill>
                  <a:schemeClr val="tx1"/>
                </a:solidFill>
                <a:effectLst/>
                <a:latin typeface="+mn-lt"/>
                <a:ea typeface="+mn-ea"/>
                <a:cs typeface="+mn-cs"/>
              </a:rPr>
              <a:t>Skapa en gemensam bild. </a:t>
            </a:r>
            <a:endParaRPr lang="sv-SE" sz="1200" kern="1200" dirty="0">
              <a:solidFill>
                <a:schemeClr val="tx1"/>
              </a:solidFill>
              <a:effectLst/>
              <a:latin typeface="+mn-lt"/>
              <a:ea typeface="+mn-ea"/>
              <a:cs typeface="+mn-cs"/>
            </a:endParaRPr>
          </a:p>
          <a:p>
            <a:pPr hangingPunct="0"/>
            <a:r>
              <a:rPr lang="sv-SE" sz="1200" i="1" kern="1200" dirty="0">
                <a:solidFill>
                  <a:schemeClr val="tx1"/>
                </a:solidFill>
                <a:effectLst/>
                <a:latin typeface="+mn-lt"/>
                <a:ea typeface="+mn-ea"/>
                <a:cs typeface="+mn-cs"/>
              </a:rPr>
              <a:t>Jobba i grupp</a:t>
            </a:r>
            <a:r>
              <a:rPr lang="sv-SE" sz="1200" kern="1200" dirty="0">
                <a:solidFill>
                  <a:schemeClr val="tx1"/>
                </a:solidFill>
                <a:effectLst/>
                <a:latin typeface="+mn-lt"/>
                <a:ea typeface="+mn-ea"/>
                <a:cs typeface="+mn-cs"/>
              </a:rPr>
              <a:t>. Diskutera gemensamt: Vad är det för situation som beskrivs? </a:t>
            </a:r>
          </a:p>
          <a:p>
            <a:pPr hangingPunct="0"/>
            <a:r>
              <a:rPr lang="sv-SE" sz="1200" i="1" kern="1200" dirty="0">
                <a:solidFill>
                  <a:schemeClr val="tx1"/>
                </a:solidFill>
                <a:effectLst/>
                <a:latin typeface="+mn-lt"/>
                <a:ea typeface="+mn-ea"/>
                <a:cs typeface="+mn-cs"/>
              </a:rPr>
              <a:t>Arbeta enskilt</a:t>
            </a:r>
            <a:r>
              <a:rPr lang="sv-SE" sz="1200" kern="1200" dirty="0">
                <a:solidFill>
                  <a:schemeClr val="tx1"/>
                </a:solidFill>
                <a:effectLst/>
                <a:latin typeface="+mn-lt"/>
                <a:ea typeface="+mn-ea"/>
                <a:cs typeface="+mn-cs"/>
              </a:rPr>
              <a:t>. Skriv ned ord eller meningar som beskriver fallets arbetsmiljö. Använd post-it-lappar. Var konkret. Om ventilationen är ett problem, skriv ”problem med ventilation”. </a:t>
            </a:r>
          </a:p>
          <a:p>
            <a:pPr hangingPunct="0">
              <a:spcAft>
                <a:spcPts val="600"/>
              </a:spcAft>
            </a:pPr>
            <a:r>
              <a:rPr lang="sv-SE" sz="1200" i="1" kern="1200" dirty="0">
                <a:solidFill>
                  <a:schemeClr val="tx1"/>
                </a:solidFill>
                <a:effectLst/>
                <a:latin typeface="+mn-lt"/>
                <a:ea typeface="+mn-ea"/>
                <a:cs typeface="+mn-cs"/>
              </a:rPr>
              <a:t>Jobba i grupp</a:t>
            </a:r>
            <a:r>
              <a:rPr lang="sv-SE" sz="1200" kern="1200" dirty="0">
                <a:solidFill>
                  <a:schemeClr val="tx1"/>
                </a:solidFill>
                <a:effectLst/>
                <a:latin typeface="+mn-lt"/>
                <a:ea typeface="+mn-ea"/>
                <a:cs typeface="+mn-cs"/>
              </a:rPr>
              <a:t>. Sätt upp lapparna på väggen. Sortera dem i grupper och skriv rubriker. </a:t>
            </a:r>
          </a:p>
          <a:p>
            <a:pPr hangingPunct="0"/>
            <a:r>
              <a:rPr lang="sv-SE" sz="1200" b="1" kern="1200" dirty="0">
                <a:solidFill>
                  <a:schemeClr val="tx1"/>
                </a:solidFill>
                <a:effectLst/>
                <a:latin typeface="+mn-lt"/>
                <a:ea typeface="+mn-ea"/>
                <a:cs typeface="+mn-cs"/>
              </a:rPr>
              <a:t>Skriv ned vad ni behöver lära mer om. </a:t>
            </a:r>
            <a:endParaRPr lang="sv-SE" sz="1200" kern="1200" dirty="0">
              <a:solidFill>
                <a:schemeClr val="tx1"/>
              </a:solidFill>
              <a:effectLst/>
              <a:latin typeface="+mn-lt"/>
              <a:ea typeface="+mn-ea"/>
              <a:cs typeface="+mn-cs"/>
            </a:endParaRPr>
          </a:p>
          <a:p>
            <a:pPr hangingPunct="0"/>
            <a:r>
              <a:rPr lang="sv-SE" sz="1200" i="1" kern="1200" dirty="0">
                <a:solidFill>
                  <a:schemeClr val="tx1"/>
                </a:solidFill>
                <a:effectLst/>
                <a:latin typeface="+mn-lt"/>
                <a:ea typeface="+mn-ea"/>
                <a:cs typeface="+mn-cs"/>
              </a:rPr>
              <a:t>Arbeta enskilt</a:t>
            </a:r>
            <a:r>
              <a:rPr lang="sv-SE" sz="1200" kern="1200" dirty="0">
                <a:solidFill>
                  <a:schemeClr val="tx1"/>
                </a:solidFill>
                <a:effectLst/>
                <a:latin typeface="+mn-lt"/>
                <a:ea typeface="+mn-ea"/>
                <a:cs typeface="+mn-cs"/>
              </a:rPr>
              <a:t>. Har du tillräckligt med kunskaper för att hantera den här arbetsmiljösituationen? Om inte, vad behöver du kunskaper om? Skriv ned på lappar.</a:t>
            </a:r>
            <a:r>
              <a:rPr lang="sv-SE" sz="1200" i="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Sätt upp dem så att alla i gruppen kan se. Exempel:</a:t>
            </a:r>
            <a:r>
              <a:rPr lang="sv-SE" sz="1200" i="1" kern="1200" dirty="0">
                <a:solidFill>
                  <a:schemeClr val="tx1"/>
                </a:solidFill>
                <a:effectLst/>
                <a:latin typeface="+mn-lt"/>
                <a:ea typeface="+mn-ea"/>
                <a:cs typeface="+mn-cs"/>
              </a:rPr>
              <a:t> ”Vad ingår i chefens ansvar?”</a:t>
            </a:r>
            <a:r>
              <a:rPr lang="sv-SE" sz="1200" kern="1200" dirty="0">
                <a:solidFill>
                  <a:schemeClr val="tx1"/>
                </a:solidFill>
                <a:effectLst/>
                <a:latin typeface="+mn-lt"/>
                <a:ea typeface="+mn-ea"/>
                <a:cs typeface="+mn-cs"/>
              </a:rPr>
              <a:t>  ”</a:t>
            </a:r>
            <a:r>
              <a:rPr lang="sv-SE" sz="1200" i="1" kern="1200" dirty="0">
                <a:solidFill>
                  <a:schemeClr val="tx1"/>
                </a:solidFill>
                <a:effectLst/>
                <a:latin typeface="+mn-lt"/>
                <a:ea typeface="+mn-ea"/>
                <a:cs typeface="+mn-cs"/>
              </a:rPr>
              <a:t>Hur genomförs en skyddsrond?</a:t>
            </a:r>
            <a:r>
              <a:rPr lang="sv-SE" sz="1200" kern="1200" dirty="0">
                <a:solidFill>
                  <a:schemeClr val="tx1"/>
                </a:solidFill>
                <a:effectLst/>
                <a:latin typeface="+mn-lt"/>
                <a:ea typeface="+mn-ea"/>
                <a:cs typeface="+mn-cs"/>
              </a:rPr>
              <a:t>” </a:t>
            </a:r>
          </a:p>
          <a:p>
            <a:pPr hangingPunct="0"/>
            <a:r>
              <a:rPr lang="sv-SE" sz="1200" i="1" kern="1200" dirty="0">
                <a:solidFill>
                  <a:schemeClr val="tx1"/>
                </a:solidFill>
                <a:effectLst/>
                <a:latin typeface="+mn-lt"/>
                <a:ea typeface="+mn-ea"/>
                <a:cs typeface="+mn-cs"/>
              </a:rPr>
              <a:t>Jobba i grupp. </a:t>
            </a:r>
            <a:r>
              <a:rPr lang="sv-SE" sz="1200" kern="1200" dirty="0">
                <a:solidFill>
                  <a:schemeClr val="tx1"/>
                </a:solidFill>
                <a:effectLst/>
                <a:latin typeface="+mn-lt"/>
                <a:ea typeface="+mn-ea"/>
                <a:cs typeface="+mn-cs"/>
              </a:rPr>
              <a:t>Välj ut de två-tre viktigaste frågorna. Sätt upp dem så att alla i gruppen kan se.  </a:t>
            </a:r>
            <a:r>
              <a:rPr lang="sv-SE" sz="1200" i="1" kern="1200" dirty="0">
                <a:solidFill>
                  <a:schemeClr val="tx1"/>
                </a:solidFill>
                <a:effectLst/>
                <a:latin typeface="+mn-lt"/>
                <a:ea typeface="+mn-ea"/>
                <a:cs typeface="+mn-cs"/>
              </a:rPr>
              <a:t>Redovisa inför stora gruppen</a:t>
            </a:r>
            <a:r>
              <a:rPr lang="sv-SE" sz="1200" kern="1200" dirty="0">
                <a:solidFill>
                  <a:schemeClr val="tx1"/>
                </a:solidFill>
                <a:effectLst/>
                <a:latin typeface="+mn-lt"/>
                <a:ea typeface="+mn-ea"/>
                <a:cs typeface="+mn-cs"/>
              </a:rPr>
              <a:t>. Utse en person som redovisar.</a:t>
            </a:r>
          </a:p>
          <a:p>
            <a:pPr hangingPunct="0"/>
            <a:r>
              <a:rPr lang="sv-SE" sz="1200" kern="1200" dirty="0">
                <a:solidFill>
                  <a:schemeClr val="tx1"/>
                </a:solidFill>
                <a:effectLst/>
                <a:latin typeface="+mn-lt"/>
                <a:ea typeface="+mn-ea"/>
                <a:cs typeface="+mn-cs"/>
              </a:rPr>
              <a:t> </a:t>
            </a:r>
          </a:p>
          <a:p>
            <a:pPr hangingPunct="0"/>
            <a:r>
              <a:rPr lang="sv-SE" sz="1200" b="1" kern="1200" dirty="0">
                <a:solidFill>
                  <a:schemeClr val="tx1"/>
                </a:solidFill>
                <a:effectLst/>
                <a:latin typeface="+mn-lt"/>
                <a:ea typeface="+mn-ea"/>
                <a:cs typeface="+mn-cs"/>
              </a:rPr>
              <a:t>Skaffa kunskaper för att få svar på era frågor. </a:t>
            </a:r>
            <a:endParaRPr lang="sv-SE" sz="1200" kern="1200" dirty="0">
              <a:solidFill>
                <a:schemeClr val="tx1"/>
              </a:solidFill>
              <a:effectLst/>
              <a:latin typeface="+mn-lt"/>
              <a:ea typeface="+mn-ea"/>
              <a:cs typeface="+mn-cs"/>
            </a:endParaRPr>
          </a:p>
          <a:p>
            <a:pPr hangingPunct="0"/>
            <a:r>
              <a:rPr lang="sv-SE" sz="1200" i="1" kern="1200" dirty="0">
                <a:solidFill>
                  <a:schemeClr val="tx1"/>
                </a:solidFill>
                <a:effectLst/>
                <a:latin typeface="+mn-lt"/>
                <a:ea typeface="+mn-ea"/>
                <a:cs typeface="+mn-cs"/>
              </a:rPr>
              <a:t>Jobba i grupp. </a:t>
            </a:r>
            <a:r>
              <a:rPr lang="sv-SE" sz="1200" kern="1200" dirty="0">
                <a:solidFill>
                  <a:schemeClr val="tx1"/>
                </a:solidFill>
                <a:effectLst/>
                <a:latin typeface="+mn-lt"/>
                <a:ea typeface="+mn-ea"/>
                <a:cs typeface="+mn-cs"/>
              </a:rPr>
              <a:t>För att få svar på era frågor, var ska ni leta? BAM Handboken, internet, </a:t>
            </a:r>
            <a:r>
              <a:rPr lang="sv-SE" sz="1200" kern="1200" dirty="0" err="1">
                <a:solidFill>
                  <a:schemeClr val="tx1"/>
                </a:solidFill>
                <a:effectLst/>
                <a:latin typeface="+mn-lt"/>
                <a:ea typeface="+mn-ea"/>
                <a:cs typeface="+mn-cs"/>
              </a:rPr>
              <a:t>Prevents</a:t>
            </a:r>
            <a:r>
              <a:rPr lang="sv-SE" sz="1200" kern="1200" dirty="0">
                <a:solidFill>
                  <a:schemeClr val="tx1"/>
                </a:solidFill>
                <a:effectLst/>
                <a:latin typeface="+mn-lt"/>
                <a:ea typeface="+mn-ea"/>
                <a:cs typeface="+mn-cs"/>
              </a:rPr>
              <a:t> hemsida? Skriv ned gruppens förslag på kunskaper på lappar. </a:t>
            </a:r>
          </a:p>
          <a:p>
            <a:pPr hangingPunct="0"/>
            <a:r>
              <a:rPr lang="sv-SE" sz="1200" i="1" kern="1200" dirty="0">
                <a:solidFill>
                  <a:schemeClr val="tx1"/>
                </a:solidFill>
                <a:effectLst/>
                <a:latin typeface="+mn-lt"/>
                <a:ea typeface="+mn-ea"/>
                <a:cs typeface="+mn-cs"/>
              </a:rPr>
              <a:t>Redovisa inför stora gruppen</a:t>
            </a:r>
            <a:r>
              <a:rPr lang="sv-SE" sz="1200" kern="1200" dirty="0">
                <a:solidFill>
                  <a:schemeClr val="tx1"/>
                </a:solidFill>
                <a:effectLst/>
                <a:latin typeface="+mn-lt"/>
                <a:ea typeface="+mn-ea"/>
                <a:cs typeface="+mn-cs"/>
              </a:rPr>
              <a:t>. Utse en person som redovisar.</a:t>
            </a:r>
          </a:p>
          <a:p>
            <a:pPr hangingPunct="0">
              <a:spcAft>
                <a:spcPts val="600"/>
              </a:spcAft>
            </a:pPr>
            <a:r>
              <a:rPr lang="sv-SE" sz="1200" i="1" kern="1200" dirty="0">
                <a:solidFill>
                  <a:schemeClr val="tx1"/>
                </a:solidFill>
                <a:effectLst/>
                <a:latin typeface="+mn-lt"/>
                <a:ea typeface="+mn-ea"/>
                <a:cs typeface="+mn-cs"/>
              </a:rPr>
              <a:t>I stora gruppen</a:t>
            </a:r>
            <a:r>
              <a:rPr lang="sv-SE" sz="1200" kern="1200" dirty="0">
                <a:solidFill>
                  <a:schemeClr val="tx1"/>
                </a:solidFill>
                <a:effectLst/>
                <a:latin typeface="+mn-lt"/>
                <a:ea typeface="+mn-ea"/>
                <a:cs typeface="+mn-cs"/>
              </a:rPr>
              <a:t>. Handledaren går igenom fakta och kunskaper som är relevanta för fallet.</a:t>
            </a:r>
          </a:p>
          <a:p>
            <a:pPr hangingPunct="0"/>
            <a:r>
              <a:rPr lang="sv-SE" sz="1200" kern="1200" dirty="0">
                <a:solidFill>
                  <a:schemeClr val="tx1"/>
                </a:solidFill>
                <a:effectLst/>
                <a:latin typeface="+mn-lt"/>
                <a:ea typeface="+mn-ea"/>
                <a:cs typeface="+mn-cs"/>
              </a:rPr>
              <a:t> </a:t>
            </a:r>
            <a:r>
              <a:rPr lang="sv-SE" sz="1200" b="1" kern="1200" dirty="0">
                <a:solidFill>
                  <a:schemeClr val="tx1"/>
                </a:solidFill>
                <a:effectLst/>
                <a:latin typeface="+mn-lt"/>
                <a:ea typeface="+mn-ea"/>
                <a:cs typeface="+mn-cs"/>
              </a:rPr>
              <a:t>Summering. </a:t>
            </a:r>
            <a:endParaRPr lang="sv-SE" sz="1200" kern="1200" dirty="0">
              <a:solidFill>
                <a:schemeClr val="tx1"/>
              </a:solidFill>
              <a:effectLst/>
              <a:latin typeface="+mn-lt"/>
              <a:ea typeface="+mn-ea"/>
              <a:cs typeface="+mn-cs"/>
            </a:endParaRPr>
          </a:p>
          <a:p>
            <a:pPr hangingPunct="0"/>
            <a:r>
              <a:rPr lang="sv-SE" sz="1200" i="1" kern="1200" dirty="0">
                <a:solidFill>
                  <a:schemeClr val="tx1"/>
                </a:solidFill>
                <a:effectLst/>
                <a:latin typeface="+mn-lt"/>
                <a:ea typeface="+mn-ea"/>
                <a:cs typeface="+mn-cs"/>
              </a:rPr>
              <a:t>I stora gruppen.</a:t>
            </a:r>
            <a:r>
              <a:rPr lang="sv-SE" sz="1200" kern="1200" dirty="0">
                <a:solidFill>
                  <a:schemeClr val="tx1"/>
                </a:solidFill>
                <a:effectLst/>
                <a:latin typeface="+mn-lt"/>
                <a:ea typeface="+mn-ea"/>
                <a:cs typeface="+mn-cs"/>
              </a:rPr>
              <a:t> Handledaren sammanfattar fallet. </a:t>
            </a:r>
          </a:p>
          <a:p>
            <a:pPr hangingPunct="0"/>
            <a:r>
              <a:rPr lang="sv-SE" sz="1200" i="1" kern="1200" dirty="0">
                <a:solidFill>
                  <a:schemeClr val="tx1"/>
                </a:solidFill>
                <a:effectLst/>
                <a:latin typeface="+mn-lt"/>
                <a:ea typeface="+mn-ea"/>
                <a:cs typeface="+mn-cs"/>
              </a:rPr>
              <a:t>I lilla gruppen.</a:t>
            </a:r>
            <a:r>
              <a:rPr lang="sv-SE" sz="1200" kern="1200" dirty="0">
                <a:solidFill>
                  <a:schemeClr val="tx1"/>
                </a:solidFill>
                <a:effectLst/>
                <a:latin typeface="+mn-lt"/>
                <a:ea typeface="+mn-ea"/>
                <a:cs typeface="+mn-cs"/>
              </a:rPr>
              <a:t> Stäm av era kunskaper: Kan vi tillräckligt för att hantera en liknande situation på våra arbetsplatser? </a:t>
            </a:r>
          </a:p>
          <a:p>
            <a:pPr hangingPunct="0"/>
            <a:r>
              <a:rPr lang="sv-SE" sz="1200" i="1" kern="1200" dirty="0">
                <a:solidFill>
                  <a:schemeClr val="tx1"/>
                </a:solidFill>
                <a:effectLst/>
                <a:latin typeface="+mn-lt"/>
                <a:ea typeface="+mn-ea"/>
                <a:cs typeface="+mn-cs"/>
              </a:rPr>
              <a:t>Arbeta enskilt</a:t>
            </a:r>
            <a:r>
              <a:rPr lang="sv-SE" sz="1200" kern="1200" dirty="0">
                <a:solidFill>
                  <a:schemeClr val="tx1"/>
                </a:solidFill>
                <a:effectLst/>
                <a:latin typeface="+mn-lt"/>
                <a:ea typeface="+mn-ea"/>
                <a:cs typeface="+mn-cs"/>
              </a:rPr>
              <a:t>. Skriv ned vad just du behöver lära mer om.</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16</a:t>
            </a:fld>
            <a:endParaRPr lang="en-US"/>
          </a:p>
        </p:txBody>
      </p:sp>
    </p:spTree>
    <p:extLst>
      <p:ext uri="{BB962C8B-B14F-4D97-AF65-F5344CB8AC3E}">
        <p14:creationId xmlns:p14="http://schemas.microsoft.com/office/powerpoint/2010/main" val="1370744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56482"/>
            <a:ext cx="5486400" cy="3983286"/>
          </a:xfrm>
        </p:spPr>
        <p:txBody>
          <a:bodyPr/>
          <a:lstStyle/>
          <a:p>
            <a:pPr>
              <a:spcAft>
                <a:spcPts val="600"/>
              </a:spcAft>
            </a:pPr>
            <a:r>
              <a:rPr lang="sv-SE" sz="1200" kern="1200" dirty="0">
                <a:solidFill>
                  <a:schemeClr val="tx1"/>
                </a:solidFill>
                <a:effectLst/>
                <a:latin typeface="+mn-lt"/>
                <a:ea typeface="+mn-ea"/>
                <a:cs typeface="+mn-cs"/>
              </a:rPr>
              <a:t>”Vad menas med kränkande särbehandling – vad betyder kränkande och vad betyder särbehandling? Att kränka betyder att genom ord eller handling förnedra någon eller några. Särbehandling innebär att bli behandlad annorlunda än andra på ett obegripligt och orättvist sätt och att riskera att hamna utanför arbetsplatsens gemenskap. Den här typen av händelser är känslomässigt påfrestande, obehagliga och olustiga eller ännu värre. I värsta fall kan det leda till allvarlig psykisk ohälsa. </a:t>
            </a:r>
          </a:p>
          <a:p>
            <a:pPr>
              <a:spcAft>
                <a:spcPts val="600"/>
              </a:spcAft>
            </a:pPr>
            <a:r>
              <a:rPr lang="sv-SE" sz="1200" kern="1200" dirty="0">
                <a:solidFill>
                  <a:schemeClr val="tx1"/>
                </a:solidFill>
                <a:effectLst/>
                <a:latin typeface="+mn-lt"/>
                <a:ea typeface="+mn-ea"/>
                <a:cs typeface="+mn-cs"/>
              </a:rPr>
              <a:t>Tydliga exempel på kränkande särbehandling är att inte bli hälsad på, bli kallad öknamn, att bli utfryst, att exkluderas från möten som man borde få vara med på, bli orättvist anklagad eller personligt uthängd eller att bli kallad för elaka saker inför andra. Alla ska veta att man inte får bete sig så mot andra.</a:t>
            </a:r>
          </a:p>
          <a:p>
            <a:pPr>
              <a:spcAft>
                <a:spcPts val="600"/>
              </a:spcAft>
            </a:pPr>
            <a:r>
              <a:rPr lang="sv-SE" sz="1200" kern="1200" dirty="0">
                <a:solidFill>
                  <a:schemeClr val="tx1"/>
                </a:solidFill>
                <a:effectLst/>
                <a:latin typeface="+mn-lt"/>
                <a:ea typeface="+mn-ea"/>
                <a:cs typeface="+mn-cs"/>
              </a:rPr>
              <a:t>Kränkande särbehandling är värre om det upprepas och pågår under en längre tid. I värsta fall kan det utvecklas till mobbning, där någon utsätts för systematiska kränkningar under en längre tid och inte kan försvara sig. Oavsett formen av kränkande särbehandling är det viktiga att tidigt uppmärksamma problemet som ett arbetsmiljöproblem. Även sexuella trakasserier och olika former av diskriminering ingår. Kom ihåg att kränkande särbehandling också kan ske via mejl, sms och sociala medier.”</a:t>
            </a:r>
          </a:p>
          <a:p>
            <a:pPr marL="0" marR="0" lvl="0" indent="0" algn="l" defTabSz="6858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Ur Arbetsmiljöverkets </a:t>
            </a:r>
            <a:r>
              <a:rPr lang="sv-SE" sz="1200" i="1" kern="1200" dirty="0">
                <a:solidFill>
                  <a:schemeClr val="tx1"/>
                </a:solidFill>
                <a:effectLst/>
                <a:latin typeface="+mn-lt"/>
                <a:ea typeface="+mn-ea"/>
                <a:cs typeface="+mn-cs"/>
              </a:rPr>
              <a:t>Vägledning till föreskrifterna om organisatorisk och sociala arbetsmiljö s. 56-58</a:t>
            </a:r>
          </a:p>
          <a:p>
            <a:endParaRPr lang="sv-SE" sz="800" kern="1200" dirty="0">
              <a:solidFill>
                <a:schemeClr val="tx1"/>
              </a:solidFill>
              <a:effectLst/>
              <a:latin typeface="+mn-lt"/>
              <a:ea typeface="+mn-ea"/>
              <a:cs typeface="+mn-cs"/>
            </a:endParaRPr>
          </a:p>
          <a:p>
            <a:endParaRPr lang="sv-SE" sz="8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17</a:t>
            </a:fld>
            <a:endParaRPr lang="en-US"/>
          </a:p>
        </p:txBody>
      </p:sp>
    </p:spTree>
    <p:extLst>
      <p:ext uri="{BB962C8B-B14F-4D97-AF65-F5344CB8AC3E}">
        <p14:creationId xmlns:p14="http://schemas.microsoft.com/office/powerpoint/2010/main" val="2943871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Platshållare för anteckningar 2"/>
          <p:cNvSpPr>
            <a:spLocks noGrp="1"/>
          </p:cNvSpPr>
          <p:nvPr>
            <p:ph type="body" idx="1"/>
          </p:nvPr>
        </p:nvSpPr>
        <p:spPr bwMode="auto">
          <a:xfrm>
            <a:off x="685800" y="4356482"/>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600"/>
              </a:spcAft>
            </a:pPr>
            <a:r>
              <a:rPr lang="sv-SE" altLang="sv-SE" sz="1200" dirty="0"/>
              <a:t>Kommentera kort exemplen på bakomliggande orsaker på kränkande särbehandling. Betona att orsakerna ofta är kopplade till organisatorisk och social arbetsmiljö.</a:t>
            </a:r>
          </a:p>
          <a:p>
            <a:r>
              <a:rPr lang="sv-SE" altLang="sv-SE" sz="1200" dirty="0"/>
              <a:t>Ställ frågan till gruppen: ni som varit med om detta/har erfarenheter, vad blir skyddsombudets roll i detta med att utreda och ta reda på varför?</a:t>
            </a:r>
          </a:p>
          <a:p>
            <a:endParaRPr lang="sv-SE" altLang="sv-SE" sz="1200" dirty="0"/>
          </a:p>
          <a:p>
            <a:r>
              <a:rPr lang="sv-SE" altLang="sv-SE" sz="1200" dirty="0"/>
              <a:t>K</a:t>
            </a:r>
            <a:r>
              <a:rPr lang="en-US" altLang="sv-SE" sz="1200" dirty="0" err="1"/>
              <a:t>älla</a:t>
            </a:r>
            <a:r>
              <a:rPr lang="en-US" altLang="sv-SE" sz="1200" dirty="0"/>
              <a:t> </a:t>
            </a:r>
            <a:r>
              <a:rPr lang="en-US" altLang="sv-SE" sz="1200" i="1" dirty="0" err="1"/>
              <a:t>Undvik</a:t>
            </a:r>
            <a:r>
              <a:rPr lang="en-US" altLang="sv-SE" sz="1200" i="1" dirty="0"/>
              <a:t> </a:t>
            </a:r>
            <a:r>
              <a:rPr lang="en-US" altLang="sv-SE" sz="1200" i="1" dirty="0" err="1"/>
              <a:t>mobbning</a:t>
            </a:r>
            <a:r>
              <a:rPr lang="en-US" altLang="sv-SE" sz="1200" i="1" dirty="0"/>
              <a:t> </a:t>
            </a:r>
            <a:r>
              <a:rPr lang="en-US" altLang="sv-SE" sz="1200" i="1" dirty="0" err="1"/>
              <a:t>på</a:t>
            </a:r>
            <a:r>
              <a:rPr lang="en-US" altLang="sv-SE" sz="1200" i="1" dirty="0"/>
              <a:t> </a:t>
            </a:r>
            <a:r>
              <a:rPr lang="en-US" altLang="sv-SE" sz="1200" i="1" dirty="0" err="1"/>
              <a:t>jobbet</a:t>
            </a:r>
            <a:r>
              <a:rPr lang="en-US" altLang="sv-SE" sz="1200" dirty="0"/>
              <a:t>, Prevent 2008</a:t>
            </a:r>
          </a:p>
          <a:p>
            <a:endParaRPr lang="sv-SE" altLang="sv-SE" sz="1200" dirty="0"/>
          </a:p>
          <a:p>
            <a:endParaRPr lang="sv-SE" altLang="sv-SE" dirty="0"/>
          </a:p>
          <a:p>
            <a:endParaRPr lang="sv-SE" altLang="sv-SE" dirty="0"/>
          </a:p>
        </p:txBody>
      </p:sp>
      <p:sp>
        <p:nvSpPr>
          <p:cNvPr id="46084"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B700D61-3AF6-4119-A7C6-4BF65ED61280}" type="slidenum">
              <a:rPr lang="sv-SE" altLang="sv-SE" smtClean="0">
                <a:latin typeface="Calibri" panose="020F0502020204030204" pitchFamily="34" charset="0"/>
              </a:rPr>
              <a:pPr/>
              <a:t>18</a:t>
            </a:fld>
            <a:endParaRPr lang="sv-SE" altLang="sv-SE">
              <a:latin typeface="Calibri" panose="020F0502020204030204" pitchFamily="34" charset="0"/>
            </a:endParaRPr>
          </a:p>
        </p:txBody>
      </p:sp>
    </p:spTree>
    <p:extLst>
      <p:ext uri="{BB962C8B-B14F-4D97-AF65-F5344CB8AC3E}">
        <p14:creationId xmlns:p14="http://schemas.microsoft.com/office/powerpoint/2010/main" val="1170340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E54E97D1-5765-1A43-BB07-0286C45D3300}" type="slidenum">
              <a:rPr lang="en-US" smtClean="0"/>
              <a:t>19</a:t>
            </a:fld>
            <a:endParaRPr lang="en-US"/>
          </a:p>
        </p:txBody>
      </p:sp>
    </p:spTree>
    <p:extLst>
      <p:ext uri="{BB962C8B-B14F-4D97-AF65-F5344CB8AC3E}">
        <p14:creationId xmlns:p14="http://schemas.microsoft.com/office/powerpoint/2010/main" val="3388909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Fråga deltagarna vad de kommer ihåg från föregående utbildningsdag.</a:t>
            </a:r>
          </a:p>
          <a:p>
            <a:r>
              <a:rPr lang="sv-SE" sz="1200" dirty="0"/>
              <a:t>Vad var det viktigaste?</a:t>
            </a:r>
          </a:p>
          <a:p>
            <a:r>
              <a:rPr lang="sv-SE" sz="1200" dirty="0"/>
              <a:t>Vad tar de med sig?</a:t>
            </a:r>
          </a:p>
          <a:p>
            <a:endParaRPr lang="sv-SE" sz="1200" dirty="0"/>
          </a:p>
          <a:p>
            <a:r>
              <a:rPr lang="sv-SE" sz="1200" dirty="0"/>
              <a:t>Var plockar vi upp tråden idag och går vidare.</a:t>
            </a:r>
          </a:p>
          <a:p>
            <a:endParaRPr lang="sv-SE" sz="1200" dirty="0"/>
          </a:p>
          <a:p>
            <a:pPr hangingPunct="0"/>
            <a:r>
              <a:rPr lang="sv-SE" sz="1200" b="1" dirty="0"/>
              <a:t>Dag 3		</a:t>
            </a:r>
            <a:r>
              <a:rPr lang="sv-SE" sz="1200" b="1" i="1" dirty="0"/>
              <a:t>OSA och säkerhetskultur</a:t>
            </a:r>
            <a:endParaRPr lang="sv-SE" sz="1200" dirty="0"/>
          </a:p>
          <a:p>
            <a:pPr hangingPunct="0"/>
            <a:r>
              <a:rPr lang="sv-SE" sz="1200" dirty="0"/>
              <a:t>09.00 - 09.45	Backspegel </a:t>
            </a:r>
          </a:p>
          <a:p>
            <a:pPr hangingPunct="0"/>
            <a:r>
              <a:rPr lang="sv-SE" sz="1200" dirty="0"/>
              <a:t>10.00 - 10.45	Organisatorisk och social arbetsmiljö, film Utmaningen</a:t>
            </a:r>
          </a:p>
          <a:p>
            <a:pPr hangingPunct="0"/>
            <a:r>
              <a:rPr lang="sv-SE" sz="1200" dirty="0"/>
              <a:t>11.00 - 11.45	Ohälsosam arbetsbelastning - övning	</a:t>
            </a:r>
          </a:p>
          <a:p>
            <a:pPr hangingPunct="0"/>
            <a:r>
              <a:rPr lang="sv-SE" sz="1200" dirty="0"/>
              <a:t>- - - - - - - - - - - - - - - - - - - - - - - - - - - - - - - - - - - - - - - - - - - - - - - - - - - - - - - </a:t>
            </a:r>
          </a:p>
          <a:p>
            <a:pPr hangingPunct="0"/>
            <a:r>
              <a:rPr lang="sv-SE" sz="1200" dirty="0"/>
              <a:t>12.45 - 14.30	Praktisk övning – filmatiserat fall OSA, film</a:t>
            </a:r>
          </a:p>
          <a:p>
            <a:pPr hangingPunct="0"/>
            <a:r>
              <a:rPr lang="sv-SE" sz="1200" dirty="0"/>
              <a:t>14.45 - 15.30	Säkerhetskultur i samverkan</a:t>
            </a:r>
          </a:p>
          <a:p>
            <a:pPr hangingPunct="0"/>
            <a:r>
              <a:rPr lang="sv-SE" sz="1200" dirty="0"/>
              <a:t>15.30 – 16.00	Avslut på dagen och kursen  </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a:t>
            </a:fld>
            <a:endParaRPr lang="en-US" dirty="0"/>
          </a:p>
        </p:txBody>
      </p:sp>
    </p:spTree>
    <p:extLst>
      <p:ext uri="{BB962C8B-B14F-4D97-AF65-F5344CB8AC3E}">
        <p14:creationId xmlns:p14="http://schemas.microsoft.com/office/powerpoint/2010/main" val="725197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56481"/>
            <a:ext cx="5486400" cy="4328731"/>
          </a:xfrm>
        </p:spPr>
        <p:txBody>
          <a:bodyPr/>
          <a:lstStyle/>
          <a:p>
            <a:pPr>
              <a:spcAft>
                <a:spcPts val="600"/>
              </a:spcAft>
            </a:pPr>
            <a:r>
              <a:rPr lang="sv-SE" sz="1200" dirty="0"/>
              <a:t>Säkerhetskulturen kan förenklat beskrivas som »kittet« i organisationen när det gäller säkerhet. Det vill säga de gemensamma värderingar, attityder och konkreta handlingar som är inriktade på att skapa en säker arbetsplats. </a:t>
            </a:r>
          </a:p>
          <a:p>
            <a:r>
              <a:rPr lang="sv-SE" sz="1200" dirty="0"/>
              <a:t>I en bra säkerhetskultur stämmer ord och handling överens. Var och en tar ansvar för sin egen säkerhet och påpekar också om någon utsätter sig eller andra för fara. </a:t>
            </a:r>
          </a:p>
          <a:p>
            <a:pPr>
              <a:spcAft>
                <a:spcPts val="600"/>
              </a:spcAft>
            </a:pPr>
            <a:r>
              <a:rPr lang="sv-SE" sz="1200" dirty="0"/>
              <a:t>Om alla är överens om hur man vill ha det på arbetet gällande säkerhetsnivån samt har regler och rutiner som fungerar, då har man kommit en bra bit på vägen. </a:t>
            </a:r>
          </a:p>
          <a:p>
            <a:pPr>
              <a:spcAft>
                <a:spcPts val="600"/>
              </a:spcAft>
            </a:pPr>
            <a:r>
              <a:rPr lang="sv-SE" sz="1200" dirty="0"/>
              <a:t>När arbetstagare på en arbetsplats ser att säkerhet prioriteras i handling påverkar det viljan att välja säkrare beteenden, vilket minskar riskfyllda beteenden och antalet tillbud och olyckor. </a:t>
            </a:r>
          </a:p>
          <a:p>
            <a:pPr>
              <a:spcAft>
                <a:spcPts val="600"/>
              </a:spcAft>
            </a:pPr>
            <a:r>
              <a:rPr lang="sv-SE" sz="1200" dirty="0"/>
              <a:t>Säkerhet beskrivs även i form av barriärer – det vill säga lager av skydd – som var för sig förebygger att en olycka sker. Barriärerna kan vara tekniska, som till exempel inbyggda skydd i en maskin, eller fysiska, som till exempel skyddskläder, eller administrativa, som rutiner och föreskrifter. </a:t>
            </a:r>
          </a:p>
          <a:p>
            <a:r>
              <a:rPr lang="sv-SE" altLang="sv-SE" sz="1200" dirty="0"/>
              <a:t>Det rör sig om ett samband mellan människa, teknik och organisation.</a:t>
            </a:r>
          </a:p>
          <a:p>
            <a:r>
              <a:rPr lang="sv-SE" altLang="sv-SE" sz="1200" dirty="0"/>
              <a:t>En olycka beror mycket sällan på en enskild faktor </a:t>
            </a:r>
          </a:p>
          <a:p>
            <a:r>
              <a:rPr lang="sv-SE" altLang="sv-SE" sz="1200" dirty="0"/>
              <a:t>De flesta olyckor inträffar på grund av brister i samspelet mellan människliga, teknologiska och organisatoriska faktorer </a:t>
            </a:r>
          </a:p>
          <a:p>
            <a:pPr>
              <a:spcAft>
                <a:spcPts val="600"/>
              </a:spcAft>
            </a:pPr>
            <a:r>
              <a:rPr lang="sv-SE" altLang="sv-SE" sz="1200" dirty="0"/>
              <a:t>Ge exempel</a:t>
            </a:r>
          </a:p>
          <a:p>
            <a:r>
              <a:rPr lang="sv-SE" sz="1200" dirty="0"/>
              <a:t>s. 24-25 i</a:t>
            </a:r>
            <a:r>
              <a:rPr lang="sv-SE" sz="1200" b="1" dirty="0"/>
              <a:t> </a:t>
            </a:r>
            <a:r>
              <a:rPr lang="sv-SE" sz="1200" dirty="0"/>
              <a:t>Handboken</a:t>
            </a:r>
            <a:r>
              <a:rPr lang="sv-SE" sz="1200" i="1" dirty="0"/>
              <a:t> BAM Måleribranschen</a:t>
            </a:r>
            <a:endParaRPr lang="sv-SE" altLang="sv-SE" sz="900"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20</a:t>
            </a:fld>
            <a:endParaRPr lang="en-US"/>
          </a:p>
        </p:txBody>
      </p:sp>
    </p:spTree>
    <p:extLst>
      <p:ext uri="{BB962C8B-B14F-4D97-AF65-F5344CB8AC3E}">
        <p14:creationId xmlns:p14="http://schemas.microsoft.com/office/powerpoint/2010/main" val="3975638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366342"/>
          </a:xfrm>
        </p:spPr>
        <p:txBody>
          <a:bodyPr/>
          <a:lstStyle/>
          <a:p>
            <a:pPr>
              <a:defRPr/>
            </a:pPr>
            <a:r>
              <a:rPr lang="sv-SE" sz="1200" dirty="0"/>
              <a:t>Barriärer –  Berätta att det är ett exempel vi visar. </a:t>
            </a:r>
          </a:p>
          <a:p>
            <a:pPr>
              <a:defRPr/>
            </a:pPr>
            <a:r>
              <a:rPr lang="sv-SE" sz="1200" dirty="0"/>
              <a:t>Målning – Kan det finnas några faror med det?</a:t>
            </a:r>
          </a:p>
          <a:p>
            <a:pPr>
              <a:defRPr/>
            </a:pPr>
            <a:r>
              <a:rPr lang="sv-SE" sz="1200" dirty="0"/>
              <a:t>JA! Till exempel dessa faror….</a:t>
            </a:r>
          </a:p>
          <a:p>
            <a:pPr>
              <a:spcAft>
                <a:spcPts val="600"/>
              </a:spcAft>
              <a:defRPr/>
            </a:pPr>
            <a:r>
              <a:rPr lang="sv-SE" sz="1200" dirty="0"/>
              <a:t>Vad gör vi för att förhindra olycksfall och arbetsskador vid måleriarbetet? Jo, vi inför ett antal barriärer; </a:t>
            </a:r>
            <a:br>
              <a:rPr lang="sv-SE" sz="1200" dirty="0"/>
            </a:br>
            <a:r>
              <a:rPr lang="sv-SE" sz="1200" b="1" dirty="0"/>
              <a:t>Instruktioner/Utbildning </a:t>
            </a:r>
            <a:r>
              <a:rPr lang="sv-SE" sz="1200" dirty="0"/>
              <a:t>- hur ska vi arbeta, vad är det som är farligt, varför, </a:t>
            </a:r>
            <a:r>
              <a:rPr lang="sv-SE" sz="1200" dirty="0" err="1"/>
              <a:t>etc</a:t>
            </a:r>
            <a:r>
              <a:rPr lang="sv-SE" sz="1200" dirty="0"/>
              <a:t> (O)… </a:t>
            </a:r>
            <a:br>
              <a:rPr lang="sv-SE" sz="1200" dirty="0"/>
            </a:br>
            <a:r>
              <a:rPr lang="sv-SE" sz="1200" dirty="0"/>
              <a:t>…</a:t>
            </a:r>
            <a:r>
              <a:rPr lang="sv-SE" sz="1200" b="1" dirty="0"/>
              <a:t>och Personlig skyddsutrustning</a:t>
            </a:r>
            <a:br>
              <a:rPr lang="sv-SE" sz="1200" dirty="0"/>
            </a:br>
            <a:r>
              <a:rPr lang="sv-SE" sz="1200" dirty="0"/>
              <a:t>…</a:t>
            </a:r>
            <a:r>
              <a:rPr lang="sv-SE" sz="1200" b="1" dirty="0"/>
              <a:t>Kunskap, Erfarenhet och Motivation</a:t>
            </a:r>
            <a:r>
              <a:rPr lang="sv-SE" sz="1200" dirty="0"/>
              <a:t> (M) för att våra skydd ska fungera som avsett.</a:t>
            </a:r>
          </a:p>
          <a:p>
            <a:pPr>
              <a:defRPr/>
            </a:pPr>
            <a:r>
              <a:rPr lang="sv-SE" sz="1200" dirty="0"/>
              <a:t>Det finns nästan alltid svagheter i våra barriärer, utbildningen är inte heltäckande, vi glömmer eller tar genvägar, utrustningen är inte alltid perfekt, med mera.</a:t>
            </a:r>
          </a:p>
          <a:p>
            <a:pPr>
              <a:spcAft>
                <a:spcPts val="600"/>
              </a:spcAft>
              <a:defRPr/>
            </a:pPr>
            <a:r>
              <a:rPr lang="sv-SE" sz="1200" dirty="0"/>
              <a:t>Så länge svagheterna (”hålen i osten”) är små och få är det oftast OK. Faror fångas upp på olika sätt.</a:t>
            </a:r>
          </a:p>
          <a:p>
            <a:pPr>
              <a:spcAft>
                <a:spcPts val="600"/>
              </a:spcAft>
              <a:defRPr/>
            </a:pPr>
            <a:r>
              <a:rPr lang="sv-SE" sz="1200" dirty="0"/>
              <a:t>Bilderna med hål visar: Men om svagheterna är många så kan flera fel i olika delar av systemet - var och en för sig kanske harmlösa - i vissa situationer samverka och leda till en olycka eller arbetsskada. Det är kombinationen av bakomliggande brister, tillfälliga fel, ogynnsamma omständigheter och brustna barriärer som är avgörande för om en sekvens av händelser eller fel resulterar i en olycka eller ej. </a:t>
            </a:r>
          </a:p>
          <a:p>
            <a:pPr>
              <a:defRPr/>
            </a:pPr>
            <a:r>
              <a:rPr lang="sv-SE" sz="1200" dirty="0"/>
              <a:t>Ofta är det så att när man granskar en olycka, som vid första anblicken verkat mycket osannolik, så kan man i efterhand konstatera att olyckan var mycket sannolik (kanske oundviklig) med tanke på de brister som funnits. Vissa av de brister som funnits kanske dessutom varit ”dolda” under lång tid. Vi måste aktivt undersöka hur bra våra barriärer är. Vi får inte nöja oss med att ”tro” att alla tillgodogjort sig utbildningen, att de tekniska skydden fungerar som avsett, att instruktioner alltid följs, etc. </a:t>
            </a:r>
          </a:p>
          <a:p>
            <a:pPr>
              <a:defRPr/>
            </a:pPr>
            <a:r>
              <a:rPr lang="sv-SE" sz="1200" dirty="0"/>
              <a:t>Vi måste undersöka, bedöma, kontrollera och följa upp. </a:t>
            </a:r>
          </a:p>
          <a:p>
            <a:pPr eaLnBrk="1" hangingPunct="1">
              <a:lnSpc>
                <a:spcPct val="90000"/>
              </a:lnSpc>
              <a:spcBef>
                <a:spcPct val="0"/>
              </a:spcBef>
              <a:defRPr/>
            </a:pPr>
            <a:r>
              <a:rPr lang="sv-SE" dirty="0"/>
              <a:t>   </a:t>
            </a:r>
          </a:p>
          <a:p>
            <a:pPr eaLnBrk="1" hangingPunct="1">
              <a:lnSpc>
                <a:spcPct val="90000"/>
              </a:lnSpc>
              <a:spcBef>
                <a:spcPct val="0"/>
              </a:spcBef>
              <a:defRPr/>
            </a:pPr>
            <a:endParaRPr lang="sv-SE" b="1" i="1" dirty="0">
              <a:solidFill>
                <a:srgbClr val="FF0000"/>
              </a:solidFill>
            </a:endParaRP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21</a:t>
            </a:fld>
            <a:endParaRPr lang="en-US"/>
          </a:p>
        </p:txBody>
      </p:sp>
    </p:spTree>
    <p:extLst>
      <p:ext uri="{BB962C8B-B14F-4D97-AF65-F5344CB8AC3E}">
        <p14:creationId xmlns:p14="http://schemas.microsoft.com/office/powerpoint/2010/main" val="3066079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630238"/>
            <a:ext cx="5486400" cy="3086100"/>
          </a:xfrm>
        </p:spPr>
      </p:sp>
      <p:sp>
        <p:nvSpPr>
          <p:cNvPr id="3" name="Platshållare för anteckningar 2"/>
          <p:cNvSpPr>
            <a:spLocks noGrp="1"/>
          </p:cNvSpPr>
          <p:nvPr>
            <p:ph type="body" idx="1"/>
          </p:nvPr>
        </p:nvSpPr>
        <p:spPr>
          <a:xfrm>
            <a:off x="685800" y="3802380"/>
            <a:ext cx="5486400" cy="3766208"/>
          </a:xfrm>
        </p:spPr>
        <p:txBody>
          <a:bodyPr/>
          <a:lstStyle/>
          <a:p>
            <a:pPr>
              <a:spcAft>
                <a:spcPts val="600"/>
              </a:spcAft>
            </a:pPr>
            <a:r>
              <a:rPr lang="sv-SE" altLang="sv-SE" sz="1200" dirty="0"/>
              <a:t>God säkerhetskultur är att ha gemensamma värderingar, attityder och kunskap för att skapa en säker arbetsplats.</a:t>
            </a:r>
          </a:p>
          <a:p>
            <a:pPr>
              <a:spcAft>
                <a:spcPts val="600"/>
              </a:spcAft>
            </a:pPr>
            <a:r>
              <a:rPr lang="sv-SE" altLang="sv-SE" sz="1200" dirty="0"/>
              <a:t>Ofta är det flera faktorer som bidrar till att en olycka inträffar. Det kan vara svagheter i både teknik och organisation som tillsammans gör det svårt för en person att hantera en situation, vilket leder till en olycka.</a:t>
            </a:r>
          </a:p>
          <a:p>
            <a:pPr>
              <a:spcAft>
                <a:spcPts val="600"/>
              </a:spcAft>
            </a:pPr>
            <a:r>
              <a:rPr lang="sv-SE" altLang="sv-SE" sz="1200" dirty="0"/>
              <a:t>Säkerhetskultur är ungefär samma sak som organisationskultur, men med säkerheten i fokus. Kulturen består av normer och värderingar, det vill säga saker vi tycker är viktiga och som styr oss i vårt agerande. I en god säkerhetskultur är säkerhet en viktig värdering och norm i arbetet.</a:t>
            </a:r>
          </a:p>
          <a:p>
            <a:r>
              <a:rPr lang="sv-SE" altLang="sv-SE" sz="1200" dirty="0"/>
              <a:t>Att arbeta med säkerhetskultur innebär att arbeta med attity­der och beteenden och förstå hur det konkreta säkerhetsarbetet i organisationen uppfattas. </a:t>
            </a:r>
          </a:p>
          <a:p>
            <a:r>
              <a:rPr lang="sv-SE" altLang="sv-SE" sz="1200" dirty="0"/>
              <a:t>Stämmer ord och handling överens? </a:t>
            </a:r>
          </a:p>
          <a:p>
            <a:r>
              <a:rPr lang="sv-SE" altLang="sv-SE" sz="1200" dirty="0"/>
              <a:t>Föregår chefer och skyddsombud med gott exem­pel? </a:t>
            </a:r>
          </a:p>
          <a:p>
            <a:r>
              <a:rPr lang="sv-SE" altLang="sv-SE" sz="1200" dirty="0"/>
              <a:t>Finns det risker vi känner till men inte gör något åt? </a:t>
            </a:r>
          </a:p>
          <a:p>
            <a:r>
              <a:rPr lang="sv-SE" altLang="sv-SE" sz="1200" dirty="0"/>
              <a:t>Hur kommuniceras olyckor? </a:t>
            </a:r>
          </a:p>
          <a:p>
            <a:r>
              <a:rPr lang="sv-SE" altLang="sv-SE" sz="1200" dirty="0"/>
              <a:t>Fungerar tillbudsrapporteringen?</a:t>
            </a:r>
          </a:p>
          <a:p>
            <a:r>
              <a:rPr lang="sv-SE" altLang="sv-SE" sz="1200" dirty="0"/>
              <a:t>Svaren på frågorna om hur det konkreta arbetet uppfattas ger en bild av hur arbetsplatsen fungerar, vad som värderas och vad som inte värderas. </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22</a:t>
            </a:fld>
            <a:endParaRPr lang="en-US"/>
          </a:p>
        </p:txBody>
      </p:sp>
    </p:spTree>
    <p:extLst>
      <p:ext uri="{BB962C8B-B14F-4D97-AF65-F5344CB8AC3E}">
        <p14:creationId xmlns:p14="http://schemas.microsoft.com/office/powerpoint/2010/main" val="1753066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284663"/>
          </a:xfrm>
        </p:spPr>
        <p:txBody>
          <a:bodyPr/>
          <a:lstStyle/>
          <a:p>
            <a:r>
              <a:rPr lang="sv-SE" sz="1200" kern="1200" dirty="0">
                <a:solidFill>
                  <a:schemeClr val="tx1"/>
                </a:solidFill>
                <a:effectLst/>
                <a:latin typeface="+mn-lt"/>
                <a:ea typeface="+mn-ea"/>
                <a:cs typeface="+mn-cs"/>
              </a:rPr>
              <a:t>Cheferna företräder arbetsgivaren i det dagliga arbetet och i relation till underställd personal, men är själva arbetstagare i relation till sin högre chef.</a:t>
            </a:r>
          </a:p>
          <a:p>
            <a:r>
              <a:rPr lang="sv-SE" sz="1200" kern="1200" dirty="0">
                <a:solidFill>
                  <a:schemeClr val="tx1"/>
                </a:solidFill>
                <a:effectLst/>
                <a:latin typeface="+mn-lt"/>
                <a:ea typeface="+mn-ea"/>
                <a:cs typeface="+mn-cs"/>
              </a:rPr>
              <a:t>Chefen har ett tydligt uppdrag att driva en viss verksamhet eller del av den och se till att den fungerar. Det löpande arbetet ska skötas och i detta ligger även arbetsmiljöarbetet. </a:t>
            </a:r>
          </a:p>
          <a:p>
            <a:r>
              <a:rPr lang="sv-SE" sz="1200" kern="1200" dirty="0">
                <a:solidFill>
                  <a:schemeClr val="tx1"/>
                </a:solidFill>
                <a:effectLst/>
                <a:latin typeface="+mn-lt"/>
                <a:ea typeface="+mn-ea"/>
                <a:cs typeface="+mn-cs"/>
              </a:rPr>
              <a:t>Chefen ska organisera arbetet så att produktionen av varor och tjänster utförs mot uppställda mål. Till hjälp har chefen medarbetare, befogenheter, resurser med mera. </a:t>
            </a:r>
          </a:p>
          <a:p>
            <a:pPr>
              <a:spcAft>
                <a:spcPts val="600"/>
              </a:spcAft>
            </a:pPr>
            <a:r>
              <a:rPr lang="sv-SE" sz="1200" kern="1200" dirty="0">
                <a:solidFill>
                  <a:schemeClr val="tx1"/>
                </a:solidFill>
                <a:effectLst/>
                <a:latin typeface="+mn-lt"/>
                <a:ea typeface="+mn-ea"/>
                <a:cs typeface="+mn-cs"/>
              </a:rPr>
              <a:t>Att verksamheten fungerar kan definieras som att den uppfyller de interna och externa kraven. Interna krav kan exempelvis vara verksamhetsplaner, produktionsmål och policys. Lagstiftningen är ett exempel på externa krav.</a:t>
            </a:r>
          </a:p>
          <a:p>
            <a:pPr>
              <a:spcAft>
                <a:spcPts val="600"/>
              </a:spcAft>
            </a:pPr>
            <a:r>
              <a:rPr lang="sv-SE" sz="1200" b="1" kern="1200" dirty="0">
                <a:solidFill>
                  <a:schemeClr val="tx1"/>
                </a:solidFill>
                <a:effectLst/>
                <a:latin typeface="+mn-lt"/>
                <a:ea typeface="+mn-ea"/>
                <a:cs typeface="+mn-cs"/>
              </a:rPr>
              <a:t>Chefens viktigaste uppgift </a:t>
            </a:r>
            <a:r>
              <a:rPr lang="sv-SE" sz="1200" kern="1200" dirty="0">
                <a:solidFill>
                  <a:schemeClr val="tx1"/>
                </a:solidFill>
                <a:effectLst/>
                <a:latin typeface="+mn-lt"/>
                <a:ea typeface="+mn-ea"/>
                <a:cs typeface="+mn-cs"/>
              </a:rPr>
              <a:t>är att leda och fördela arbetet så att medarbetarna kan utföra de uppgifter som krävs för att nå verksamhetens mål. Ett gott ledarskap är nyckeln till medarbetarnas engagemang för arbetet. Chefen behöver kunskap för att kunna fullgöra sitt uppdrag, bland annat om roller och samverkan i arbetsmiljöfrågor.</a:t>
            </a:r>
          </a:p>
          <a:p>
            <a:pPr>
              <a:spcAft>
                <a:spcPts val="600"/>
              </a:spcAft>
            </a:pPr>
            <a:r>
              <a:rPr lang="sv-SE" sz="1200" b="1" kern="1200" dirty="0">
                <a:solidFill>
                  <a:schemeClr val="tx1"/>
                </a:solidFill>
                <a:effectLst/>
                <a:latin typeface="+mn-lt"/>
                <a:ea typeface="+mn-ea"/>
                <a:cs typeface="+mn-cs"/>
              </a:rPr>
              <a:t>Skyddsombudet</a:t>
            </a:r>
            <a:r>
              <a:rPr lang="sv-SE" sz="1200" kern="1200" dirty="0">
                <a:solidFill>
                  <a:schemeClr val="tx1"/>
                </a:solidFill>
                <a:effectLst/>
                <a:latin typeface="+mn-lt"/>
                <a:ea typeface="+mn-ea"/>
                <a:cs typeface="+mn-cs"/>
              </a:rPr>
              <a:t> har inte ansvar för arbetsmiljöarbetet, det har arbetsgivaren. Skyddsombudets uppdrag spänner över det mesta – från tekniska frågor till att hålla intresset och engagemanget för arbetsmiljön levande på arbetsplatsen. Företräda arbetstagarna i arbetsmiljöfrågor och verka för en god arbetsmiljö.</a:t>
            </a:r>
          </a:p>
          <a:p>
            <a:r>
              <a:rPr lang="sv-SE" sz="1200" kern="1200" dirty="0">
                <a:solidFill>
                  <a:schemeClr val="tx1"/>
                </a:solidFill>
                <a:effectLst/>
                <a:latin typeface="+mn-lt"/>
                <a:ea typeface="+mn-ea"/>
                <a:cs typeface="+mn-cs"/>
              </a:rPr>
              <a:t>Om chefer visar att de prioriterar säkerhetsfrågor är det  lättare att få ett engagemang i resten av organisationen.</a:t>
            </a:r>
          </a:p>
          <a:p>
            <a:r>
              <a:rPr lang="sv-SE" sz="1200" b="1" kern="1200" dirty="0">
                <a:solidFill>
                  <a:schemeClr val="tx1"/>
                </a:solidFill>
                <a:effectLst/>
                <a:latin typeface="+mn-lt"/>
                <a:ea typeface="+mn-ea"/>
                <a:cs typeface="+mn-cs"/>
              </a:rPr>
              <a:t>Nyckelpersonernas betydelse för kulturen i företaget</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23</a:t>
            </a:fld>
            <a:endParaRPr lang="en-US"/>
          </a:p>
        </p:txBody>
      </p:sp>
    </p:spTree>
    <p:extLst>
      <p:ext uri="{BB962C8B-B14F-4D97-AF65-F5344CB8AC3E}">
        <p14:creationId xmlns:p14="http://schemas.microsoft.com/office/powerpoint/2010/main" val="401481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034533"/>
          </a:xfrm>
        </p:spPr>
        <p:txBody>
          <a:bodyPr/>
          <a:lstStyle/>
          <a:p>
            <a:pPr>
              <a:defRPr/>
            </a:pPr>
            <a:r>
              <a:rPr lang="sv-SE" dirty="0"/>
              <a:t>Exempel på beteenden och attityder som stödjer ett gott säkerhetsklimat:</a:t>
            </a:r>
          </a:p>
          <a:p>
            <a:pPr>
              <a:defRPr/>
            </a:pPr>
            <a:endParaRPr lang="sv-SE" dirty="0"/>
          </a:p>
          <a:p>
            <a:pPr marL="171450" indent="-171450">
              <a:buFont typeface="Arial" panose="020B0604020202020204" pitchFamily="34" charset="0"/>
              <a:buChar char="•"/>
              <a:defRPr/>
            </a:pPr>
            <a:r>
              <a:rPr lang="sv-SE" dirty="0"/>
              <a:t>Chefer eftersträvar att alla på arbetsplatsen ska ha god kunskap om säkerhet och risker.</a:t>
            </a:r>
          </a:p>
          <a:p>
            <a:pPr marL="171450" indent="-171450">
              <a:buFont typeface="Arial" panose="020B0604020202020204" pitchFamily="34" charset="0"/>
              <a:buChar char="•"/>
              <a:defRPr/>
            </a:pPr>
            <a:r>
              <a:rPr lang="sv-SE" dirty="0"/>
              <a:t>Chefer och medarbetare pratar ofta om säkerhet och risker.</a:t>
            </a:r>
          </a:p>
          <a:p>
            <a:pPr marL="171450" indent="-171450">
              <a:buFont typeface="Arial" panose="020B0604020202020204" pitchFamily="34" charset="0"/>
              <a:buChar char="•"/>
              <a:defRPr/>
            </a:pPr>
            <a:r>
              <a:rPr lang="sv-SE" dirty="0"/>
              <a:t>Chefer lyssnar noga på alla som varit inblandade i ett tillbud eller en olycka.</a:t>
            </a:r>
          </a:p>
          <a:p>
            <a:pPr marL="171450" indent="-171450">
              <a:buFont typeface="Arial" panose="020B0604020202020204" pitchFamily="34" charset="0"/>
              <a:buChar char="•"/>
              <a:defRPr/>
            </a:pPr>
            <a:r>
              <a:rPr lang="sv-SE" dirty="0"/>
              <a:t>Chefer söker bakomliggande orsaker, inte skyldiga personer, när ett tillbud eller en olycka inträffar.</a:t>
            </a:r>
          </a:p>
          <a:p>
            <a:pPr marL="171450" indent="-171450">
              <a:buFont typeface="Arial" panose="020B0604020202020204" pitchFamily="34" charset="0"/>
              <a:buChar char="•"/>
              <a:defRPr/>
            </a:pPr>
            <a:r>
              <a:rPr lang="sv-SE" dirty="0"/>
              <a:t>Chefer och medarbetare anser att ett bra skyddsombud spelar en viktig roll för att förebygga olyckor.</a:t>
            </a:r>
          </a:p>
          <a:p>
            <a:pPr marL="171450" indent="-171450">
              <a:buFont typeface="Arial" panose="020B0604020202020204" pitchFamily="34" charset="0"/>
              <a:buChar char="•"/>
              <a:defRPr/>
            </a:pPr>
            <a:r>
              <a:rPr lang="sv-SE" dirty="0"/>
              <a:t>Alla tar ansvar för att det är ordning och reda på arbetsplatsen.</a:t>
            </a:r>
          </a:p>
          <a:p>
            <a:pPr marL="171450" indent="-171450">
              <a:buFont typeface="Arial" panose="020B0604020202020204" pitchFamily="34" charset="0"/>
              <a:buChar char="•"/>
              <a:defRPr/>
            </a:pPr>
            <a:r>
              <a:rPr lang="sv-SE" dirty="0"/>
              <a:t>Alla hjälper varandra att arbeta säkert.</a:t>
            </a:r>
          </a:p>
          <a:p>
            <a:pPr marL="171450" indent="-171450">
              <a:buFont typeface="Arial" panose="020B0604020202020204" pitchFamily="34" charset="0"/>
              <a:buChar char="•"/>
              <a:defRPr/>
            </a:pPr>
            <a:r>
              <a:rPr lang="sv-SE" dirty="0"/>
              <a:t>Säkerhet prioriteras trots att tidsschemat är pressat.</a:t>
            </a:r>
          </a:p>
          <a:p>
            <a:pPr marL="171450" indent="-171450">
              <a:spcAft>
                <a:spcPts val="600"/>
              </a:spcAft>
              <a:buFont typeface="Arial" panose="020B0604020202020204" pitchFamily="34" charset="0"/>
              <a:buChar char="•"/>
              <a:defRPr/>
            </a:pPr>
            <a:r>
              <a:rPr lang="sv-SE" dirty="0"/>
              <a:t>Riskbedömningar görs regelbundet.</a:t>
            </a:r>
          </a:p>
          <a:p>
            <a:pPr>
              <a:defRPr/>
            </a:pPr>
            <a:r>
              <a:rPr lang="sv-SE" altLang="sv-SE" dirty="0"/>
              <a:t>Docent Marianne Törner, författare till kunskapsöversikten "bra samspel och samverkan skapar säkerhet", berättar om den aktuella forskningen kring fenomenen säkerhetsklimat och säkerhetskultur samt diskuterar hur problemet med arbetsplatsolyckor kan angripas utifrån ett sådant synsätt.</a:t>
            </a:r>
          </a:p>
          <a:p>
            <a:pPr>
              <a:defRPr/>
            </a:pPr>
            <a:r>
              <a:rPr lang="sv-SE" altLang="sv-SE" dirty="0"/>
              <a:t>Seminarium om säkerhetsklimat och säkerhetskultur, 4 delar på Youtube kan vara till ytterligare hjälp</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24</a:t>
            </a:fld>
            <a:endParaRPr lang="en-US"/>
          </a:p>
        </p:txBody>
      </p:sp>
    </p:spTree>
    <p:extLst>
      <p:ext uri="{BB962C8B-B14F-4D97-AF65-F5344CB8AC3E}">
        <p14:creationId xmlns:p14="http://schemas.microsoft.com/office/powerpoint/2010/main" val="2997794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i="1" dirty="0"/>
              <a:t>Faktorer som påverkar säkerhetskulturen är:</a:t>
            </a:r>
          </a:p>
          <a:p>
            <a:pPr>
              <a:defRPr/>
            </a:pPr>
            <a:endParaRPr lang="sv-SE" dirty="0"/>
          </a:p>
          <a:p>
            <a:pPr marL="171450" indent="-171450">
              <a:spcAft>
                <a:spcPts val="600"/>
              </a:spcAft>
              <a:buFont typeface="Arial" charset="0"/>
              <a:buChar char="•"/>
              <a:defRPr/>
            </a:pPr>
            <a:r>
              <a:rPr lang="sv-SE" b="1" dirty="0"/>
              <a:t>Ledningens engagemang</a:t>
            </a:r>
            <a:r>
              <a:rPr lang="sv-SE" dirty="0"/>
              <a:t>. Om chefer inte visar att de prioriterar säkerhetsfrågor är det svårt att få ett engagemang i resten av organisationen.</a:t>
            </a:r>
          </a:p>
          <a:p>
            <a:pPr marL="171450" indent="-171450">
              <a:spcAft>
                <a:spcPts val="600"/>
              </a:spcAft>
              <a:buFont typeface="Arial" charset="0"/>
              <a:buChar char="•"/>
              <a:defRPr/>
            </a:pPr>
            <a:r>
              <a:rPr lang="sv-SE" b="1" dirty="0"/>
              <a:t>Gemensamt ansvar. </a:t>
            </a:r>
            <a:r>
              <a:rPr lang="sv-SE" dirty="0"/>
              <a:t>Att alla tar ansvar är viktigt om man hamnar i en olycks- eller krissituation och för att förebygga olyckor.</a:t>
            </a:r>
          </a:p>
          <a:p>
            <a:pPr marL="171450" indent="-171450">
              <a:spcAft>
                <a:spcPts val="600"/>
              </a:spcAft>
              <a:buFont typeface="Arial" charset="0"/>
              <a:buChar char="•"/>
              <a:defRPr/>
            </a:pPr>
            <a:r>
              <a:rPr lang="sv-SE" b="1" dirty="0"/>
              <a:t>Produktivitet får inte ske på bekostnad av säkerhet</a:t>
            </a:r>
            <a:r>
              <a:rPr lang="sv-SE" dirty="0"/>
              <a:t>. Säkerheten prioriteras och det sker en avvägning mellan produktion och säkerhet.</a:t>
            </a:r>
          </a:p>
          <a:p>
            <a:pPr marL="171450" indent="-171450">
              <a:spcAft>
                <a:spcPts val="600"/>
              </a:spcAft>
              <a:buFont typeface="Arial" charset="0"/>
              <a:buChar char="•"/>
              <a:defRPr/>
            </a:pPr>
            <a:r>
              <a:rPr lang="sv-SE" b="1" dirty="0"/>
              <a:t>Involvering. </a:t>
            </a:r>
            <a:r>
              <a:rPr lang="sv-SE" dirty="0"/>
              <a:t>Alla är involverade i hur organisationen kan förbättra säkerheten. Lärande och förbättring är normen.</a:t>
            </a:r>
          </a:p>
          <a:p>
            <a:pPr marL="171450" indent="-171450">
              <a:spcAft>
                <a:spcPts val="600"/>
              </a:spcAft>
              <a:buFont typeface="Arial" charset="0"/>
              <a:buChar char="•"/>
              <a:defRPr/>
            </a:pPr>
            <a:r>
              <a:rPr lang="sv-SE" b="1" dirty="0"/>
              <a:t>Rapporteringskultur. </a:t>
            </a:r>
            <a:r>
              <a:rPr lang="sv-SE" dirty="0"/>
              <a:t>Man måste våga rapportera brister och våga säga ifrån när man upptäcker fel.</a:t>
            </a:r>
          </a:p>
          <a:p>
            <a:pPr marL="171450" indent="-171450">
              <a:spcAft>
                <a:spcPts val="600"/>
              </a:spcAft>
              <a:buFont typeface="Arial" charset="0"/>
              <a:buChar char="•"/>
              <a:defRPr/>
            </a:pPr>
            <a:r>
              <a:rPr lang="sv-SE" b="1" dirty="0"/>
              <a:t>Säkerhetsstyrning. </a:t>
            </a:r>
            <a:r>
              <a:rPr lang="sv-SE" dirty="0"/>
              <a:t>Att det finns föreskrifter och att människor vet vad de ska göra i olika situationer.</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25</a:t>
            </a:fld>
            <a:endParaRPr lang="en-US"/>
          </a:p>
        </p:txBody>
      </p:sp>
    </p:spTree>
    <p:extLst>
      <p:ext uri="{BB962C8B-B14F-4D97-AF65-F5344CB8AC3E}">
        <p14:creationId xmlns:p14="http://schemas.microsoft.com/office/powerpoint/2010/main" val="2077173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tLang="sv-SE" dirty="0"/>
              <a:t>Möt gruppen i diskussionerna och hämta in exempel.</a:t>
            </a:r>
          </a:p>
          <a:p>
            <a:endParaRPr lang="sv-SE" altLang="sv-SE" dirty="0"/>
          </a:p>
          <a:p>
            <a:r>
              <a:rPr lang="sv-SE" altLang="sv-SE" dirty="0"/>
              <a:t>Diskutera kring hur jargongen påverkar arbetssituationen, arbetsbelastning och det sociala samspelet i arbetsgruppen och på arbetsplatsen.</a:t>
            </a:r>
          </a:p>
          <a:p>
            <a:endParaRPr lang="sv-SE" altLang="sv-SE" dirty="0"/>
          </a:p>
          <a:p>
            <a:r>
              <a:rPr lang="sv-SE" altLang="sv-SE" dirty="0"/>
              <a:t>Hur kan man förändra det, så att risken för kränkningar och mobbning minskar.</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26</a:t>
            </a:fld>
            <a:endParaRPr lang="en-US"/>
          </a:p>
        </p:txBody>
      </p:sp>
    </p:spTree>
    <p:extLst>
      <p:ext uri="{BB962C8B-B14F-4D97-AF65-F5344CB8AC3E}">
        <p14:creationId xmlns:p14="http://schemas.microsoft.com/office/powerpoint/2010/main" val="121021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E54E97D1-5765-1A43-BB07-0286C45D3300}" type="slidenum">
              <a:rPr lang="en-US" smtClean="0"/>
              <a:t>27</a:t>
            </a:fld>
            <a:endParaRPr lang="en-US"/>
          </a:p>
        </p:txBody>
      </p:sp>
    </p:spTree>
    <p:extLst>
      <p:ext uri="{BB962C8B-B14F-4D97-AF65-F5344CB8AC3E}">
        <p14:creationId xmlns:p14="http://schemas.microsoft.com/office/powerpoint/2010/main" val="2047511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altLang="sv-SE" dirty="0"/>
              <a:t>Sätta fokus på säkerhetskulturen </a:t>
            </a:r>
          </a:p>
          <a:p>
            <a:pPr marL="0" indent="0">
              <a:buNone/>
            </a:pPr>
            <a:r>
              <a:rPr lang="sv-SE" altLang="sv-SE" dirty="0"/>
              <a:t>Ett sätt är genom att börja med en gemensam kartläggning av arbetsplatsens säkerhetskultur med hjälp av enkätverk­tyget Säkerhetsvisaren. Finns på </a:t>
            </a:r>
            <a:r>
              <a:rPr lang="sv-SE" altLang="sv-SE" dirty="0">
                <a:solidFill>
                  <a:srgbClr val="A1BF35"/>
                </a:solidFill>
                <a:hlinkClick r:id="rId3"/>
              </a:rPr>
              <a:t>www.prevent.se/sakerhetskultur</a:t>
            </a:r>
            <a:r>
              <a:rPr lang="sv-SE" altLang="sv-SE" dirty="0">
                <a:solidFill>
                  <a:srgbClr val="A1BF35"/>
                </a:solidFill>
              </a:rPr>
              <a:t> </a:t>
            </a:r>
            <a:endParaRPr lang="sv-SE" altLang="sv-SE"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28</a:t>
            </a:fld>
            <a:endParaRPr lang="en-US"/>
          </a:p>
        </p:txBody>
      </p:sp>
    </p:spTree>
    <p:extLst>
      <p:ext uri="{BB962C8B-B14F-4D97-AF65-F5344CB8AC3E}">
        <p14:creationId xmlns:p14="http://schemas.microsoft.com/office/powerpoint/2010/main" val="1484395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021555"/>
          </a:xfrm>
        </p:spPr>
        <p:txBody>
          <a:bodyPr/>
          <a:lstStyle/>
          <a:p>
            <a:pPr marL="0" marR="0" lvl="0" indent="0" algn="l" defTabSz="685800" rtl="0" eaLnBrk="1" fontAlgn="auto" latinLnBrk="0" hangingPunct="1">
              <a:lnSpc>
                <a:spcPct val="100000"/>
              </a:lnSpc>
              <a:spcBef>
                <a:spcPts val="0"/>
              </a:spcBef>
              <a:spcAft>
                <a:spcPts val="600"/>
              </a:spcAft>
              <a:buClrTx/>
              <a:buSzTx/>
              <a:buFontTx/>
              <a:buNone/>
              <a:tabLst/>
              <a:defRPr/>
            </a:pPr>
            <a:r>
              <a:rPr lang="sv-SE" dirty="0"/>
              <a:t>Här är ett antal diskussionsfrågor som går att använda för undersöka hur det står till med säkerhetskulturen och aktivt arbeta med det på arbetsplatsen.</a:t>
            </a:r>
          </a:p>
          <a:p>
            <a:pPr marL="0" marR="0" lvl="0" indent="0" algn="l" defTabSz="685800" rtl="0" eaLnBrk="1" fontAlgn="auto" latinLnBrk="0" hangingPunct="1">
              <a:lnSpc>
                <a:spcPct val="100000"/>
              </a:lnSpc>
              <a:spcBef>
                <a:spcPts val="0"/>
              </a:spcBef>
              <a:spcAft>
                <a:spcPts val="0"/>
              </a:spcAft>
              <a:buClrTx/>
              <a:buSzTx/>
              <a:buFontTx/>
              <a:buNone/>
              <a:tabLst/>
              <a:defRPr/>
            </a:pPr>
            <a:r>
              <a:rPr lang="sv-SE" b="1" dirty="0"/>
              <a:t>Vår samverkan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Vilka forum för samverkan finns?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vilka saknas?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Finns det skyddsombud på alla arbetsplatser?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Finns det fler situationer/forum där skyddsombudet borde vara med och ha en tydlig roll? </a:t>
            </a:r>
          </a:p>
          <a:p>
            <a:pPr marL="0" marR="0" lvl="0" indent="0" algn="l" defTabSz="685800" rtl="0" eaLnBrk="1" fontAlgn="auto" latinLnBrk="0" hangingPunct="1">
              <a:lnSpc>
                <a:spcPct val="100000"/>
              </a:lnSpc>
              <a:spcBef>
                <a:spcPts val="0"/>
              </a:spcBef>
              <a:spcAft>
                <a:spcPts val="600"/>
              </a:spcAft>
              <a:buClrTx/>
              <a:buSzTx/>
              <a:buFontTx/>
              <a:buNone/>
              <a:tabLst/>
              <a:defRPr/>
            </a:pPr>
            <a:r>
              <a:rPr lang="sv-SE" dirty="0"/>
              <a:t>– Hur fungerar vår samverkan idag? Hur kan vi gemensamt göra den bättre?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b="1" dirty="0"/>
              <a:t>Vårt eget beteende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Beter jag mig alltid säkert? Finns det situationer då jag själv genar?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Vågar jag säga till om jag ser en kollega som inte arbetar säkert?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Vågar jag säga till om jag ser en underentreprenör som inte arbetar säkert?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Anmäler jag alla tillbud? Rapporterar jag alla risker?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Om något händer söker vi orsaker brett och inte bara hos individer? Letar vi syndabockar?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Finns det rutiner, regler eller föreskrifter som inte efterlevs? </a:t>
            </a:r>
          </a:p>
          <a:p>
            <a:pPr marL="0" marR="0" lvl="0" indent="0" algn="l" defTabSz="685800" rtl="0" eaLnBrk="1" fontAlgn="auto" latinLnBrk="0" hangingPunct="1">
              <a:lnSpc>
                <a:spcPct val="100000"/>
              </a:lnSpc>
              <a:spcBef>
                <a:spcPts val="0"/>
              </a:spcBef>
              <a:spcAft>
                <a:spcPts val="600"/>
              </a:spcAft>
              <a:buClrTx/>
              <a:buSzTx/>
              <a:buFontTx/>
              <a:buNone/>
              <a:tabLst/>
              <a:defRPr/>
            </a:pPr>
            <a:r>
              <a:rPr lang="sv-SE" dirty="0"/>
              <a:t>– Är vi förebilder och ambassadörer för ett säkert arbete? </a:t>
            </a:r>
          </a:p>
          <a:p>
            <a:pPr marL="0" marR="0" lvl="0" indent="0" algn="l" defTabSz="685800" rtl="0" eaLnBrk="1" fontAlgn="auto" latinLnBrk="0" hangingPunct="1">
              <a:lnSpc>
                <a:spcPct val="100000"/>
              </a:lnSpc>
              <a:spcBef>
                <a:spcPts val="0"/>
              </a:spcBef>
              <a:spcAft>
                <a:spcPts val="600"/>
              </a:spcAft>
              <a:buClrTx/>
              <a:buSzTx/>
              <a:buFontTx/>
              <a:buNone/>
              <a:tabLst/>
              <a:defRPr/>
            </a:pPr>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b="1" dirty="0"/>
              <a:t>System för säkerhet och hur säkerhet prioriteras i organisationen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Finns säkerhet på agendan på alla möten?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Fungerar tillbudsrapporteringen?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Är produktiviteten viktigare än säkerheten?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Finns det konstaterade risker som inte tas om hand?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Är ledningen engagerad, prioriteras säkerhet i handling?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Finns det risker som ledningen inte tycker är så viktiga att hantera? </a:t>
            </a:r>
          </a:p>
          <a:p>
            <a:pPr marL="0" marR="0" lvl="0" indent="0" algn="l" defTabSz="685800" rtl="0" eaLnBrk="1" fontAlgn="auto" latinLnBrk="0" hangingPunct="1">
              <a:lnSpc>
                <a:spcPct val="100000"/>
              </a:lnSpc>
              <a:spcBef>
                <a:spcPts val="0"/>
              </a:spcBef>
              <a:spcAft>
                <a:spcPts val="600"/>
              </a:spcAft>
              <a:buClrTx/>
              <a:buSzTx/>
              <a:buFontTx/>
              <a:buNone/>
              <a:tabLst/>
              <a:defRPr/>
            </a:pPr>
            <a:r>
              <a:rPr lang="sv-SE" dirty="0"/>
              <a:t>– Finns det motstridiga budskap kring säkerhet?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b="1" dirty="0"/>
              <a:t>Kunskap, lärande, kommunikation och engagemang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Vet medarbetarna hur de ska arbeta säkert i alla situationer? Finns det ett engagemang för säkerhet?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Finns det tillit och respekt för varandras kunskaper i organisationen? Finns det en vilja att lära av misstagen?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Är kulturen öppen och tillåtande? Vågar medarbetare säga till om risker?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Hur kommunicerar vi kring risker och olyckor? Återkopplar vi kring goda exempel?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Hur introduceras nya medarbetare med avseende på säkerhet? Specifika risker i vår verksamhet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trafik, luft, kemikalier, buller, halk- och </a:t>
            </a:r>
            <a:r>
              <a:rPr lang="sv-SE" dirty="0" err="1"/>
              <a:t>snubbelolyckor</a:t>
            </a:r>
            <a:r>
              <a:rPr lang="sv-SE" dirty="0"/>
              <a:t>, fallolyckor, stress – finns det specifika risker som vi behöver uppmärksamma mer? Används personlig skyddsutrustning på rätt sätt? Finns det skyddsutrustning som sällan används?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Hur fungerar säkerheten i relation till underentreprenörer? </a:t>
            </a:r>
          </a:p>
          <a:p>
            <a:pPr marL="0" marR="0" lvl="0" indent="0" algn="l" defTabSz="685800" rtl="0" eaLnBrk="1" fontAlgn="auto" latinLnBrk="0" hangingPunct="1">
              <a:lnSpc>
                <a:spcPct val="100000"/>
              </a:lnSpc>
              <a:spcBef>
                <a:spcPts val="0"/>
              </a:spcBef>
              <a:spcAft>
                <a:spcPts val="600"/>
              </a:spcAft>
              <a:buClrTx/>
              <a:buSzTx/>
              <a:buFontTx/>
              <a:buNone/>
              <a:tabLst/>
              <a:defRPr/>
            </a:pPr>
            <a:r>
              <a:rPr lang="sv-SE" dirty="0"/>
              <a:t>– Arbetar vi ofta under tidspress? Är tiden viktigare än säkerheten?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b="1" dirty="0"/>
              <a:t>Vad behöver förbättras?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Ta avstamp i svaren på frågorna och resultatet från Säkerhetsvisaren.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Behöver säkerhet prioriteras tydligare från ledningen? Hur i så fall?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Behöver rapporteringssystemen och kommunikationen förbättras? Hur i så fall?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 Behöver kunskapen om säkerhet förbättras? Vilka kunskaper i så fall? </a:t>
            </a:r>
          </a:p>
          <a:p>
            <a:pPr marL="0" marR="0" lvl="0" indent="0" algn="l" defTabSz="685800" rtl="0" eaLnBrk="1" fontAlgn="auto" latinLnBrk="0" hangingPunct="1">
              <a:lnSpc>
                <a:spcPct val="100000"/>
              </a:lnSpc>
              <a:spcBef>
                <a:spcPts val="0"/>
              </a:spcBef>
              <a:spcAft>
                <a:spcPts val="600"/>
              </a:spcAft>
              <a:buClrTx/>
              <a:buSzTx/>
              <a:buFontTx/>
              <a:buNone/>
              <a:tabLst/>
              <a:defRPr/>
            </a:pPr>
            <a:r>
              <a:rPr lang="sv-SE" dirty="0"/>
              <a:t>– Behöver säkerhetsbeteenden förändras? Vilka beteenden i så fall? </a:t>
            </a:r>
          </a:p>
          <a:p>
            <a:r>
              <a:rPr lang="sv-SE" b="1" i="0" u="none" strike="noStrike" kern="1200" baseline="0" dirty="0">
                <a:solidFill>
                  <a:schemeClr val="tx1"/>
                </a:solidFill>
                <a:latin typeface="+mn-lt"/>
                <a:ea typeface="+mn-ea"/>
                <a:cs typeface="+mn-cs"/>
              </a:rPr>
              <a:t>Planera aktiviteter</a:t>
            </a:r>
          </a:p>
          <a:p>
            <a:r>
              <a:rPr lang="sv-SE" b="0" i="0" u="none" strike="noStrike" kern="1200" baseline="0" dirty="0">
                <a:solidFill>
                  <a:schemeClr val="tx1"/>
                </a:solidFill>
                <a:latin typeface="+mn-lt"/>
                <a:ea typeface="+mn-ea"/>
                <a:cs typeface="+mn-cs"/>
              </a:rPr>
              <a:t>Gör en handlingsplan tillsammans.</a:t>
            </a:r>
          </a:p>
          <a:p>
            <a:r>
              <a:rPr lang="sv-SE" b="0" i="0" u="none" strike="noStrike" kern="1200" baseline="0" dirty="0">
                <a:solidFill>
                  <a:schemeClr val="tx1"/>
                </a:solidFill>
                <a:latin typeface="+mn-lt"/>
                <a:ea typeface="+mn-ea"/>
                <a:cs typeface="+mn-cs"/>
              </a:rPr>
              <a:t>– Utgå från svaren på frågorna och från resultatet i Säkerhetsvisaren.</a:t>
            </a:r>
          </a:p>
          <a:p>
            <a:r>
              <a:rPr lang="sv-SE" b="0" i="0" u="none" strike="noStrike" kern="1200" baseline="0" dirty="0">
                <a:solidFill>
                  <a:schemeClr val="tx1"/>
                </a:solidFill>
                <a:latin typeface="+mn-lt"/>
                <a:ea typeface="+mn-ea"/>
                <a:cs typeface="+mn-cs"/>
              </a:rPr>
              <a:t>– Vilka är de viktigaste områdena att prioritera?</a:t>
            </a:r>
          </a:p>
          <a:p>
            <a:r>
              <a:rPr lang="sv-SE" b="0" i="0" u="none" strike="noStrike" kern="1200" baseline="0" dirty="0">
                <a:solidFill>
                  <a:schemeClr val="tx1"/>
                </a:solidFill>
                <a:latin typeface="+mn-lt"/>
                <a:ea typeface="+mn-ea"/>
                <a:cs typeface="+mn-cs"/>
              </a:rPr>
              <a:t>– Vilka aktiviteter ska genomföras?</a:t>
            </a:r>
          </a:p>
          <a:p>
            <a:r>
              <a:rPr lang="sv-SE" b="0" i="0" u="none" strike="noStrike" kern="1200" baseline="0" dirty="0">
                <a:solidFill>
                  <a:schemeClr val="tx1"/>
                </a:solidFill>
                <a:latin typeface="+mn-lt"/>
                <a:ea typeface="+mn-ea"/>
                <a:cs typeface="+mn-cs"/>
              </a:rPr>
              <a:t>– Vem är ansvarig?</a:t>
            </a:r>
          </a:p>
          <a:p>
            <a:pPr>
              <a:spcAft>
                <a:spcPts val="600"/>
              </a:spcAft>
            </a:pPr>
            <a:r>
              <a:rPr lang="sv-SE" b="0" i="0" u="none" strike="noStrike" kern="1200" baseline="0" dirty="0">
                <a:solidFill>
                  <a:schemeClr val="tx1"/>
                </a:solidFill>
                <a:latin typeface="+mn-lt"/>
                <a:ea typeface="+mn-ea"/>
                <a:cs typeface="+mn-cs"/>
              </a:rPr>
              <a:t>– När ska det vara klart?</a:t>
            </a:r>
          </a:p>
          <a:p>
            <a:r>
              <a:rPr lang="sv-SE" b="1" i="0" u="none" strike="noStrike" kern="1200" baseline="0" dirty="0">
                <a:solidFill>
                  <a:schemeClr val="tx1"/>
                </a:solidFill>
                <a:latin typeface="+mn-lt"/>
                <a:ea typeface="+mn-ea"/>
                <a:cs typeface="+mn-cs"/>
              </a:rPr>
              <a:t>Följ upp! </a:t>
            </a:r>
            <a:r>
              <a:rPr lang="sv-SE" b="0" i="0" u="none" strike="noStrike" kern="1200" baseline="0" dirty="0">
                <a:solidFill>
                  <a:schemeClr val="tx1"/>
                </a:solidFill>
                <a:latin typeface="+mn-lt"/>
                <a:ea typeface="+mn-ea"/>
                <a:cs typeface="+mn-cs"/>
              </a:rPr>
              <a:t>Bestäm redan från början hur aktiviteterna ska</a:t>
            </a:r>
          </a:p>
          <a:p>
            <a:pPr>
              <a:spcAft>
                <a:spcPts val="600"/>
              </a:spcAft>
            </a:pPr>
            <a:r>
              <a:rPr lang="sv-SE" b="0" i="0" u="none" strike="noStrike" kern="1200" baseline="0" dirty="0">
                <a:solidFill>
                  <a:schemeClr val="tx1"/>
                </a:solidFill>
                <a:latin typeface="+mn-lt"/>
                <a:ea typeface="+mn-ea"/>
                <a:cs typeface="+mn-cs"/>
              </a:rPr>
              <a:t>följas upp och utvärderas.</a:t>
            </a:r>
            <a:endParaRPr lang="sv-SE"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i="1" dirty="0"/>
              <a:t>Säkerhetskultur i gruvindustrin – säkrare arbetsplatser genom samverkan, </a:t>
            </a:r>
            <a:r>
              <a:rPr lang="sv-SE" i="1" dirty="0" err="1"/>
              <a:t>Prevent</a:t>
            </a:r>
            <a:endParaRPr lang="sv-SE" i="1"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29</a:t>
            </a:fld>
            <a:endParaRPr lang="en-US"/>
          </a:p>
        </p:txBody>
      </p:sp>
    </p:spTree>
    <p:extLst>
      <p:ext uri="{BB962C8B-B14F-4D97-AF65-F5344CB8AC3E}">
        <p14:creationId xmlns:p14="http://schemas.microsoft.com/office/powerpoint/2010/main" val="1832526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3</a:t>
            </a:fld>
            <a:endParaRPr lang="en-US"/>
          </a:p>
        </p:txBody>
      </p:sp>
    </p:spTree>
    <p:extLst>
      <p:ext uri="{BB962C8B-B14F-4D97-AF65-F5344CB8AC3E}">
        <p14:creationId xmlns:p14="http://schemas.microsoft.com/office/powerpoint/2010/main" val="3080125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80002"/>
            <a:ext cx="5486400" cy="3600450"/>
          </a:xfrm>
        </p:spPr>
        <p:txBody>
          <a:bodyPr/>
          <a:lstStyle/>
          <a:p>
            <a:r>
              <a:rPr lang="sv-SE" altLang="sv-SE" dirty="0"/>
              <a:t>Vilja till samarbete. Er avsikt måste vara att samarbeta i praktiken, och att se samarbetet som ömsesidigt och målet som gemensamt. </a:t>
            </a:r>
          </a:p>
          <a:p>
            <a:r>
              <a:rPr lang="sv-SE" altLang="sv-SE" dirty="0"/>
              <a:t>Sanning och öppenhet. Ni måste båda bidra till ett ärligt och öppet klimat i praktiken, som tillåter den andra parten att känna sig trygg nog att diskutera och ta upp brister i arbetsmiljö och säkerhet. </a:t>
            </a:r>
          </a:p>
          <a:p>
            <a:r>
              <a:rPr lang="sv-SE" altLang="sv-SE" dirty="0"/>
              <a:t>Personligt ansvar. Ni måste leva som ni lär och i praktiken ta ansvar för att lyfta och diskutera säkerhetsfrågor och bidra till att åtgärder genomförs. </a:t>
            </a:r>
          </a:p>
          <a:p>
            <a:endParaRPr lang="sv-SE" altLang="sv-SE"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30</a:t>
            </a:fld>
            <a:endParaRPr lang="en-US"/>
          </a:p>
        </p:txBody>
      </p:sp>
    </p:spTree>
    <p:extLst>
      <p:ext uri="{BB962C8B-B14F-4D97-AF65-F5344CB8AC3E}">
        <p14:creationId xmlns:p14="http://schemas.microsoft.com/office/powerpoint/2010/main" val="3310302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49180"/>
            <a:ext cx="5486400" cy="3983162"/>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Vi lever i ett arbetsliv med mycket möten och byggstenarna för det förtroendefulla samarbetet är viktiga att ha med i all samverkan och i alla möten. </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Har ni ett tydligt fokus på att jobba med säkerhetskulturen bör det synas i alla möten.</a:t>
            </a:r>
          </a:p>
          <a:p>
            <a:pPr marL="0" marR="0" lvl="0" indent="0" algn="l" defTabSz="685800" rtl="0" eaLnBrk="1" fontAlgn="auto" latinLnBrk="0" hangingPunct="1">
              <a:lnSpc>
                <a:spcPct val="100000"/>
              </a:lnSpc>
              <a:spcBef>
                <a:spcPts val="0"/>
              </a:spcBef>
              <a:spcAft>
                <a:spcPts val="0"/>
              </a:spcAft>
              <a:buClrTx/>
              <a:buSzTx/>
              <a:buFontTx/>
              <a:buNone/>
              <a:tabLst/>
              <a:defRPr/>
            </a:pPr>
            <a:r>
              <a:rPr lang="sv-SE" dirty="0"/>
              <a:t>För att lyckas få meningsfulla och effektiva möten är det vik­tigt att sätta upp spelregler. </a:t>
            </a:r>
          </a:p>
          <a:p>
            <a:pPr marL="0" marR="0" lvl="0" indent="0" algn="l" defTabSz="685800" rtl="0" eaLnBrk="1" fontAlgn="auto" latinLnBrk="0" hangingPunct="1">
              <a:lnSpc>
                <a:spcPct val="100000"/>
              </a:lnSpc>
              <a:spcBef>
                <a:spcPts val="0"/>
              </a:spcBef>
              <a:spcAft>
                <a:spcPts val="600"/>
              </a:spcAft>
              <a:buClrTx/>
              <a:buSzTx/>
              <a:buFontTx/>
              <a:buNone/>
              <a:tabLst/>
              <a:defRPr/>
            </a:pPr>
            <a:r>
              <a:rPr lang="sv-SE" altLang="sv-SE" dirty="0">
                <a:solidFill>
                  <a:schemeClr val="tx1"/>
                </a:solidFill>
              </a:rPr>
              <a:t>Här är några tips om hur man kan göra:</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altLang="sv-SE" dirty="0">
                <a:solidFill>
                  <a:schemeClr val="tx1"/>
                </a:solidFill>
              </a:rPr>
              <a:t>Inget möte utan säkerhet på agendan </a:t>
            </a:r>
          </a:p>
          <a:p>
            <a:pPr marL="285750" indent="-285750">
              <a:buFont typeface="Arial" panose="020B0604020202020204" pitchFamily="34" charset="0"/>
              <a:buChar char="•"/>
            </a:pPr>
            <a:r>
              <a:rPr lang="sv-SE" altLang="sv-SE" dirty="0">
                <a:solidFill>
                  <a:schemeClr val="tx1"/>
                </a:solidFill>
              </a:rPr>
              <a:t>Inget möte utan en agenda, en starttid, en sluttid och en mötesordförande </a:t>
            </a:r>
          </a:p>
          <a:p>
            <a:pPr marL="285750" indent="-285750">
              <a:buFont typeface="Arial" panose="020B0604020202020204" pitchFamily="34" charset="0"/>
              <a:buChar char="•"/>
            </a:pPr>
            <a:r>
              <a:rPr lang="sv-SE" altLang="sv-SE" dirty="0">
                <a:solidFill>
                  <a:schemeClr val="tx1"/>
                </a:solidFill>
              </a:rPr>
              <a:t>Sätt upp regler för hur mobil och mejl får hanteras under mötet</a:t>
            </a:r>
          </a:p>
          <a:p>
            <a:pPr marL="285750" indent="-285750">
              <a:buFont typeface="Arial" panose="020B0604020202020204" pitchFamily="34" charset="0"/>
              <a:buChar char="•"/>
            </a:pPr>
            <a:r>
              <a:rPr lang="sv-SE" altLang="sv-SE" dirty="0">
                <a:solidFill>
                  <a:schemeClr val="tx1"/>
                </a:solidFill>
              </a:rPr>
              <a:t>Var tydlig med syftet med mötet. Vad ska tas upp, varför och hur. Var tydlig med deltagarnas roller – representerar alla sig själva eller är man representant för till exempel någon annan grupp?</a:t>
            </a:r>
          </a:p>
          <a:p>
            <a:pPr marL="285750" indent="-285750">
              <a:buFont typeface="Arial" panose="020B0604020202020204" pitchFamily="34" charset="0"/>
              <a:buChar char="•"/>
            </a:pPr>
            <a:r>
              <a:rPr lang="sv-SE" altLang="sv-SE" dirty="0">
                <a:solidFill>
                  <a:schemeClr val="tx1"/>
                </a:solidFill>
              </a:rPr>
              <a:t>När mötet är slut – vad ska vi ha uppnått? </a:t>
            </a:r>
          </a:p>
          <a:p>
            <a:pPr marL="285750" indent="-285750">
              <a:buFont typeface="Arial" panose="020B0604020202020204" pitchFamily="34" charset="0"/>
              <a:buChar char="•"/>
            </a:pPr>
            <a:r>
              <a:rPr lang="sv-SE" altLang="sv-SE" dirty="0">
                <a:solidFill>
                  <a:schemeClr val="tx1"/>
                </a:solidFill>
              </a:rPr>
              <a:t>Förtydliga vilka frågor som är informationsfrågor, diskussionsfrågor eller beslutsfrågor. Hur lång tid får diskussionspunkterna ta? </a:t>
            </a:r>
          </a:p>
          <a:p>
            <a:pPr marL="285750" indent="-285750">
              <a:buFont typeface="Arial" panose="020B0604020202020204" pitchFamily="34" charset="0"/>
              <a:buChar char="•"/>
            </a:pPr>
            <a:r>
              <a:rPr lang="sv-SE" altLang="sv-SE" dirty="0">
                <a:solidFill>
                  <a:schemeClr val="tx1"/>
                </a:solidFill>
              </a:rPr>
              <a:t>Förtydliga om mötet har befogenheter att fatta beslut eller om det ska ge rekommendationer. </a:t>
            </a:r>
          </a:p>
          <a:p>
            <a:pPr marL="285750" indent="-285750">
              <a:buFont typeface="Arial" panose="020B0604020202020204" pitchFamily="34" charset="0"/>
              <a:buChar char="•"/>
            </a:pPr>
            <a:r>
              <a:rPr lang="sv-SE" altLang="sv-SE" dirty="0">
                <a:solidFill>
                  <a:schemeClr val="tx1"/>
                </a:solidFill>
              </a:rPr>
              <a:t>För protokoll. </a:t>
            </a:r>
          </a:p>
          <a:p>
            <a:pPr marL="285750" indent="-285750">
              <a:buFont typeface="Arial" panose="020B0604020202020204" pitchFamily="34" charset="0"/>
              <a:buChar char="•"/>
            </a:pPr>
            <a:r>
              <a:rPr lang="sv-SE" altLang="sv-SE" dirty="0">
                <a:solidFill>
                  <a:schemeClr val="tx1"/>
                </a:solidFill>
              </a:rPr>
              <a:t>År det ett formellt möte – exempelvis i arbetsmiljökommittén – och är det i så fall rätt frågor som tas upp?</a:t>
            </a:r>
          </a:p>
          <a:p>
            <a:endParaRPr lang="sv-SE" dirty="0">
              <a:solidFill>
                <a:schemeClr val="tx1"/>
              </a:solidFill>
            </a:endParaRPr>
          </a:p>
          <a:p>
            <a:pPr lvl="1">
              <a:defRPr/>
            </a:pPr>
            <a:endParaRPr lang="sv-SE"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31</a:t>
            </a:fld>
            <a:endParaRPr lang="en-US"/>
          </a:p>
        </p:txBody>
      </p:sp>
    </p:spTree>
    <p:extLst>
      <p:ext uri="{BB962C8B-B14F-4D97-AF65-F5344CB8AC3E}">
        <p14:creationId xmlns:p14="http://schemas.microsoft.com/office/powerpoint/2010/main" val="2018686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49180"/>
            <a:ext cx="5486400" cy="3600450"/>
          </a:xfrm>
        </p:spPr>
        <p:txBody>
          <a:bodyPr/>
          <a:lstStyle/>
          <a:p>
            <a:r>
              <a:rPr lang="sv-SE" dirty="0">
                <a:solidFill>
                  <a:schemeClr val="tx1"/>
                </a:solidFill>
              </a:rPr>
              <a:t>Ibland hålls vissa möten slentrianmässigt och leder inte till önskat resultat. Om man önskar större engagemang och aktivitet i mötena kan man prova några av dessa tips:</a:t>
            </a:r>
          </a:p>
          <a:p>
            <a:pPr marL="171450" indent="-171450">
              <a:buFont typeface="Arial" panose="020B0604020202020204" pitchFamily="34" charset="0"/>
              <a:buChar char="•"/>
              <a:defRPr/>
            </a:pPr>
            <a:r>
              <a:rPr lang="sv-SE" dirty="0"/>
              <a:t>Variera ordförandeskapet. </a:t>
            </a:r>
          </a:p>
          <a:p>
            <a:pPr marL="171450" indent="-171450">
              <a:buFont typeface="Arial" panose="020B0604020202020204" pitchFamily="34" charset="0"/>
              <a:buChar char="•"/>
              <a:defRPr/>
            </a:pPr>
            <a:r>
              <a:rPr lang="sv-SE" dirty="0"/>
              <a:t>Variera arbetssättet efter ämnet. Använd grupparbeten, jobba med post-it-lappar, workshops och delat ledarskap. Ta med en äggklocka och mät talartiden. Det kan ge in­tressant information om hur mötet i praktiken går till. </a:t>
            </a:r>
          </a:p>
          <a:p>
            <a:pPr marL="171450" indent="-171450">
              <a:buFont typeface="Arial" panose="020B0604020202020204" pitchFamily="34" charset="0"/>
              <a:buChar char="•"/>
              <a:defRPr/>
            </a:pPr>
            <a:r>
              <a:rPr lang="sv-SE" dirty="0"/>
              <a:t>Var tydlig med att alla mötesdeltagare har ett ansvar att vara aktiva – både i att prata och lyssna. </a:t>
            </a:r>
          </a:p>
          <a:p>
            <a:pPr marL="171450" indent="-171450">
              <a:buFont typeface="Arial" panose="020B0604020202020204" pitchFamily="34" charset="0"/>
              <a:buChar char="•"/>
              <a:defRPr/>
            </a:pPr>
            <a:r>
              <a:rPr lang="sv-SE" dirty="0"/>
              <a:t>Bryt mötesrutiner – byt rum och plats om det är möjligt. Ha möten utan bord. Går det att ha ett gående möte ute i verksamheten? </a:t>
            </a:r>
          </a:p>
          <a:p>
            <a:pPr marL="171450" indent="-171450">
              <a:buFont typeface="Arial" panose="020B0604020202020204" pitchFamily="34" charset="0"/>
              <a:buChar char="•"/>
              <a:defRPr/>
            </a:pPr>
            <a:r>
              <a:rPr lang="sv-SE" dirty="0"/>
              <a:t>Ha korta och långa möten, avsätt inte alltid samma tid! </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32</a:t>
            </a:fld>
            <a:endParaRPr lang="en-US"/>
          </a:p>
        </p:txBody>
      </p:sp>
    </p:spTree>
    <p:extLst>
      <p:ext uri="{BB962C8B-B14F-4D97-AF65-F5344CB8AC3E}">
        <p14:creationId xmlns:p14="http://schemas.microsoft.com/office/powerpoint/2010/main" val="446126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Platshållare för bildobjekt 1">
            <a:extLst>
              <a:ext uri="{FF2B5EF4-FFF2-40B4-BE49-F238E27FC236}">
                <a16:creationId xmlns:a16="http://schemas.microsoft.com/office/drawing/2014/main" id="{E0EF6387-CA52-4C05-8258-60F74091A9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Platshållare för anteckningar 2">
            <a:extLst>
              <a:ext uri="{FF2B5EF4-FFF2-40B4-BE49-F238E27FC236}">
                <a16:creationId xmlns:a16="http://schemas.microsoft.com/office/drawing/2014/main" id="{D36C3564-59D2-4E98-A36C-3289F39D83AA}"/>
              </a:ext>
            </a:extLst>
          </p:cNvPr>
          <p:cNvSpPr>
            <a:spLocks noGrp="1" noChangeArrowheads="1"/>
          </p:cNvSpPr>
          <p:nvPr>
            <p:ph type="body" idx="1"/>
          </p:nvPr>
        </p:nvSpPr>
        <p:spPr bwMode="auto">
          <a:xfrm>
            <a:off x="679768" y="4357344"/>
            <a:ext cx="5438140" cy="39086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sv-SE" altLang="sv-SE" sz="1200" dirty="0"/>
              <a:t>Vad har vi lärt oss?</a:t>
            </a:r>
          </a:p>
          <a:p>
            <a:endParaRPr lang="sv-SE" altLang="sv-SE" sz="1200" dirty="0"/>
          </a:p>
          <a:p>
            <a:pPr marL="0" marR="0" lvl="0" indent="0" algn="l" defTabSz="685800" rtl="0" eaLnBrk="1" fontAlgn="auto" latinLnBrk="0" hangingPunct="1">
              <a:lnSpc>
                <a:spcPct val="100000"/>
              </a:lnSpc>
              <a:spcBef>
                <a:spcPts val="0"/>
              </a:spcBef>
              <a:spcAft>
                <a:spcPts val="0"/>
              </a:spcAft>
              <a:buClrTx/>
              <a:buSzTx/>
              <a:buFontTx/>
              <a:buNone/>
              <a:tabLst/>
              <a:defRPr/>
            </a:pPr>
            <a:r>
              <a:rPr lang="sv-SE" altLang="sv-SE" sz="1200" dirty="0"/>
              <a:t>OSA en del i det systematiska arbetsmiljöarbete</a:t>
            </a:r>
          </a:p>
          <a:p>
            <a:pPr marL="0" marR="0" lvl="0" indent="0" algn="l" defTabSz="685800" rtl="0" eaLnBrk="1" fontAlgn="auto" latinLnBrk="0" hangingPunct="1">
              <a:lnSpc>
                <a:spcPct val="100000"/>
              </a:lnSpc>
              <a:spcBef>
                <a:spcPts val="0"/>
              </a:spcBef>
              <a:spcAft>
                <a:spcPts val="0"/>
              </a:spcAft>
              <a:buClrTx/>
              <a:buSzTx/>
              <a:buFontTx/>
              <a:buNone/>
              <a:tabLst/>
              <a:defRPr/>
            </a:pPr>
            <a:r>
              <a:rPr lang="sv-SE" altLang="sv-SE" sz="1200" dirty="0"/>
              <a:t>Arbetsbelastning</a:t>
            </a:r>
          </a:p>
          <a:p>
            <a:pPr marL="0" marR="0" lvl="0" indent="0" algn="l" defTabSz="685800" rtl="0" eaLnBrk="1" fontAlgn="auto" latinLnBrk="0" hangingPunct="1">
              <a:lnSpc>
                <a:spcPct val="100000"/>
              </a:lnSpc>
              <a:spcBef>
                <a:spcPts val="0"/>
              </a:spcBef>
              <a:spcAft>
                <a:spcPts val="0"/>
              </a:spcAft>
              <a:buClrTx/>
              <a:buSzTx/>
              <a:buFontTx/>
              <a:buNone/>
              <a:tabLst/>
              <a:defRPr/>
            </a:pPr>
            <a:r>
              <a:rPr lang="sv-SE" altLang="sv-SE" sz="1200" dirty="0"/>
              <a:t>Kränkande särbehandling</a:t>
            </a:r>
          </a:p>
          <a:p>
            <a:pPr marL="0" marR="0" lvl="0" indent="0" algn="l" defTabSz="685800" rtl="0" eaLnBrk="1" fontAlgn="auto" latinLnBrk="0" hangingPunct="1">
              <a:lnSpc>
                <a:spcPct val="100000"/>
              </a:lnSpc>
              <a:spcBef>
                <a:spcPts val="0"/>
              </a:spcBef>
              <a:spcAft>
                <a:spcPts val="0"/>
              </a:spcAft>
              <a:buClrTx/>
              <a:buSzTx/>
              <a:buFontTx/>
              <a:buNone/>
              <a:tabLst/>
              <a:defRPr/>
            </a:pPr>
            <a:r>
              <a:rPr lang="sv-SE" altLang="sv-SE" sz="1200" dirty="0"/>
              <a:t>Säkerhetskultur och samverkan</a:t>
            </a:r>
          </a:p>
          <a:p>
            <a:pPr marL="0" marR="0" lvl="0" indent="0" algn="l" defTabSz="685800" rtl="0" eaLnBrk="1" fontAlgn="auto" latinLnBrk="0" hangingPunct="1">
              <a:lnSpc>
                <a:spcPct val="100000"/>
              </a:lnSpc>
              <a:spcBef>
                <a:spcPts val="0"/>
              </a:spcBef>
              <a:spcAft>
                <a:spcPts val="0"/>
              </a:spcAft>
              <a:buClrTx/>
              <a:buSzTx/>
              <a:buFontTx/>
              <a:buNone/>
              <a:tabLst/>
              <a:defRPr/>
            </a:pPr>
            <a:r>
              <a:rPr lang="sv-SE" altLang="sv-SE" sz="1200" dirty="0"/>
              <a:t>Säkerhetsvisaren</a:t>
            </a:r>
          </a:p>
          <a:p>
            <a:pPr marL="0" marR="0" lvl="0" indent="0" algn="l" defTabSz="685800" rtl="0" eaLnBrk="1" fontAlgn="auto" latinLnBrk="0" hangingPunct="1">
              <a:lnSpc>
                <a:spcPct val="100000"/>
              </a:lnSpc>
              <a:spcBef>
                <a:spcPts val="0"/>
              </a:spcBef>
              <a:spcAft>
                <a:spcPts val="0"/>
              </a:spcAft>
              <a:buClrTx/>
              <a:buSzTx/>
              <a:buFontTx/>
              <a:buNone/>
              <a:tabLst/>
              <a:defRPr/>
            </a:pPr>
            <a:r>
              <a:rPr lang="sv-SE" altLang="sv-SE" sz="1200" dirty="0"/>
              <a:t>Mötesvanor</a:t>
            </a:r>
          </a:p>
          <a:p>
            <a:endParaRPr lang="sv-SE" altLang="sv-SE" dirty="0"/>
          </a:p>
          <a:p>
            <a:r>
              <a:rPr lang="sv-SE" altLang="sv-SE" sz="1200" dirty="0"/>
              <a:t>Diskussion</a:t>
            </a:r>
          </a:p>
        </p:txBody>
      </p:sp>
      <p:sp>
        <p:nvSpPr>
          <p:cNvPr id="51204" name="Platshållare för bildnummer 3">
            <a:extLst>
              <a:ext uri="{FF2B5EF4-FFF2-40B4-BE49-F238E27FC236}">
                <a16:creationId xmlns:a16="http://schemas.microsoft.com/office/drawing/2014/main" id="{1D5C8907-6327-47CB-86FC-BB4058F462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6D6DD5A-B843-4658-9798-001A8EA09A7C}" type="slidenum">
              <a:rPr lang="sv-SE" altLang="sv-SE" smtClean="0">
                <a:latin typeface="Calibri" panose="020F0502020204030204" pitchFamily="34" charset="0"/>
              </a:rPr>
              <a:pPr/>
              <a:t>33</a:t>
            </a:fld>
            <a:endParaRPr lang="sv-SE" altLang="sv-SE">
              <a:latin typeface="Calibri" panose="020F0502020204030204" pitchFamily="34" charset="0"/>
            </a:endParaRPr>
          </a:p>
        </p:txBody>
      </p:sp>
    </p:spTree>
    <p:extLst>
      <p:ext uri="{BB962C8B-B14F-4D97-AF65-F5344CB8AC3E}">
        <p14:creationId xmlns:p14="http://schemas.microsoft.com/office/powerpoint/2010/main" val="2664168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52391"/>
            <a:ext cx="5486400" cy="3600450"/>
          </a:xfrm>
        </p:spPr>
        <p:txBody>
          <a:bodyPr/>
          <a:lstStyle/>
          <a:p>
            <a:r>
              <a:rPr lang="sv-SE" altLang="sv-SE" dirty="0"/>
              <a:t>Kommentera kort länkarna där det går att få mer kunskap, genomföra undersökningar och få igång goa snack om arbetsmiljön på hemmaplan. </a:t>
            </a:r>
          </a:p>
          <a:p>
            <a:endParaRPr lang="sv-SE" altLang="sv-SE" dirty="0"/>
          </a:p>
          <a:p>
            <a:r>
              <a:rPr lang="sv-SE" altLang="sv-SE" dirty="0"/>
              <a:t>Be deltagarna komma med fler tips.</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34</a:t>
            </a:fld>
            <a:endParaRPr lang="en-US"/>
          </a:p>
        </p:txBody>
      </p:sp>
    </p:spTree>
    <p:extLst>
      <p:ext uri="{BB962C8B-B14F-4D97-AF65-F5344CB8AC3E}">
        <p14:creationId xmlns:p14="http://schemas.microsoft.com/office/powerpoint/2010/main" val="77172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sv-SE" altLang="sv-SE" sz="1200" dirty="0"/>
              <a:t>Be deltagarna enskilt skriva ner </a:t>
            </a:r>
          </a:p>
          <a:p>
            <a:pPr marL="228600" indent="-228600" eaLnBrk="1" hangingPunct="1">
              <a:buAutoNum type="arabicPeriod"/>
            </a:pPr>
            <a:r>
              <a:rPr lang="sv-SE" altLang="sv-SE" sz="1200" dirty="0"/>
              <a:t>Det viktigaste de tar med sig från kursen. </a:t>
            </a:r>
          </a:p>
          <a:p>
            <a:pPr marL="228600" indent="-228600" eaLnBrk="1" hangingPunct="1">
              <a:buAutoNum type="arabicPeriod"/>
            </a:pPr>
            <a:r>
              <a:rPr lang="sv-SE" altLang="sv-SE" sz="1200" dirty="0"/>
              <a:t>Det första de ska göra i sin roll när de kommer tillbaka </a:t>
            </a:r>
          </a:p>
          <a:p>
            <a:pPr eaLnBrk="1" hangingPunct="1"/>
            <a:r>
              <a:rPr lang="sv-SE" altLang="sv-SE" sz="1200" dirty="0"/>
              <a:t>Be varje deltagare läsa upp vad de har skrivit på sin lapp.</a:t>
            </a:r>
          </a:p>
        </p:txBody>
      </p:sp>
      <p:sp>
        <p:nvSpPr>
          <p:cNvPr id="33796"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801005-3187-4FA2-B682-999C035B41CD}" type="slidenum">
              <a:rPr lang="sv-SE" altLang="sv-SE" smtClean="0"/>
              <a:pPr>
                <a:spcBef>
                  <a:spcPct val="0"/>
                </a:spcBef>
              </a:pPr>
              <a:t>35</a:t>
            </a:fld>
            <a:endParaRPr lang="sv-SE" altLang="sv-SE"/>
          </a:p>
        </p:txBody>
      </p:sp>
    </p:spTree>
    <p:extLst>
      <p:ext uri="{BB962C8B-B14F-4D97-AF65-F5344CB8AC3E}">
        <p14:creationId xmlns:p14="http://schemas.microsoft.com/office/powerpoint/2010/main" val="28450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71975"/>
            <a:ext cx="5486400" cy="3600450"/>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Tacka alla för deras medverkan och bidrag till dagen!</a:t>
            </a:r>
            <a:endParaRPr lang="sv-SE" b="1"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36</a:t>
            </a:fld>
            <a:endParaRPr lang="en-US"/>
          </a:p>
        </p:txBody>
      </p:sp>
    </p:spTree>
    <p:extLst>
      <p:ext uri="{BB962C8B-B14F-4D97-AF65-F5344CB8AC3E}">
        <p14:creationId xmlns:p14="http://schemas.microsoft.com/office/powerpoint/2010/main" val="957315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Länk till Utmaningen den korta versionen 8 minuter lång  </a:t>
            </a:r>
            <a:r>
              <a:rPr lang="sv-SE" sz="1200" dirty="0">
                <a:hlinkClick r:id="rId3"/>
              </a:rPr>
              <a:t>https://www.youtube.com/watch?v=Y4cIbehTmfY&amp;list=PLEIRHW0U5qepgkARKP48T7dQZ2Sm6TkJI</a:t>
            </a:r>
            <a:endParaRPr lang="sv-SE" sz="1200" dirty="0"/>
          </a:p>
          <a:p>
            <a:endParaRPr lang="sv-SE" sz="1200" dirty="0"/>
          </a:p>
          <a:p>
            <a:pPr marL="0" lvl="1">
              <a:defRPr/>
            </a:pPr>
            <a:r>
              <a:rPr lang="sv-SE" sz="1200" dirty="0"/>
              <a:t>Aktuell forskning som är publicerad och som pågår bekräftar sambanden mellan en dålig arbetsmiljö och risker för ohälsa. </a:t>
            </a:r>
          </a:p>
          <a:p>
            <a:pPr marL="0" lvl="1">
              <a:defRPr/>
            </a:pPr>
            <a:endParaRPr lang="sv-SE" sz="1200" dirty="0"/>
          </a:p>
          <a:p>
            <a:pPr marL="0" lvl="1">
              <a:defRPr/>
            </a:pPr>
            <a:r>
              <a:rPr lang="sv-SE" sz="1200" dirty="0"/>
              <a:t>Brister i organisatorisk och social arbetsmiljö:</a:t>
            </a:r>
          </a:p>
          <a:p>
            <a:pPr marL="304800" indent="-304800">
              <a:lnSpc>
                <a:spcPct val="108000"/>
              </a:lnSpc>
              <a:defRPr/>
            </a:pPr>
            <a:r>
              <a:rPr lang="sv-SE" altLang="sv-SE" sz="1200" dirty="0"/>
              <a:t>Ökar risken för ohälsa </a:t>
            </a:r>
          </a:p>
          <a:p>
            <a:pPr marL="304800" indent="-304800">
              <a:lnSpc>
                <a:spcPct val="108000"/>
              </a:lnSpc>
              <a:defRPr/>
            </a:pPr>
            <a:r>
              <a:rPr lang="sv-SE" altLang="sv-SE" sz="1200" dirty="0"/>
              <a:t>Ökar riskbenägenheten</a:t>
            </a:r>
          </a:p>
          <a:p>
            <a:pPr marL="304800" indent="-304800">
              <a:lnSpc>
                <a:spcPct val="108000"/>
              </a:lnSpc>
              <a:defRPr/>
            </a:pPr>
            <a:r>
              <a:rPr lang="sv-SE" altLang="sv-SE" sz="1200" dirty="0"/>
              <a:t>Ökar risken för stressreaktioner</a:t>
            </a:r>
          </a:p>
          <a:p>
            <a:pPr marL="304800" indent="-304800">
              <a:lnSpc>
                <a:spcPct val="108000"/>
              </a:lnSpc>
              <a:defRPr/>
            </a:pPr>
            <a:r>
              <a:rPr lang="sv-SE" altLang="sv-SE" sz="1200" dirty="0"/>
              <a:t>Ökar risken för att fatta felaktiga beslut</a:t>
            </a:r>
          </a:p>
          <a:p>
            <a:pPr marL="304800" indent="-304800">
              <a:lnSpc>
                <a:spcPct val="108000"/>
              </a:lnSpc>
              <a:defRPr/>
            </a:pPr>
            <a:r>
              <a:rPr lang="sv-SE" altLang="sv-SE" sz="1200" dirty="0"/>
              <a:t>Kreativiteten minskar</a:t>
            </a:r>
          </a:p>
          <a:p>
            <a:pPr marL="304800" indent="-304800">
              <a:lnSpc>
                <a:spcPct val="108000"/>
              </a:lnSpc>
              <a:defRPr/>
            </a:pPr>
            <a:endParaRPr lang="sv-SE" altLang="sv-SE" sz="1200" dirty="0"/>
          </a:p>
          <a:p>
            <a:r>
              <a:rPr lang="sv-SE" i="0" dirty="0"/>
              <a:t>Obs!</a:t>
            </a:r>
          </a:p>
          <a:p>
            <a:r>
              <a:rPr lang="sv-SE" i="0" dirty="0"/>
              <a:t>Första gången du visar en film öppnas webbläsaren automatiskt och hamnar framför </a:t>
            </a:r>
            <a:r>
              <a:rPr lang="sv-SE" i="0" dirty="0" err="1"/>
              <a:t>ppt</a:t>
            </a:r>
            <a:r>
              <a:rPr lang="sv-SE" i="0" dirty="0"/>
              <a:t>. presentationen. Nästa gång du visar en film visas webbläsaren i bakgrunden, bakom </a:t>
            </a:r>
            <a:r>
              <a:rPr lang="sv-SE" i="0" dirty="0" err="1"/>
              <a:t>ppt</a:t>
            </a:r>
            <a:r>
              <a:rPr lang="sv-SE" i="0" dirty="0"/>
              <a:t>. presentationen och du behöver själv växla över till webbläsaren.</a:t>
            </a:r>
          </a:p>
          <a:p>
            <a:endParaRPr lang="sv-SE" i="0" dirty="0"/>
          </a:p>
          <a:p>
            <a:r>
              <a:rPr lang="sv-SE" i="0" dirty="0"/>
              <a:t>Obs!</a:t>
            </a:r>
          </a:p>
          <a:p>
            <a:r>
              <a:rPr lang="sv-SE" i="0" dirty="0"/>
              <a:t>Första gången du visar en film öppnas webbläsaren automatiskt och hamnar framför </a:t>
            </a:r>
            <a:r>
              <a:rPr lang="sv-SE" i="0" dirty="0" err="1"/>
              <a:t>ppt</a:t>
            </a:r>
            <a:r>
              <a:rPr lang="sv-SE" i="0" dirty="0"/>
              <a:t>. presentationen. Nästa gång du visar en film visas webbläsaren i bakgrunden, bakom </a:t>
            </a:r>
            <a:r>
              <a:rPr lang="sv-SE" i="0" dirty="0" err="1"/>
              <a:t>ppt</a:t>
            </a:r>
            <a:r>
              <a:rPr lang="sv-SE" i="0" dirty="0"/>
              <a:t>. presentationen och du behöver själv växla över till webbläsaren.</a:t>
            </a:r>
          </a:p>
          <a:p>
            <a:pPr marL="304800" indent="-304800">
              <a:lnSpc>
                <a:spcPct val="108000"/>
              </a:lnSpc>
              <a:defRPr/>
            </a:pPr>
            <a:endParaRPr lang="sv-SE" altLang="sv-SE" sz="1200" dirty="0"/>
          </a:p>
          <a:p>
            <a:r>
              <a:rPr lang="sv-SE" sz="1200" dirty="0"/>
              <a:t> </a:t>
            </a:r>
          </a:p>
        </p:txBody>
      </p:sp>
      <p:sp>
        <p:nvSpPr>
          <p:cNvPr id="4" name="Platshållare för bildnummer 3"/>
          <p:cNvSpPr>
            <a:spLocks noGrp="1"/>
          </p:cNvSpPr>
          <p:nvPr>
            <p:ph type="sldNum" sz="quarter" idx="10"/>
          </p:nvPr>
        </p:nvSpPr>
        <p:spPr/>
        <p:txBody>
          <a:bodyPr/>
          <a:lstStyle/>
          <a:p>
            <a:fld id="{E54E97D1-5765-1A43-BB07-0286C45D3300}" type="slidenum">
              <a:rPr lang="en-US" smtClean="0"/>
              <a:t>4</a:t>
            </a:fld>
            <a:endParaRPr lang="en-US"/>
          </a:p>
        </p:txBody>
      </p:sp>
    </p:spTree>
    <p:extLst>
      <p:ext uri="{BB962C8B-B14F-4D97-AF65-F5344CB8AC3E}">
        <p14:creationId xmlns:p14="http://schemas.microsoft.com/office/powerpoint/2010/main" val="3509860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1200" dirty="0"/>
              <a:t>Be deltagarna att sitta i bikupor i 10 minuter och ta upp exempel ur sin egen vardag. Vilka frågor inom området brottas de med? Lyft sedan vad de diskuterat i gruppen.</a:t>
            </a:r>
          </a:p>
        </p:txBody>
      </p:sp>
      <p:sp>
        <p:nvSpPr>
          <p:cNvPr id="4" name="Platshållare för bildnummer 3"/>
          <p:cNvSpPr>
            <a:spLocks noGrp="1"/>
          </p:cNvSpPr>
          <p:nvPr>
            <p:ph type="sldNum" sz="quarter" idx="10"/>
          </p:nvPr>
        </p:nvSpPr>
        <p:spPr/>
        <p:txBody>
          <a:bodyPr/>
          <a:lstStyle/>
          <a:p>
            <a:fld id="{E54E97D1-5765-1A43-BB07-0286C45D3300}" type="slidenum">
              <a:rPr lang="en-US" smtClean="0"/>
              <a:t>5</a:t>
            </a:fld>
            <a:endParaRPr lang="en-US"/>
          </a:p>
        </p:txBody>
      </p:sp>
    </p:spTree>
    <p:extLst>
      <p:ext uri="{BB962C8B-B14F-4D97-AF65-F5344CB8AC3E}">
        <p14:creationId xmlns:p14="http://schemas.microsoft.com/office/powerpoint/2010/main" val="1838082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56481"/>
            <a:ext cx="5486400" cy="3707865"/>
          </a:xfrm>
        </p:spPr>
        <p:txBody>
          <a:bodyPr/>
          <a:lstStyle/>
          <a:p>
            <a:pPr>
              <a:spcAft>
                <a:spcPts val="600"/>
              </a:spcAft>
              <a:defRPr/>
            </a:pPr>
            <a:r>
              <a:rPr lang="sv-SE" sz="1200" dirty="0"/>
              <a:t>Syftet med föreskrifterna (varje paragraf räknas som en föreskrift) är att minska den arbetsrelaterade ohälsan och ge stöd till arbetsgivare att vidta rätt åtgärder. Detta genom att den förtydligar vilka sociala och organisatoriska faktorer som ska vara en del i det systematiska arbetsmiljöarbetet. Föreskrifterna preciserar och kompletterar därigenom SAM - AFS 2001:1.</a:t>
            </a:r>
          </a:p>
          <a:p>
            <a:pPr>
              <a:spcAft>
                <a:spcPts val="600"/>
              </a:spcAft>
              <a:defRPr/>
            </a:pPr>
            <a:r>
              <a:rPr lang="sv-SE" sz="1200" dirty="0"/>
              <a:t>Anmälningar av arbetssjukdom med sociala och organisatoriska orsaker har ökat med drygt 70% mellan 2010 och 2014. För hög arbetsbelastning och problem i relationerna på arbetsplatsen är exempel på vad som ligger bakom dessa siffror.</a:t>
            </a:r>
          </a:p>
          <a:p>
            <a:pPr>
              <a:spcAft>
                <a:spcPts val="600"/>
              </a:spcAft>
              <a:defRPr/>
            </a:pPr>
            <a:r>
              <a:rPr lang="sv-SE" sz="1200" dirty="0"/>
              <a:t>Det finns en bred forskning som visar på ett vetenskapligt stöd när det gäller kopplingen mellan dålig arbetsmiljö och sjukdom. Forskning visar att en god organisatorisk och social miljö inte bara motverkar ohälsa utan även utmärker framgångsrika och kreativa företag.  </a:t>
            </a:r>
          </a:p>
          <a:p>
            <a:pPr>
              <a:spcAft>
                <a:spcPts val="600"/>
              </a:spcAft>
              <a:defRPr/>
            </a:pPr>
            <a:r>
              <a:rPr lang="sv-SE" sz="1200" dirty="0"/>
              <a:t>Människor ska inte behöva bli sjuka av ohälsosam arbetsbelastning eller kränkande särbehandling.</a:t>
            </a:r>
          </a:p>
          <a:p>
            <a:pPr>
              <a:defRPr/>
            </a:pPr>
            <a:r>
              <a:rPr lang="sv-SE" sz="1200" i="1" dirty="0"/>
              <a:t>Källor: Arbetsmiljöverkets Korta arbetsskadefakta Nr 6/2015</a:t>
            </a:r>
          </a:p>
          <a:p>
            <a:pPr>
              <a:defRPr/>
            </a:pPr>
            <a:r>
              <a:rPr lang="sv-SE" sz="1200" i="1" dirty="0"/>
              <a:t>FORTE: En kunskapsöversikt - Psykisk ohälsa, arbetsliv och sjukfrånvaro 2014</a:t>
            </a:r>
          </a:p>
          <a:p>
            <a:pPr>
              <a:defRPr/>
            </a:pPr>
            <a:r>
              <a:rPr lang="sv-SE" sz="1200" i="1" dirty="0"/>
              <a:t>SBU: Arbetsmiljöns betydelse för hjärt- och kärlsjukdom 2015</a:t>
            </a:r>
          </a:p>
          <a:p>
            <a:pPr marL="0" lvl="1" eaLnBrk="1" fontAlgn="auto" hangingPunct="1">
              <a:spcBef>
                <a:spcPts val="0"/>
              </a:spcBef>
              <a:spcAft>
                <a:spcPts val="0"/>
              </a:spcAft>
              <a:defRPr/>
            </a:pPr>
            <a:endParaRPr lang="sv-SE" sz="1100" dirty="0"/>
          </a:p>
          <a:p>
            <a:pPr marL="0" lvl="1" eaLnBrk="1" fontAlgn="auto" hangingPunct="1">
              <a:spcBef>
                <a:spcPts val="0"/>
              </a:spcBef>
              <a:spcAft>
                <a:spcPts val="0"/>
              </a:spcAft>
              <a:defRPr/>
            </a:pPr>
            <a:endParaRPr lang="sv-SE" sz="1100" dirty="0"/>
          </a:p>
          <a:p>
            <a:pPr marL="0" lvl="1" eaLnBrk="1" fontAlgn="auto" hangingPunct="1">
              <a:spcBef>
                <a:spcPts val="0"/>
              </a:spcBef>
              <a:spcAft>
                <a:spcPts val="0"/>
              </a:spcAft>
              <a:defRPr/>
            </a:pPr>
            <a:endParaRPr lang="sv-SE"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6</a:t>
            </a:fld>
            <a:endParaRPr lang="en-US"/>
          </a:p>
        </p:txBody>
      </p:sp>
    </p:spTree>
    <p:extLst>
      <p:ext uri="{BB962C8B-B14F-4D97-AF65-F5344CB8AC3E}">
        <p14:creationId xmlns:p14="http://schemas.microsoft.com/office/powerpoint/2010/main" val="3700919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56481"/>
            <a:ext cx="5486400" cy="4236675"/>
          </a:xfrm>
        </p:spPr>
        <p:txBody>
          <a:bodyPr/>
          <a:lstStyle/>
          <a:p>
            <a:pPr>
              <a:spcAft>
                <a:spcPts val="600"/>
              </a:spcAft>
            </a:pPr>
            <a:r>
              <a:rPr lang="sv-SE" altLang="sv-SE" sz="1100" dirty="0"/>
              <a:t>Prata kort kring de krav som ställs på arbetsgivaren. </a:t>
            </a:r>
          </a:p>
          <a:p>
            <a:r>
              <a:rPr lang="sv-SE" altLang="sv-SE" sz="1100" i="1" dirty="0"/>
              <a:t>Följande krav uttalas kopplat till de tre områdena</a:t>
            </a:r>
          </a:p>
          <a:p>
            <a:r>
              <a:rPr lang="sv-SE" altLang="sv-SE" sz="1100" dirty="0"/>
              <a:t>1. Arbetstagarna ska inte ha en ohälsosam arbetsbelastning och resurserna ska anpassas efter kraven</a:t>
            </a:r>
          </a:p>
          <a:p>
            <a:r>
              <a:rPr lang="sv-SE" altLang="sv-SE" sz="1100" dirty="0"/>
              <a:t>2. Arbetstidens förläggning ska inte leda till ohälsa</a:t>
            </a:r>
          </a:p>
          <a:p>
            <a:pPr>
              <a:spcAft>
                <a:spcPts val="600"/>
              </a:spcAft>
            </a:pPr>
            <a:r>
              <a:rPr lang="sv-SE" altLang="sv-SE" sz="1100" dirty="0"/>
              <a:t>3. Det ska klargöras att kränkande särbehandling inte accepteras och det ska finnas rutiner för hur det ska hanteras.</a:t>
            </a:r>
          </a:p>
          <a:p>
            <a:pPr>
              <a:spcAft>
                <a:spcPts val="600"/>
              </a:spcAft>
            </a:pPr>
            <a:r>
              <a:rPr lang="sv-SE" altLang="sv-SE" sz="1100" dirty="0"/>
              <a:t>Föreskrifterna förutsätter att arbetsgivaren har ett väl fungerande förebyggande arbete och regelbundet undersöker tidiga signaler på ohälsosam arbetsbelastning, psykiskt krävande arbete, arbetstider och kränkande särbehandling. </a:t>
            </a:r>
          </a:p>
          <a:p>
            <a:pPr>
              <a:spcAft>
                <a:spcPts val="600"/>
              </a:spcAft>
            </a:pPr>
            <a:r>
              <a:rPr lang="sv-SE" altLang="sv-SE" sz="1100" dirty="0"/>
              <a:t>Kraven ska omsättas i praktiken genom att ha tydliga målsättningar, kunskap, kompetens, rutiner och vid behov komplettera SAM. Första steget bör därför vara att arbetsgivaren undersöker vad de redan gör inom ramen för SAM för att uppfylla kraven i AFS 2015:4. </a:t>
            </a:r>
          </a:p>
          <a:p>
            <a:pPr>
              <a:spcAft>
                <a:spcPts val="600"/>
              </a:spcAft>
            </a:pPr>
            <a:r>
              <a:rPr lang="sv-SE" altLang="sv-SE" sz="1100" dirty="0"/>
              <a:t>AML kap 3, 4§ Arbetstagarens ansvar. Arbetstagaren ska medverka i arbetsmiljöarbetet och delta i genomförandet av de åtgärder som behövs för att åstadkomma en god arbetsmiljö.</a:t>
            </a:r>
            <a:endParaRPr lang="sv-SE" altLang="sv-SE" sz="1100" dirty="0">
              <a:solidFill>
                <a:srgbClr val="FF0000"/>
              </a:solidFill>
            </a:endParaRPr>
          </a:p>
          <a:p>
            <a:pPr>
              <a:spcAft>
                <a:spcPts val="600"/>
              </a:spcAft>
            </a:pPr>
            <a:r>
              <a:rPr lang="sv-SE" altLang="sv-SE" sz="1100" dirty="0"/>
              <a:t>Enligt SAM ska arbetsgivaren ha rutiner för hur arbetsmiljöarbetet ska gå till och för hur arbetstagarna kan skydda sig från risker i arbetsmiljön. </a:t>
            </a:r>
          </a:p>
          <a:p>
            <a:pPr>
              <a:spcAft>
                <a:spcPts val="600"/>
              </a:spcAft>
            </a:pPr>
            <a:r>
              <a:rPr lang="sv-SE" altLang="sv-SE" sz="1100" dirty="0"/>
              <a:t>Berätta att vi kommer att beröra alla områden lite djupare under resten av dagen.</a:t>
            </a:r>
          </a:p>
          <a:p>
            <a:pPr>
              <a:spcAft>
                <a:spcPts val="600"/>
              </a:spcAft>
            </a:pPr>
            <a:r>
              <a:rPr lang="sv-SE" altLang="sv-SE" sz="1100" dirty="0"/>
              <a:t>Ställ frågan till gruppen: Vilka konsekvenser får detta på skyddsombudets arbete/roll/funktion?</a:t>
            </a:r>
          </a:p>
          <a:p>
            <a:pPr>
              <a:spcAft>
                <a:spcPts val="600"/>
              </a:spcAft>
            </a:pPr>
            <a:endParaRPr lang="sv-SE" altLang="sv-SE" sz="1200" dirty="0"/>
          </a:p>
          <a:p>
            <a:endParaRPr lang="sv-SE" altLang="sv-SE" dirty="0"/>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7</a:t>
            </a:fld>
            <a:endParaRPr lang="en-US"/>
          </a:p>
        </p:txBody>
      </p:sp>
    </p:spTree>
    <p:extLst>
      <p:ext uri="{BB962C8B-B14F-4D97-AF65-F5344CB8AC3E}">
        <p14:creationId xmlns:p14="http://schemas.microsoft.com/office/powerpoint/2010/main" val="403573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345464"/>
            <a:ext cx="5486400" cy="4284663"/>
          </a:xfrm>
        </p:spPr>
        <p:txBody>
          <a:bodyPr/>
          <a:lstStyle/>
          <a:p>
            <a:pPr>
              <a:spcAft>
                <a:spcPts val="600"/>
              </a:spcAft>
            </a:pPr>
            <a:r>
              <a:rPr lang="sv-SE" altLang="sv-SE" sz="1200" dirty="0"/>
              <a:t>Fråga först deltagarna vad deras egna definition är och jämför därefter med 4 § i AFS:en.</a:t>
            </a:r>
          </a:p>
          <a:p>
            <a:r>
              <a:rPr lang="sv-SE" sz="1200" kern="1200" dirty="0">
                <a:solidFill>
                  <a:schemeClr val="tx1"/>
                </a:solidFill>
                <a:effectLst/>
                <a:latin typeface="+mn-lt"/>
                <a:ea typeface="+mn-ea"/>
                <a:cs typeface="+mn-cs"/>
              </a:rPr>
              <a:t>Den organisatoriska arbetsmiljön är resultatet av hur arbetet ordnas, styrs, kommuniceras och hur beslut fattas. </a:t>
            </a:r>
          </a:p>
          <a:p>
            <a:r>
              <a:rPr lang="sv-SE" sz="1200" kern="1200" dirty="0">
                <a:solidFill>
                  <a:schemeClr val="tx1"/>
                </a:solidFill>
                <a:effectLst/>
                <a:latin typeface="+mn-lt"/>
                <a:ea typeface="+mn-ea"/>
                <a:cs typeface="+mn-cs"/>
              </a:rPr>
              <a:t>Den sociala arbetsmiljön är hur vi samspelar med och påverkas av de personer som finns runt omkring oss, till exempel medarbetare och chefer. </a:t>
            </a:r>
          </a:p>
          <a:p>
            <a:pPr>
              <a:spcAft>
                <a:spcPts val="600"/>
              </a:spcAft>
            </a:pPr>
            <a:r>
              <a:rPr lang="sv-SE" sz="1200" kern="1200" dirty="0">
                <a:solidFill>
                  <a:schemeClr val="tx1"/>
                </a:solidFill>
                <a:effectLst/>
                <a:latin typeface="+mn-lt"/>
                <a:ea typeface="+mn-ea"/>
                <a:cs typeface="+mn-cs"/>
              </a:rPr>
              <a:t>Till den räknas även digitala forum som mejl, sms, chatt och liknande. </a:t>
            </a:r>
          </a:p>
          <a:p>
            <a:pPr>
              <a:spcAft>
                <a:spcPts val="600"/>
              </a:spcAft>
            </a:pPr>
            <a:r>
              <a:rPr lang="sv-SE" sz="1200" kern="1200" dirty="0">
                <a:solidFill>
                  <a:schemeClr val="tx1"/>
                </a:solidFill>
                <a:effectLst/>
                <a:latin typeface="+mn-lt"/>
                <a:ea typeface="+mn-ea"/>
                <a:cs typeface="+mn-cs"/>
              </a:rPr>
              <a:t>Den fysiska och den organisatoriska och sociala arbetsmiljön är tätt sammanlänkade. </a:t>
            </a:r>
          </a:p>
          <a:p>
            <a:r>
              <a:rPr lang="sv-SE" sz="1200" kern="1200" dirty="0">
                <a:solidFill>
                  <a:schemeClr val="tx1"/>
                </a:solidFill>
                <a:effectLst/>
                <a:latin typeface="+mn-lt"/>
                <a:ea typeface="+mn-ea"/>
                <a:cs typeface="+mn-cs"/>
              </a:rPr>
              <a:t>Bilden beskriver exempel för vad organisatorisk och social arbetsmiljö kan vara. </a:t>
            </a:r>
          </a:p>
          <a:p>
            <a:pPr>
              <a:spcAft>
                <a:spcPts val="600"/>
              </a:spcAft>
            </a:pPr>
            <a:r>
              <a:rPr lang="sv-SE" sz="1200" kern="1200" dirty="0">
                <a:solidFill>
                  <a:schemeClr val="tx1"/>
                </a:solidFill>
                <a:effectLst/>
                <a:latin typeface="+mn-lt"/>
                <a:ea typeface="+mn-ea"/>
                <a:cs typeface="+mn-cs"/>
              </a:rPr>
              <a:t>Bilden är kopplad till  </a:t>
            </a:r>
            <a:r>
              <a:rPr lang="sv-SE" sz="1200" b="1" kern="1200" dirty="0">
                <a:solidFill>
                  <a:schemeClr val="tx1"/>
                </a:solidFill>
                <a:effectLst/>
                <a:latin typeface="+mn-lt"/>
                <a:ea typeface="+mn-ea"/>
                <a:cs typeface="+mn-cs"/>
              </a:rPr>
              <a:t>Definitioner 4 § </a:t>
            </a:r>
          </a:p>
          <a:p>
            <a:pPr>
              <a:spcAft>
                <a:spcPts val="600"/>
              </a:spcAft>
            </a:pPr>
            <a:r>
              <a:rPr lang="sv-SE" sz="1200" i="1" kern="1200" dirty="0">
                <a:solidFill>
                  <a:schemeClr val="tx1"/>
                </a:solidFill>
                <a:effectLst/>
                <a:latin typeface="+mn-lt"/>
                <a:ea typeface="+mn-ea"/>
                <a:cs typeface="+mn-cs"/>
              </a:rPr>
              <a:t>I dessa föreskrifter har följande ord denna betydelse </a:t>
            </a:r>
          </a:p>
          <a:p>
            <a:pPr>
              <a:spcAft>
                <a:spcPts val="600"/>
              </a:spcAft>
            </a:pPr>
            <a:r>
              <a:rPr lang="sv-SE" sz="1200" b="1" kern="1200" dirty="0">
                <a:solidFill>
                  <a:schemeClr val="tx1"/>
                </a:solidFill>
                <a:effectLst/>
                <a:latin typeface="+mn-lt"/>
                <a:ea typeface="+mn-ea"/>
                <a:cs typeface="+mn-cs"/>
              </a:rPr>
              <a:t>Krav i arbetet -</a:t>
            </a:r>
            <a:r>
              <a:rPr lang="sv-SE" sz="1200" kern="1200" dirty="0">
                <a:solidFill>
                  <a:schemeClr val="tx1"/>
                </a:solidFill>
                <a:effectLst/>
                <a:latin typeface="+mn-lt"/>
                <a:ea typeface="+mn-ea"/>
                <a:cs typeface="+mn-cs"/>
              </a:rPr>
              <a:t> De delar av arbetet som fordrar upprepade ansträngningar. Kraven kan exempelvis omfatta arbetsmängd, svårighetsgrad, tidsgräns, fysiska och sociala förhållanden. Kraven kan vara av kognitiv, emotionell och fysisk natur. </a:t>
            </a:r>
          </a:p>
          <a:p>
            <a:pPr>
              <a:spcAft>
                <a:spcPts val="600"/>
              </a:spcAft>
            </a:pPr>
            <a:r>
              <a:rPr lang="sv-SE" sz="1200" b="1" kern="1200" dirty="0">
                <a:solidFill>
                  <a:schemeClr val="tx1"/>
                </a:solidFill>
                <a:effectLst/>
                <a:latin typeface="+mn-lt"/>
                <a:ea typeface="+mn-ea"/>
                <a:cs typeface="+mn-cs"/>
              </a:rPr>
              <a:t>Kränkande särbehandling</a:t>
            </a:r>
            <a:r>
              <a:rPr lang="sv-SE" sz="1200" b="1" dirty="0"/>
              <a:t> - </a:t>
            </a:r>
            <a:r>
              <a:rPr lang="sv-SE" sz="1200" kern="1200" dirty="0">
                <a:solidFill>
                  <a:schemeClr val="tx1"/>
                </a:solidFill>
                <a:effectLst/>
                <a:latin typeface="+mn-lt"/>
                <a:ea typeface="+mn-ea"/>
                <a:cs typeface="+mn-cs"/>
              </a:rPr>
              <a:t>Handlingar som riktas mot en eller flera arbetstagare på ett kränkande sätt och som kan leda till ohälsa eller att dessa ställs utanför arbetsplatsens gemenskap. </a:t>
            </a:r>
          </a:p>
          <a:p>
            <a:r>
              <a:rPr lang="sv-SE" sz="1200" b="1" kern="1200" dirty="0">
                <a:solidFill>
                  <a:schemeClr val="tx1"/>
                </a:solidFill>
                <a:effectLst/>
                <a:latin typeface="+mn-lt"/>
                <a:ea typeface="+mn-ea"/>
                <a:cs typeface="+mn-cs"/>
              </a:rPr>
              <a:t>Ohälsosam arbetsbelastning</a:t>
            </a:r>
            <a:r>
              <a:rPr lang="sv-SE" sz="1200" kern="1200" dirty="0">
                <a:solidFill>
                  <a:schemeClr val="tx1"/>
                </a:solidFill>
                <a:effectLst/>
                <a:latin typeface="+mn-lt"/>
                <a:ea typeface="+mn-ea"/>
                <a:cs typeface="+mn-cs"/>
              </a:rPr>
              <a:t> - När kraven i arbetet mer än tillfälligt överskrider resurserna. Denna obalans blir ohälsosam om den är långvarig och möjligheterna till återhämtning är otillräckliga. </a:t>
            </a:r>
          </a:p>
          <a:p>
            <a:endParaRPr lang="sv-SE" sz="1200" b="1"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Organisatorisk</a:t>
            </a:r>
            <a:r>
              <a:rPr lang="sv-SE" sz="1200" kern="1200" dirty="0">
                <a:solidFill>
                  <a:schemeClr val="tx1"/>
                </a:solidFill>
                <a:effectLst/>
                <a:latin typeface="+mn-lt"/>
                <a:ea typeface="+mn-ea"/>
                <a:cs typeface="+mn-cs"/>
              </a:rPr>
              <a:t> </a:t>
            </a:r>
            <a:r>
              <a:rPr lang="sv-SE" sz="1200" b="1" kern="1200" dirty="0">
                <a:solidFill>
                  <a:schemeClr val="tx1"/>
                </a:solidFill>
                <a:effectLst/>
                <a:latin typeface="+mn-lt"/>
                <a:ea typeface="+mn-ea"/>
                <a:cs typeface="+mn-cs"/>
              </a:rPr>
              <a:t>arbetsmiljö - </a:t>
            </a:r>
            <a:r>
              <a:rPr lang="sv-SE" sz="1200" kern="1200" dirty="0">
                <a:solidFill>
                  <a:schemeClr val="tx1"/>
                </a:solidFill>
                <a:effectLst/>
                <a:latin typeface="+mn-lt"/>
                <a:ea typeface="+mn-ea"/>
                <a:cs typeface="+mn-cs"/>
              </a:rPr>
              <a:t>Villkor och förutsättningar för arbetet som inkluderar </a:t>
            </a:r>
          </a:p>
          <a:p>
            <a:r>
              <a:rPr lang="sv-SE" sz="1200" kern="1200" dirty="0">
                <a:solidFill>
                  <a:schemeClr val="tx1"/>
                </a:solidFill>
                <a:effectLst/>
                <a:latin typeface="+mn-lt"/>
                <a:ea typeface="+mn-ea"/>
                <a:cs typeface="+mn-cs"/>
              </a:rPr>
              <a:t> 1. ledning och styrning,</a:t>
            </a:r>
          </a:p>
          <a:p>
            <a:r>
              <a:rPr lang="sv-SE" sz="1200" kern="1200" dirty="0">
                <a:solidFill>
                  <a:schemeClr val="tx1"/>
                </a:solidFill>
                <a:effectLst/>
                <a:latin typeface="+mn-lt"/>
                <a:ea typeface="+mn-ea"/>
                <a:cs typeface="+mn-cs"/>
              </a:rPr>
              <a:t> 2. kommunikation </a:t>
            </a:r>
            <a:endParaRPr lang="sv-SE" sz="1200" dirty="0"/>
          </a:p>
          <a:p>
            <a:r>
              <a:rPr lang="sv-SE" sz="1200" dirty="0"/>
              <a:t> </a:t>
            </a:r>
            <a:r>
              <a:rPr lang="sv-SE" sz="1200" kern="1200" dirty="0">
                <a:solidFill>
                  <a:schemeClr val="tx1"/>
                </a:solidFill>
                <a:effectLst/>
                <a:latin typeface="+mn-lt"/>
                <a:ea typeface="+mn-ea"/>
                <a:cs typeface="+mn-cs"/>
              </a:rPr>
              <a:t>3. delaktighet, handlingsutrymme</a:t>
            </a:r>
            <a:endParaRPr lang="sv-SE" sz="1200" dirty="0"/>
          </a:p>
          <a:p>
            <a:r>
              <a:rPr lang="sv-SE" sz="1200" kern="1200" dirty="0">
                <a:solidFill>
                  <a:schemeClr val="tx1"/>
                </a:solidFill>
                <a:effectLst/>
                <a:latin typeface="+mn-lt"/>
                <a:ea typeface="+mn-ea"/>
                <a:cs typeface="+mn-cs"/>
              </a:rPr>
              <a:t> 4. fördelning av arbetsuppgifter och </a:t>
            </a:r>
          </a:p>
          <a:p>
            <a:r>
              <a:rPr lang="sv-SE" sz="1200" dirty="0"/>
              <a:t> </a:t>
            </a:r>
            <a:r>
              <a:rPr lang="sv-SE" sz="1200" kern="1200" dirty="0">
                <a:solidFill>
                  <a:schemeClr val="tx1"/>
                </a:solidFill>
                <a:effectLst/>
                <a:latin typeface="+mn-lt"/>
                <a:ea typeface="+mn-ea"/>
                <a:cs typeface="+mn-cs"/>
              </a:rPr>
              <a:t>5. krav, resurser och ansvar. </a:t>
            </a:r>
          </a:p>
          <a:p>
            <a:endParaRPr lang="sv-SE" sz="1200" b="1"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Resurser för arbetet</a:t>
            </a:r>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Det i arbetet som bidrar till att uppnå mål för arbetet, eller hantera krav i arbetet. </a:t>
            </a:r>
          </a:p>
          <a:p>
            <a:r>
              <a:rPr lang="sv-SE" sz="1200" kern="1200" dirty="0">
                <a:solidFill>
                  <a:schemeClr val="tx1"/>
                </a:solidFill>
                <a:effectLst/>
                <a:latin typeface="+mn-lt"/>
                <a:ea typeface="+mn-ea"/>
                <a:cs typeface="+mn-cs"/>
              </a:rPr>
              <a:t>Resurser kan vara: arbetsmetoder och arbetsredskap, kompetens och bemanning, rimliga och tydliga mål, återkoppling på arbetsinsats, möjligheter till kontroll i arbetet, socialt stöd från chefer och kollegor och möjligheter till återhämtning</a:t>
            </a:r>
          </a:p>
          <a:p>
            <a:endParaRPr lang="sv-SE" sz="1200" b="1"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Social arbetsmiljö</a:t>
            </a:r>
            <a:r>
              <a:rPr lang="sv-SE" sz="1200" kern="1200" dirty="0">
                <a:solidFill>
                  <a:schemeClr val="tx1"/>
                </a:solidFill>
                <a:effectLst/>
                <a:latin typeface="+mn-lt"/>
                <a:ea typeface="+mn-ea"/>
                <a:cs typeface="+mn-cs"/>
              </a:rPr>
              <a:t> Villkor och förutsättningar för arbetet som inkluderar socialt samspel, samarbete och socialt stöd från chefer och kollegor</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8</a:t>
            </a:fld>
            <a:endParaRPr lang="en-US" dirty="0"/>
          </a:p>
        </p:txBody>
      </p:sp>
    </p:spTree>
    <p:extLst>
      <p:ext uri="{BB962C8B-B14F-4D97-AF65-F5344CB8AC3E}">
        <p14:creationId xmlns:p14="http://schemas.microsoft.com/office/powerpoint/2010/main" val="2902262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600"/>
              </a:spcAft>
            </a:pPr>
            <a:r>
              <a:rPr lang="sv-SE" altLang="sv-SE" sz="1200" dirty="0"/>
              <a:t>Aktuell forskning visar på sambandet mellan dessa faktorer och hälsa och ohälsa på jobbet. </a:t>
            </a:r>
          </a:p>
          <a:p>
            <a:pPr>
              <a:spcAft>
                <a:spcPts val="600"/>
              </a:spcAft>
            </a:pPr>
            <a:r>
              <a:rPr lang="sv-SE" altLang="sv-SE" sz="1200" dirty="0"/>
              <a:t>Det är viktigt att betona hur viktigt det är att undersöka arbetsmiljö och försöka förstå orsak och verkan för att göra bra handlingsplaner. Verkan är troligen mest uppenbar på individnivå. Man kan drabbas av arbetsglädje och av frustration, men vilka är orsakerna? Viktigt att ha fokus på vad som händer i organisationen och i det sociala samspelet och lyfta bort risken för att skuldbelägga enskilda individer. </a:t>
            </a:r>
            <a:endParaRPr lang="sv-SE" sz="1200" dirty="0"/>
          </a:p>
          <a:p>
            <a:r>
              <a:rPr lang="sv-SE" altLang="sv-SE" sz="1200" dirty="0"/>
              <a:t>Fråga gärna deltagarna på vilket sätt de påverkas - både positivt och negativt av de faktorer som finns uppräknade som definition av organisatorisk och social arbetsmiljö. </a:t>
            </a:r>
          </a:p>
          <a:p>
            <a:endParaRPr lang="sv-SE" dirty="0"/>
          </a:p>
        </p:txBody>
      </p:sp>
      <p:sp>
        <p:nvSpPr>
          <p:cNvPr id="4" name="Platshållare för bildnummer 3"/>
          <p:cNvSpPr>
            <a:spLocks noGrp="1"/>
          </p:cNvSpPr>
          <p:nvPr>
            <p:ph type="sldNum" sz="quarter" idx="10"/>
          </p:nvPr>
        </p:nvSpPr>
        <p:spPr/>
        <p:txBody>
          <a:bodyPr/>
          <a:lstStyle/>
          <a:p>
            <a:fld id="{E54E97D1-5765-1A43-BB07-0286C45D3300}" type="slidenum">
              <a:rPr lang="en-US" smtClean="0"/>
              <a:t>9</a:t>
            </a:fld>
            <a:endParaRPr lang="en-US"/>
          </a:p>
        </p:txBody>
      </p:sp>
    </p:spTree>
    <p:extLst>
      <p:ext uri="{BB962C8B-B14F-4D97-AF65-F5344CB8AC3E}">
        <p14:creationId xmlns:p14="http://schemas.microsoft.com/office/powerpoint/2010/main" val="42719200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ida utan bild 2">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22FEBB-914C-DA4A-9E38-28B736D0EFFB}"/>
              </a:ext>
            </a:extLst>
          </p:cNvPr>
          <p:cNvSpPr/>
          <p:nvPr userDrawn="1"/>
        </p:nvSpPr>
        <p:spPr>
          <a:xfrm>
            <a:off x="-77492" y="-69742"/>
            <a:ext cx="9306733" cy="5385661"/>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grpSp>
        <p:nvGrpSpPr>
          <p:cNvPr id="7" name="Group 6">
            <a:extLst>
              <a:ext uri="{FF2B5EF4-FFF2-40B4-BE49-F238E27FC236}">
                <a16:creationId xmlns:a16="http://schemas.microsoft.com/office/drawing/2014/main" id="{42FCB74D-CA11-1C42-B659-F78A2858CD53}"/>
              </a:ext>
            </a:extLst>
          </p:cNvPr>
          <p:cNvGrpSpPr/>
          <p:nvPr userDrawn="1"/>
        </p:nvGrpSpPr>
        <p:grpSpPr>
          <a:xfrm>
            <a:off x="3747364" y="-98675"/>
            <a:ext cx="5609950" cy="5462001"/>
            <a:chOff x="30481" y="10296"/>
            <a:chExt cx="5385661" cy="5243629"/>
          </a:xfrm>
        </p:grpSpPr>
        <p:sp>
          <p:nvSpPr>
            <p:cNvPr id="8" name="Rectangle 4">
              <a:extLst>
                <a:ext uri="{FF2B5EF4-FFF2-40B4-BE49-F238E27FC236}">
                  <a16:creationId xmlns:a16="http://schemas.microsoft.com/office/drawing/2014/main" id="{9A9A6A9B-4583-894E-B0E2-828131344AB5}"/>
                </a:ext>
              </a:extLst>
            </p:cNvPr>
            <p:cNvSpPr/>
            <p:nvPr userDrawn="1"/>
          </p:nvSpPr>
          <p:spPr>
            <a:xfrm>
              <a:off x="30481" y="10296"/>
              <a:ext cx="5385661" cy="2100268"/>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9" name="Rectangle 7">
              <a:extLst>
                <a:ext uri="{FF2B5EF4-FFF2-40B4-BE49-F238E27FC236}">
                  <a16:creationId xmlns:a16="http://schemas.microsoft.com/office/drawing/2014/main" id="{0AE63372-11A9-304F-A193-496E0C47B9C3}"/>
                </a:ext>
              </a:extLst>
            </p:cNvPr>
            <p:cNvSpPr/>
            <p:nvPr userDrawn="1"/>
          </p:nvSpPr>
          <p:spPr>
            <a:xfrm>
              <a:off x="1673818" y="1117562"/>
              <a:ext cx="3727342" cy="4136363"/>
            </a:xfrm>
            <a:custGeom>
              <a:avLst/>
              <a:gdLst>
                <a:gd name="connsiteX0" fmla="*/ 0 w 3029918"/>
                <a:gd name="connsiteY0" fmla="*/ 0 h 3307204"/>
                <a:gd name="connsiteX1" fmla="*/ 3029918 w 3029918"/>
                <a:gd name="connsiteY1" fmla="*/ 0 h 3307204"/>
                <a:gd name="connsiteX2" fmla="*/ 3029918 w 3029918"/>
                <a:gd name="connsiteY2" fmla="*/ 3307204 h 3307204"/>
                <a:gd name="connsiteX3" fmla="*/ 0 w 3029918"/>
                <a:gd name="connsiteY3" fmla="*/ 3307204 h 3307204"/>
                <a:gd name="connsiteX4" fmla="*/ 0 w 3029918"/>
                <a:gd name="connsiteY4" fmla="*/ 0 h 3307204"/>
                <a:gd name="connsiteX0" fmla="*/ 0 w 3045417"/>
                <a:gd name="connsiteY0" fmla="*/ 805912 h 4113116"/>
                <a:gd name="connsiteX1" fmla="*/ 3045417 w 3045417"/>
                <a:gd name="connsiteY1" fmla="*/ 0 h 4113116"/>
                <a:gd name="connsiteX2" fmla="*/ 3029918 w 3045417"/>
                <a:gd name="connsiteY2" fmla="*/ 4113116 h 4113116"/>
                <a:gd name="connsiteX3" fmla="*/ 0 w 3045417"/>
                <a:gd name="connsiteY3" fmla="*/ 4113116 h 4113116"/>
                <a:gd name="connsiteX4" fmla="*/ 0 w 3045417"/>
                <a:gd name="connsiteY4" fmla="*/ 805912 h 4113116"/>
                <a:gd name="connsiteX0" fmla="*/ 906651 w 3045417"/>
                <a:gd name="connsiteY0" fmla="*/ 1387098 h 4113116"/>
                <a:gd name="connsiteX1" fmla="*/ 3045417 w 3045417"/>
                <a:gd name="connsiteY1" fmla="*/ 0 h 4113116"/>
                <a:gd name="connsiteX2" fmla="*/ 3029918 w 3045417"/>
                <a:gd name="connsiteY2" fmla="*/ 4113116 h 4113116"/>
                <a:gd name="connsiteX3" fmla="*/ 0 w 3045417"/>
                <a:gd name="connsiteY3" fmla="*/ 4113116 h 4113116"/>
                <a:gd name="connsiteX4" fmla="*/ 906651 w 3045417"/>
                <a:gd name="connsiteY4" fmla="*/ 1387098 h 4113116"/>
                <a:gd name="connsiteX0" fmla="*/ 0 w 3060916"/>
                <a:gd name="connsiteY0" fmla="*/ 984142 h 4113116"/>
                <a:gd name="connsiteX1" fmla="*/ 3060916 w 3060916"/>
                <a:gd name="connsiteY1" fmla="*/ 0 h 4113116"/>
                <a:gd name="connsiteX2" fmla="*/ 3045417 w 3060916"/>
                <a:gd name="connsiteY2" fmla="*/ 4113116 h 4113116"/>
                <a:gd name="connsiteX3" fmla="*/ 15499 w 3060916"/>
                <a:gd name="connsiteY3" fmla="*/ 4113116 h 4113116"/>
                <a:gd name="connsiteX4" fmla="*/ 0 w 3060916"/>
                <a:gd name="connsiteY4" fmla="*/ 984142 h 4113116"/>
                <a:gd name="connsiteX0" fmla="*/ 573471 w 3634387"/>
                <a:gd name="connsiteY0" fmla="*/ 984142 h 4128614"/>
                <a:gd name="connsiteX1" fmla="*/ 3634387 w 3634387"/>
                <a:gd name="connsiteY1" fmla="*/ 0 h 4128614"/>
                <a:gd name="connsiteX2" fmla="*/ 3618888 w 3634387"/>
                <a:gd name="connsiteY2" fmla="*/ 4113116 h 4128614"/>
                <a:gd name="connsiteX3" fmla="*/ 34 w 3634387"/>
                <a:gd name="connsiteY3" fmla="*/ 4128614 h 4128614"/>
                <a:gd name="connsiteX4" fmla="*/ 573471 w 3634387"/>
                <a:gd name="connsiteY4" fmla="*/ 984142 h 4128614"/>
                <a:gd name="connsiteX0" fmla="*/ 573487 w 3634403"/>
                <a:gd name="connsiteY0" fmla="*/ 984142 h 4128614"/>
                <a:gd name="connsiteX1" fmla="*/ 3634403 w 3634403"/>
                <a:gd name="connsiteY1" fmla="*/ 0 h 4128614"/>
                <a:gd name="connsiteX2" fmla="*/ 3618904 w 3634403"/>
                <a:gd name="connsiteY2" fmla="*/ 4113116 h 4128614"/>
                <a:gd name="connsiteX3" fmla="*/ 50 w 3634403"/>
                <a:gd name="connsiteY3" fmla="*/ 4128614 h 4128614"/>
                <a:gd name="connsiteX4" fmla="*/ 573487 w 3634403"/>
                <a:gd name="connsiteY4" fmla="*/ 984142 h 4128614"/>
                <a:gd name="connsiteX0" fmla="*/ 666467 w 3727383"/>
                <a:gd name="connsiteY0" fmla="*/ 984142 h 4136363"/>
                <a:gd name="connsiteX1" fmla="*/ 3727383 w 3727383"/>
                <a:gd name="connsiteY1" fmla="*/ 0 h 4136363"/>
                <a:gd name="connsiteX2" fmla="*/ 3711884 w 3727383"/>
                <a:gd name="connsiteY2" fmla="*/ 4113116 h 4136363"/>
                <a:gd name="connsiteX3" fmla="*/ 41 w 3727383"/>
                <a:gd name="connsiteY3" fmla="*/ 4136363 h 4136363"/>
                <a:gd name="connsiteX4" fmla="*/ 666467 w 3727383"/>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1039806 w 3727342"/>
                <a:gd name="connsiteY0" fmla="*/ 1147972 h 4136363"/>
                <a:gd name="connsiteX1" fmla="*/ 3727342 w 3727342"/>
                <a:gd name="connsiteY1" fmla="*/ 0 h 4136363"/>
                <a:gd name="connsiteX2" fmla="*/ 3711843 w 3727342"/>
                <a:gd name="connsiteY2" fmla="*/ 4113116 h 4136363"/>
                <a:gd name="connsiteX3" fmla="*/ 0 w 3727342"/>
                <a:gd name="connsiteY3" fmla="*/ 4136363 h 4136363"/>
                <a:gd name="connsiteX4" fmla="*/ 1039806 w 3727342"/>
                <a:gd name="connsiteY4" fmla="*/ 1147972 h 4136363"/>
                <a:gd name="connsiteX0" fmla="*/ 689286 w 3727342"/>
                <a:gd name="connsiteY0" fmla="*/ 972712 h 4136363"/>
                <a:gd name="connsiteX1" fmla="*/ 3727342 w 3727342"/>
                <a:gd name="connsiteY1" fmla="*/ 0 h 4136363"/>
                <a:gd name="connsiteX2" fmla="*/ 3711843 w 3727342"/>
                <a:gd name="connsiteY2" fmla="*/ 4113116 h 4136363"/>
                <a:gd name="connsiteX3" fmla="*/ 0 w 3727342"/>
                <a:gd name="connsiteY3" fmla="*/ 4136363 h 4136363"/>
                <a:gd name="connsiteX4" fmla="*/ 689286 w 3727342"/>
                <a:gd name="connsiteY4" fmla="*/ 972712 h 413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342" h="4136363">
                  <a:moveTo>
                    <a:pt x="689286" y="972712"/>
                  </a:moveTo>
                  <a:lnTo>
                    <a:pt x="3727342" y="0"/>
                  </a:lnTo>
                  <a:cubicBezTo>
                    <a:pt x="3722176" y="1371039"/>
                    <a:pt x="3717009" y="2742077"/>
                    <a:pt x="3711843" y="4113116"/>
                  </a:cubicBezTo>
                  <a:lnTo>
                    <a:pt x="0" y="4136363"/>
                  </a:lnTo>
                  <a:cubicBezTo>
                    <a:pt x="227308" y="3101121"/>
                    <a:pt x="454228" y="2069947"/>
                    <a:pt x="689286" y="972712"/>
                  </a:cubicBezTo>
                  <a:close/>
                </a:path>
              </a:pathLst>
            </a:cu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gr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pic>
        <p:nvPicPr>
          <p:cNvPr id="6" name="Picture 5">
            <a:extLst>
              <a:ext uri="{FF2B5EF4-FFF2-40B4-BE49-F238E27FC236}">
                <a16:creationId xmlns:a16="http://schemas.microsoft.com/office/drawing/2014/main" id="{BD6B7589-5614-D14C-999E-901834E1C23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10" name="Text Placeholder 45">
            <a:extLst>
              <a:ext uri="{FF2B5EF4-FFF2-40B4-BE49-F238E27FC236}">
                <a16:creationId xmlns:a16="http://schemas.microsoft.com/office/drawing/2014/main" id="{2425A383-A313-F84A-8EAA-85E3E43A9E5B}"/>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a:t>
            </a:r>
            <a:br>
              <a:rPr lang="sv-SE" dirty="0"/>
            </a:br>
            <a:r>
              <a:rPr lang="sv-SE" dirty="0"/>
              <a:t>utan bild</a:t>
            </a:r>
          </a:p>
        </p:txBody>
      </p:sp>
    </p:spTree>
    <p:extLst>
      <p:ext uri="{BB962C8B-B14F-4D97-AF65-F5344CB8AC3E}">
        <p14:creationId xmlns:p14="http://schemas.microsoft.com/office/powerpoint/2010/main" val="63593976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sida med en liten bild 3">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FD8046-2738-7149-8F0A-827D697D1851}"/>
              </a:ext>
            </a:extLst>
          </p:cNvPr>
          <p:cNvSpPr/>
          <p:nvPr userDrawn="1"/>
        </p:nvSpPr>
        <p:spPr>
          <a:xfrm>
            <a:off x="-77492" y="-69742"/>
            <a:ext cx="9306733" cy="538566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6" name="Text Placeholder 45">
            <a:extLst>
              <a:ext uri="{FF2B5EF4-FFF2-40B4-BE49-F238E27FC236}">
                <a16:creationId xmlns:a16="http://schemas.microsoft.com/office/drawing/2014/main" id="{74B0CD68-8015-BA48-A6B3-D96C9ECF23A3}"/>
              </a:ext>
            </a:extLst>
          </p:cNvPr>
          <p:cNvSpPr>
            <a:spLocks noGrp="1"/>
          </p:cNvSpPr>
          <p:nvPr>
            <p:ph type="body" sz="quarter" idx="11"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liten bild</a:t>
            </a:r>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22" name="Rectangle 4">
            <a:extLst>
              <a:ext uri="{FF2B5EF4-FFF2-40B4-BE49-F238E27FC236}">
                <a16:creationId xmlns:a16="http://schemas.microsoft.com/office/drawing/2014/main" id="{ABB4070F-F05F-2F4A-8A1E-2E52C678104F}"/>
              </a:ext>
            </a:extLst>
          </p:cNvPr>
          <p:cNvSpPr/>
          <p:nvPr userDrawn="1"/>
        </p:nvSpPr>
        <p:spPr>
          <a:xfrm>
            <a:off x="3715614" y="-109400"/>
            <a:ext cx="5609950" cy="2187734"/>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pic>
        <p:nvPicPr>
          <p:cNvPr id="25" name="Picture 24">
            <a:extLst>
              <a:ext uri="{FF2B5EF4-FFF2-40B4-BE49-F238E27FC236}">
                <a16:creationId xmlns:a16="http://schemas.microsoft.com/office/drawing/2014/main" id="{F8A3F401-BB76-8B4A-8B1B-F5E25A8DBF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12" name="Picture Placeholder 32">
            <a:extLst>
              <a:ext uri="{FF2B5EF4-FFF2-40B4-BE49-F238E27FC236}">
                <a16:creationId xmlns:a16="http://schemas.microsoft.com/office/drawing/2014/main" id="{218BAF74-3707-9A4C-BB3A-0B79976C9B41}"/>
              </a:ext>
            </a:extLst>
          </p:cNvPr>
          <p:cNvSpPr>
            <a:spLocks noGrp="1"/>
          </p:cNvSpPr>
          <p:nvPr>
            <p:ph type="pic" sz="quarter" idx="13" hasCustomPrompt="1"/>
          </p:nvPr>
        </p:nvSpPr>
        <p:spPr>
          <a:xfrm>
            <a:off x="5470869" y="1024993"/>
            <a:ext cx="3898174" cy="4336944"/>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1227"/>
              <a:gd name="connsiteY0" fmla="*/ 15724 h 5306860"/>
              <a:gd name="connsiteX1" fmla="*/ 6150806 w 6151227"/>
              <a:gd name="connsiteY1" fmla="*/ 0 h 5306860"/>
              <a:gd name="connsiteX2" fmla="*/ 6150391 w 6151227"/>
              <a:gd name="connsiteY2" fmla="*/ 1639964 h 5306860"/>
              <a:gd name="connsiteX3" fmla="*/ 1693333 w 6151227"/>
              <a:gd name="connsiteY3" fmla="*/ 5306860 h 5306860"/>
              <a:gd name="connsiteX4" fmla="*/ 2387068 w 6151227"/>
              <a:gd name="connsiteY4" fmla="*/ 2140327 h 5306860"/>
              <a:gd name="connsiteX5" fmla="*/ 0 w 6151227"/>
              <a:gd name="connsiteY5" fmla="*/ 15724 h 5306860"/>
              <a:gd name="connsiteX0" fmla="*/ 0 w 6151227"/>
              <a:gd name="connsiteY0" fmla="*/ 15724 h 2414436"/>
              <a:gd name="connsiteX1" fmla="*/ 6150806 w 6151227"/>
              <a:gd name="connsiteY1" fmla="*/ 0 h 2414436"/>
              <a:gd name="connsiteX2" fmla="*/ 6150391 w 6151227"/>
              <a:gd name="connsiteY2" fmla="*/ 1639964 h 2414436"/>
              <a:gd name="connsiteX3" fmla="*/ 3026187 w 6151227"/>
              <a:gd name="connsiteY3" fmla="*/ 2121958 h 2414436"/>
              <a:gd name="connsiteX4" fmla="*/ 2387068 w 6151227"/>
              <a:gd name="connsiteY4" fmla="*/ 2140327 h 2414436"/>
              <a:gd name="connsiteX5" fmla="*/ 0 w 6151227"/>
              <a:gd name="connsiteY5" fmla="*/ 15724 h 2414436"/>
              <a:gd name="connsiteX0" fmla="*/ 70008 w 6221235"/>
              <a:gd name="connsiteY0" fmla="*/ 15724 h 2121958"/>
              <a:gd name="connsiteX1" fmla="*/ 6220814 w 6221235"/>
              <a:gd name="connsiteY1" fmla="*/ 0 h 2121958"/>
              <a:gd name="connsiteX2" fmla="*/ 6220399 w 6221235"/>
              <a:gd name="connsiteY2" fmla="*/ 1639964 h 2121958"/>
              <a:gd name="connsiteX3" fmla="*/ 3096195 w 6221235"/>
              <a:gd name="connsiteY3" fmla="*/ 2121958 h 2121958"/>
              <a:gd name="connsiteX4" fmla="*/ 70008 w 6221235"/>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5654860"/>
              <a:gd name="connsiteY0" fmla="*/ 0 h 2137231"/>
              <a:gd name="connsiteX1" fmla="*/ 5654860 w 5654860"/>
              <a:gd name="connsiteY1" fmla="*/ 15273 h 2137231"/>
              <a:gd name="connsiteX2" fmla="*/ 5638947 w 5654860"/>
              <a:gd name="connsiteY2" fmla="*/ 1151542 h 2137231"/>
              <a:gd name="connsiteX3" fmla="*/ 2530241 w 5654860"/>
              <a:gd name="connsiteY3" fmla="*/ 2137231 h 2137231"/>
              <a:gd name="connsiteX4" fmla="*/ 0 w 5654860"/>
              <a:gd name="connsiteY4" fmla="*/ 0 h 2137231"/>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553489 w 5654860"/>
              <a:gd name="connsiteY3" fmla="*/ 2168227 h 2168227"/>
              <a:gd name="connsiteX4" fmla="*/ 0 w 5654860"/>
              <a:gd name="connsiteY4" fmla="*/ 0 h 2168227"/>
              <a:gd name="connsiteX0" fmla="*/ 0 w 5497887"/>
              <a:gd name="connsiteY0" fmla="*/ 0 h 2213946"/>
              <a:gd name="connsiteX1" fmla="*/ 5497887 w 5497887"/>
              <a:gd name="connsiteY1" fmla="*/ 60992 h 2213946"/>
              <a:gd name="connsiteX2" fmla="*/ 5481974 w 5497887"/>
              <a:gd name="connsiteY2" fmla="*/ 1197261 h 2213946"/>
              <a:gd name="connsiteX3" fmla="*/ 2396516 w 5497887"/>
              <a:gd name="connsiteY3" fmla="*/ 2213946 h 2213946"/>
              <a:gd name="connsiteX4" fmla="*/ 0 w 5497887"/>
              <a:gd name="connsiteY4" fmla="*/ 0 h 2213946"/>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521"/>
              <a:gd name="connsiteY0" fmla="*/ 16381 h 2223293"/>
              <a:gd name="connsiteX1" fmla="*/ 5533057 w 5552521"/>
              <a:gd name="connsiteY1" fmla="*/ 0 h 2223293"/>
              <a:gd name="connsiteX2" fmla="*/ 5552312 w 5552521"/>
              <a:gd name="connsiteY2" fmla="*/ 1255845 h 2223293"/>
              <a:gd name="connsiteX3" fmla="*/ 2452787 w 5552521"/>
              <a:gd name="connsiteY3" fmla="*/ 2223293 h 2223293"/>
              <a:gd name="connsiteX4" fmla="*/ 0 w 5552521"/>
              <a:gd name="connsiteY4" fmla="*/ 16381 h 2223293"/>
              <a:gd name="connsiteX0" fmla="*/ 0 w 5707625"/>
              <a:gd name="connsiteY0" fmla="*/ 1379669 h 3586581"/>
              <a:gd name="connsiteX1" fmla="*/ 5707625 w 5707625"/>
              <a:gd name="connsiteY1" fmla="*/ 0 h 3586581"/>
              <a:gd name="connsiteX2" fmla="*/ 5552312 w 5707625"/>
              <a:gd name="connsiteY2" fmla="*/ 2619133 h 3586581"/>
              <a:gd name="connsiteX3" fmla="*/ 2452787 w 5707625"/>
              <a:gd name="connsiteY3" fmla="*/ 3586581 h 3586581"/>
              <a:gd name="connsiteX4" fmla="*/ 0 w 5707625"/>
              <a:gd name="connsiteY4" fmla="*/ 1379669 h 3586581"/>
              <a:gd name="connsiteX0" fmla="*/ 283221 w 3405588"/>
              <a:gd name="connsiteY0" fmla="*/ 955720 h 3586581"/>
              <a:gd name="connsiteX1" fmla="*/ 3405588 w 3405588"/>
              <a:gd name="connsiteY1" fmla="*/ 0 h 3586581"/>
              <a:gd name="connsiteX2" fmla="*/ 3250275 w 3405588"/>
              <a:gd name="connsiteY2" fmla="*/ 2619133 h 3586581"/>
              <a:gd name="connsiteX3" fmla="*/ 150750 w 3405588"/>
              <a:gd name="connsiteY3" fmla="*/ 3586581 h 3586581"/>
              <a:gd name="connsiteX4" fmla="*/ 283221 w 3405588"/>
              <a:gd name="connsiteY4" fmla="*/ 955720 h 3586581"/>
              <a:gd name="connsiteX0" fmla="*/ 283221 w 3397276"/>
              <a:gd name="connsiteY0" fmla="*/ 964033 h 3594894"/>
              <a:gd name="connsiteX1" fmla="*/ 3397276 w 3397276"/>
              <a:gd name="connsiteY1" fmla="*/ 0 h 3594894"/>
              <a:gd name="connsiteX2" fmla="*/ 3250275 w 3397276"/>
              <a:gd name="connsiteY2" fmla="*/ 2627446 h 3594894"/>
              <a:gd name="connsiteX3" fmla="*/ 150750 w 3397276"/>
              <a:gd name="connsiteY3" fmla="*/ 3594894 h 3594894"/>
              <a:gd name="connsiteX4" fmla="*/ 283221 w 3397276"/>
              <a:gd name="connsiteY4" fmla="*/ 964033 h 3594894"/>
              <a:gd name="connsiteX0" fmla="*/ 283221 w 3408523"/>
              <a:gd name="connsiteY0" fmla="*/ 964033 h 4156930"/>
              <a:gd name="connsiteX1" fmla="*/ 3397276 w 3408523"/>
              <a:gd name="connsiteY1" fmla="*/ 0 h 4156930"/>
              <a:gd name="connsiteX2" fmla="*/ 3408217 w 3408523"/>
              <a:gd name="connsiteY2" fmla="*/ 4082173 h 4156930"/>
              <a:gd name="connsiteX3" fmla="*/ 150750 w 3408523"/>
              <a:gd name="connsiteY3" fmla="*/ 3594894 h 4156930"/>
              <a:gd name="connsiteX4" fmla="*/ 283221 w 3408523"/>
              <a:gd name="connsiteY4" fmla="*/ 964033 h 4156930"/>
              <a:gd name="connsiteX0" fmla="*/ 754851 w 3880153"/>
              <a:gd name="connsiteY0" fmla="*/ 964033 h 4198080"/>
              <a:gd name="connsiteX1" fmla="*/ 3868906 w 3880153"/>
              <a:gd name="connsiteY1" fmla="*/ 0 h 4198080"/>
              <a:gd name="connsiteX2" fmla="*/ 3879847 w 3880153"/>
              <a:gd name="connsiteY2" fmla="*/ 4082173 h 4198080"/>
              <a:gd name="connsiteX3" fmla="*/ 123616 w 3880153"/>
              <a:gd name="connsiteY3" fmla="*/ 4126908 h 4198080"/>
              <a:gd name="connsiteX4" fmla="*/ 754851 w 3880153"/>
              <a:gd name="connsiteY4" fmla="*/ 964033 h 4198080"/>
              <a:gd name="connsiteX0" fmla="*/ 754851 w 3880153"/>
              <a:gd name="connsiteY0" fmla="*/ 964033 h 4269325"/>
              <a:gd name="connsiteX1" fmla="*/ 3868906 w 3880153"/>
              <a:gd name="connsiteY1" fmla="*/ 0 h 4269325"/>
              <a:gd name="connsiteX2" fmla="*/ 3879847 w 3880153"/>
              <a:gd name="connsiteY2" fmla="*/ 4082173 h 4269325"/>
              <a:gd name="connsiteX3" fmla="*/ 123616 w 3880153"/>
              <a:gd name="connsiteY3" fmla="*/ 4126908 h 4269325"/>
              <a:gd name="connsiteX4" fmla="*/ 754851 w 3880153"/>
              <a:gd name="connsiteY4" fmla="*/ 964033 h 4269325"/>
              <a:gd name="connsiteX0" fmla="*/ 754851 w 3880153"/>
              <a:gd name="connsiteY0" fmla="*/ 964033 h 4132099"/>
              <a:gd name="connsiteX1" fmla="*/ 3868906 w 3880153"/>
              <a:gd name="connsiteY1" fmla="*/ 0 h 4132099"/>
              <a:gd name="connsiteX2" fmla="*/ 3879847 w 3880153"/>
              <a:gd name="connsiteY2" fmla="*/ 4082173 h 4132099"/>
              <a:gd name="connsiteX3" fmla="*/ 123616 w 3880153"/>
              <a:gd name="connsiteY3" fmla="*/ 4126908 h 4132099"/>
              <a:gd name="connsiteX4" fmla="*/ 754851 w 3880153"/>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31235 w 3756537"/>
              <a:gd name="connsiteY4" fmla="*/ 980658 h 4148724"/>
              <a:gd name="connsiteX0" fmla="*/ 656173 w 3756537"/>
              <a:gd name="connsiteY0" fmla="*/ 1030534 h 4148724"/>
              <a:gd name="connsiteX1" fmla="*/ 3745290 w 3756537"/>
              <a:gd name="connsiteY1" fmla="*/ 0 h 4148724"/>
              <a:gd name="connsiteX2" fmla="*/ 3756231 w 3756537"/>
              <a:gd name="connsiteY2" fmla="*/ 4098798 h 4148724"/>
              <a:gd name="connsiteX3" fmla="*/ 0 w 3756537"/>
              <a:gd name="connsiteY3" fmla="*/ 4143533 h 4148724"/>
              <a:gd name="connsiteX4" fmla="*/ 656173 w 3756537"/>
              <a:gd name="connsiteY4" fmla="*/ 1030534 h 4148724"/>
              <a:gd name="connsiteX0" fmla="*/ 647861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47861 w 3756537"/>
              <a:gd name="connsiteY4" fmla="*/ 980658 h 4148724"/>
              <a:gd name="connsiteX0" fmla="*/ 647861 w 3763581"/>
              <a:gd name="connsiteY0" fmla="*/ 1026386 h 4194452"/>
              <a:gd name="connsiteX1" fmla="*/ 3763581 w 3763581"/>
              <a:gd name="connsiteY1" fmla="*/ 0 h 4194452"/>
              <a:gd name="connsiteX2" fmla="*/ 3756231 w 3763581"/>
              <a:gd name="connsiteY2" fmla="*/ 4144526 h 4194452"/>
              <a:gd name="connsiteX3" fmla="*/ 0 w 3763581"/>
              <a:gd name="connsiteY3" fmla="*/ 4189261 h 4194452"/>
              <a:gd name="connsiteX4" fmla="*/ 647861 w 3763581"/>
              <a:gd name="connsiteY4" fmla="*/ 1026386 h 4194452"/>
              <a:gd name="connsiteX0" fmla="*/ 647861 w 3763581"/>
              <a:gd name="connsiteY0" fmla="*/ 1026386 h 4220551"/>
              <a:gd name="connsiteX1" fmla="*/ 3763581 w 3763581"/>
              <a:gd name="connsiteY1" fmla="*/ 0 h 4220551"/>
              <a:gd name="connsiteX2" fmla="*/ 3756231 w 3763581"/>
              <a:gd name="connsiteY2" fmla="*/ 4190254 h 4220551"/>
              <a:gd name="connsiteX3" fmla="*/ 0 w 3763581"/>
              <a:gd name="connsiteY3" fmla="*/ 4189261 h 4220551"/>
              <a:gd name="connsiteX4" fmla="*/ 647861 w 3763581"/>
              <a:gd name="connsiteY4" fmla="*/ 1026386 h 4220551"/>
              <a:gd name="connsiteX0" fmla="*/ 647861 w 3763581"/>
              <a:gd name="connsiteY0" fmla="*/ 1026386 h 4190254"/>
              <a:gd name="connsiteX1" fmla="*/ 3763581 w 3763581"/>
              <a:gd name="connsiteY1" fmla="*/ 0 h 4190254"/>
              <a:gd name="connsiteX2" fmla="*/ 3756231 w 3763581"/>
              <a:gd name="connsiteY2" fmla="*/ 4190254 h 4190254"/>
              <a:gd name="connsiteX3" fmla="*/ 0 w 3763581"/>
              <a:gd name="connsiteY3" fmla="*/ 4189261 h 4190254"/>
              <a:gd name="connsiteX4" fmla="*/ 647861 w 3763581"/>
              <a:gd name="connsiteY4" fmla="*/ 1026386 h 4190254"/>
              <a:gd name="connsiteX0" fmla="*/ 666152 w 3781872"/>
              <a:gd name="connsiteY0" fmla="*/ 1026386 h 4207553"/>
              <a:gd name="connsiteX1" fmla="*/ 3781872 w 3781872"/>
              <a:gd name="connsiteY1" fmla="*/ 0 h 4207553"/>
              <a:gd name="connsiteX2" fmla="*/ 3774522 w 3781872"/>
              <a:gd name="connsiteY2" fmla="*/ 4190254 h 4207553"/>
              <a:gd name="connsiteX3" fmla="*/ 0 w 3781872"/>
              <a:gd name="connsiteY3" fmla="*/ 4207553 h 4207553"/>
              <a:gd name="connsiteX4" fmla="*/ 666152 w 3781872"/>
              <a:gd name="connsiteY4" fmla="*/ 1026386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20706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20706 h 4207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1872" h="4207553">
                <a:moveTo>
                  <a:pt x="679960" y="1020706"/>
                </a:moveTo>
                <a:lnTo>
                  <a:pt x="3781872" y="0"/>
                </a:lnTo>
                <a:cubicBezTo>
                  <a:pt x="3779150" y="1760688"/>
                  <a:pt x="3777244" y="2429566"/>
                  <a:pt x="3774522" y="4190254"/>
                </a:cubicBezTo>
                <a:lnTo>
                  <a:pt x="0" y="4207553"/>
                </a:lnTo>
                <a:cubicBezTo>
                  <a:pt x="172108" y="3223501"/>
                  <a:pt x="414490" y="2201410"/>
                  <a:pt x="679960" y="1020706"/>
                </a:cubicBez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p>
          <a:p>
            <a:endParaRPr lang="sv-SE" dirty="0"/>
          </a:p>
        </p:txBody>
      </p:sp>
    </p:spTree>
    <p:extLst>
      <p:ext uri="{BB962C8B-B14F-4D97-AF65-F5344CB8AC3E}">
        <p14:creationId xmlns:p14="http://schemas.microsoft.com/office/powerpoint/2010/main" val="102982816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sida med en liten bild 4">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FD8046-2738-7149-8F0A-827D697D1851}"/>
              </a:ext>
            </a:extLst>
          </p:cNvPr>
          <p:cNvSpPr/>
          <p:nvPr userDrawn="1"/>
        </p:nvSpPr>
        <p:spPr>
          <a:xfrm>
            <a:off x="-77492" y="-69742"/>
            <a:ext cx="9306733" cy="538566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6" name="Text Placeholder 45">
            <a:extLst>
              <a:ext uri="{FF2B5EF4-FFF2-40B4-BE49-F238E27FC236}">
                <a16:creationId xmlns:a16="http://schemas.microsoft.com/office/drawing/2014/main" id="{74B0CD68-8015-BA48-A6B3-D96C9ECF23A3}"/>
              </a:ext>
            </a:extLst>
          </p:cNvPr>
          <p:cNvSpPr>
            <a:spLocks noGrp="1"/>
          </p:cNvSpPr>
          <p:nvPr>
            <p:ph type="body" sz="quarter" idx="11"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liten bild</a:t>
            </a:r>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22" name="Rectangle 4">
            <a:extLst>
              <a:ext uri="{FF2B5EF4-FFF2-40B4-BE49-F238E27FC236}">
                <a16:creationId xmlns:a16="http://schemas.microsoft.com/office/drawing/2014/main" id="{ABB4070F-F05F-2F4A-8A1E-2E52C678104F}"/>
              </a:ext>
            </a:extLst>
          </p:cNvPr>
          <p:cNvSpPr/>
          <p:nvPr userDrawn="1"/>
        </p:nvSpPr>
        <p:spPr>
          <a:xfrm>
            <a:off x="3715614" y="-109400"/>
            <a:ext cx="5609950" cy="2187734"/>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pic>
        <p:nvPicPr>
          <p:cNvPr id="25" name="Picture 24">
            <a:extLst>
              <a:ext uri="{FF2B5EF4-FFF2-40B4-BE49-F238E27FC236}">
                <a16:creationId xmlns:a16="http://schemas.microsoft.com/office/drawing/2014/main" id="{F8A3F401-BB76-8B4A-8B1B-F5E25A8DBF6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11" name="Picture Placeholder 32">
            <a:extLst>
              <a:ext uri="{FF2B5EF4-FFF2-40B4-BE49-F238E27FC236}">
                <a16:creationId xmlns:a16="http://schemas.microsoft.com/office/drawing/2014/main" id="{B67C1953-9A31-9D47-BF79-4339FD112CB3}"/>
              </a:ext>
            </a:extLst>
          </p:cNvPr>
          <p:cNvSpPr>
            <a:spLocks noGrp="1"/>
          </p:cNvSpPr>
          <p:nvPr>
            <p:ph type="pic" sz="quarter" idx="13" hasCustomPrompt="1"/>
          </p:nvPr>
        </p:nvSpPr>
        <p:spPr>
          <a:xfrm>
            <a:off x="5470869" y="1024993"/>
            <a:ext cx="3898174" cy="4336944"/>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1227"/>
              <a:gd name="connsiteY0" fmla="*/ 15724 h 5306860"/>
              <a:gd name="connsiteX1" fmla="*/ 6150806 w 6151227"/>
              <a:gd name="connsiteY1" fmla="*/ 0 h 5306860"/>
              <a:gd name="connsiteX2" fmla="*/ 6150391 w 6151227"/>
              <a:gd name="connsiteY2" fmla="*/ 1639964 h 5306860"/>
              <a:gd name="connsiteX3" fmla="*/ 1693333 w 6151227"/>
              <a:gd name="connsiteY3" fmla="*/ 5306860 h 5306860"/>
              <a:gd name="connsiteX4" fmla="*/ 2387068 w 6151227"/>
              <a:gd name="connsiteY4" fmla="*/ 2140327 h 5306860"/>
              <a:gd name="connsiteX5" fmla="*/ 0 w 6151227"/>
              <a:gd name="connsiteY5" fmla="*/ 15724 h 5306860"/>
              <a:gd name="connsiteX0" fmla="*/ 0 w 6151227"/>
              <a:gd name="connsiteY0" fmla="*/ 15724 h 2414436"/>
              <a:gd name="connsiteX1" fmla="*/ 6150806 w 6151227"/>
              <a:gd name="connsiteY1" fmla="*/ 0 h 2414436"/>
              <a:gd name="connsiteX2" fmla="*/ 6150391 w 6151227"/>
              <a:gd name="connsiteY2" fmla="*/ 1639964 h 2414436"/>
              <a:gd name="connsiteX3" fmla="*/ 3026187 w 6151227"/>
              <a:gd name="connsiteY3" fmla="*/ 2121958 h 2414436"/>
              <a:gd name="connsiteX4" fmla="*/ 2387068 w 6151227"/>
              <a:gd name="connsiteY4" fmla="*/ 2140327 h 2414436"/>
              <a:gd name="connsiteX5" fmla="*/ 0 w 6151227"/>
              <a:gd name="connsiteY5" fmla="*/ 15724 h 2414436"/>
              <a:gd name="connsiteX0" fmla="*/ 70008 w 6221235"/>
              <a:gd name="connsiteY0" fmla="*/ 15724 h 2121958"/>
              <a:gd name="connsiteX1" fmla="*/ 6220814 w 6221235"/>
              <a:gd name="connsiteY1" fmla="*/ 0 h 2121958"/>
              <a:gd name="connsiteX2" fmla="*/ 6220399 w 6221235"/>
              <a:gd name="connsiteY2" fmla="*/ 1639964 h 2121958"/>
              <a:gd name="connsiteX3" fmla="*/ 3096195 w 6221235"/>
              <a:gd name="connsiteY3" fmla="*/ 2121958 h 2121958"/>
              <a:gd name="connsiteX4" fmla="*/ 70008 w 6221235"/>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5654860"/>
              <a:gd name="connsiteY0" fmla="*/ 0 h 2137231"/>
              <a:gd name="connsiteX1" fmla="*/ 5654860 w 5654860"/>
              <a:gd name="connsiteY1" fmla="*/ 15273 h 2137231"/>
              <a:gd name="connsiteX2" fmla="*/ 5638947 w 5654860"/>
              <a:gd name="connsiteY2" fmla="*/ 1151542 h 2137231"/>
              <a:gd name="connsiteX3" fmla="*/ 2530241 w 5654860"/>
              <a:gd name="connsiteY3" fmla="*/ 2137231 h 2137231"/>
              <a:gd name="connsiteX4" fmla="*/ 0 w 5654860"/>
              <a:gd name="connsiteY4" fmla="*/ 0 h 2137231"/>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553489 w 5654860"/>
              <a:gd name="connsiteY3" fmla="*/ 2168227 h 2168227"/>
              <a:gd name="connsiteX4" fmla="*/ 0 w 5654860"/>
              <a:gd name="connsiteY4" fmla="*/ 0 h 2168227"/>
              <a:gd name="connsiteX0" fmla="*/ 0 w 5497887"/>
              <a:gd name="connsiteY0" fmla="*/ 0 h 2213946"/>
              <a:gd name="connsiteX1" fmla="*/ 5497887 w 5497887"/>
              <a:gd name="connsiteY1" fmla="*/ 60992 h 2213946"/>
              <a:gd name="connsiteX2" fmla="*/ 5481974 w 5497887"/>
              <a:gd name="connsiteY2" fmla="*/ 1197261 h 2213946"/>
              <a:gd name="connsiteX3" fmla="*/ 2396516 w 5497887"/>
              <a:gd name="connsiteY3" fmla="*/ 2213946 h 2213946"/>
              <a:gd name="connsiteX4" fmla="*/ 0 w 5497887"/>
              <a:gd name="connsiteY4" fmla="*/ 0 h 2213946"/>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521"/>
              <a:gd name="connsiteY0" fmla="*/ 16381 h 2223293"/>
              <a:gd name="connsiteX1" fmla="*/ 5533057 w 5552521"/>
              <a:gd name="connsiteY1" fmla="*/ 0 h 2223293"/>
              <a:gd name="connsiteX2" fmla="*/ 5552312 w 5552521"/>
              <a:gd name="connsiteY2" fmla="*/ 1255845 h 2223293"/>
              <a:gd name="connsiteX3" fmla="*/ 2452787 w 5552521"/>
              <a:gd name="connsiteY3" fmla="*/ 2223293 h 2223293"/>
              <a:gd name="connsiteX4" fmla="*/ 0 w 5552521"/>
              <a:gd name="connsiteY4" fmla="*/ 16381 h 2223293"/>
              <a:gd name="connsiteX0" fmla="*/ 0 w 5707625"/>
              <a:gd name="connsiteY0" fmla="*/ 1379669 h 3586581"/>
              <a:gd name="connsiteX1" fmla="*/ 5707625 w 5707625"/>
              <a:gd name="connsiteY1" fmla="*/ 0 h 3586581"/>
              <a:gd name="connsiteX2" fmla="*/ 5552312 w 5707625"/>
              <a:gd name="connsiteY2" fmla="*/ 2619133 h 3586581"/>
              <a:gd name="connsiteX3" fmla="*/ 2452787 w 5707625"/>
              <a:gd name="connsiteY3" fmla="*/ 3586581 h 3586581"/>
              <a:gd name="connsiteX4" fmla="*/ 0 w 5707625"/>
              <a:gd name="connsiteY4" fmla="*/ 1379669 h 3586581"/>
              <a:gd name="connsiteX0" fmla="*/ 283221 w 3405588"/>
              <a:gd name="connsiteY0" fmla="*/ 955720 h 3586581"/>
              <a:gd name="connsiteX1" fmla="*/ 3405588 w 3405588"/>
              <a:gd name="connsiteY1" fmla="*/ 0 h 3586581"/>
              <a:gd name="connsiteX2" fmla="*/ 3250275 w 3405588"/>
              <a:gd name="connsiteY2" fmla="*/ 2619133 h 3586581"/>
              <a:gd name="connsiteX3" fmla="*/ 150750 w 3405588"/>
              <a:gd name="connsiteY3" fmla="*/ 3586581 h 3586581"/>
              <a:gd name="connsiteX4" fmla="*/ 283221 w 3405588"/>
              <a:gd name="connsiteY4" fmla="*/ 955720 h 3586581"/>
              <a:gd name="connsiteX0" fmla="*/ 283221 w 3397276"/>
              <a:gd name="connsiteY0" fmla="*/ 964033 h 3594894"/>
              <a:gd name="connsiteX1" fmla="*/ 3397276 w 3397276"/>
              <a:gd name="connsiteY1" fmla="*/ 0 h 3594894"/>
              <a:gd name="connsiteX2" fmla="*/ 3250275 w 3397276"/>
              <a:gd name="connsiteY2" fmla="*/ 2627446 h 3594894"/>
              <a:gd name="connsiteX3" fmla="*/ 150750 w 3397276"/>
              <a:gd name="connsiteY3" fmla="*/ 3594894 h 3594894"/>
              <a:gd name="connsiteX4" fmla="*/ 283221 w 3397276"/>
              <a:gd name="connsiteY4" fmla="*/ 964033 h 3594894"/>
              <a:gd name="connsiteX0" fmla="*/ 283221 w 3408523"/>
              <a:gd name="connsiteY0" fmla="*/ 964033 h 4156930"/>
              <a:gd name="connsiteX1" fmla="*/ 3397276 w 3408523"/>
              <a:gd name="connsiteY1" fmla="*/ 0 h 4156930"/>
              <a:gd name="connsiteX2" fmla="*/ 3408217 w 3408523"/>
              <a:gd name="connsiteY2" fmla="*/ 4082173 h 4156930"/>
              <a:gd name="connsiteX3" fmla="*/ 150750 w 3408523"/>
              <a:gd name="connsiteY3" fmla="*/ 3594894 h 4156930"/>
              <a:gd name="connsiteX4" fmla="*/ 283221 w 3408523"/>
              <a:gd name="connsiteY4" fmla="*/ 964033 h 4156930"/>
              <a:gd name="connsiteX0" fmla="*/ 754851 w 3880153"/>
              <a:gd name="connsiteY0" fmla="*/ 964033 h 4198080"/>
              <a:gd name="connsiteX1" fmla="*/ 3868906 w 3880153"/>
              <a:gd name="connsiteY1" fmla="*/ 0 h 4198080"/>
              <a:gd name="connsiteX2" fmla="*/ 3879847 w 3880153"/>
              <a:gd name="connsiteY2" fmla="*/ 4082173 h 4198080"/>
              <a:gd name="connsiteX3" fmla="*/ 123616 w 3880153"/>
              <a:gd name="connsiteY3" fmla="*/ 4126908 h 4198080"/>
              <a:gd name="connsiteX4" fmla="*/ 754851 w 3880153"/>
              <a:gd name="connsiteY4" fmla="*/ 964033 h 4198080"/>
              <a:gd name="connsiteX0" fmla="*/ 754851 w 3880153"/>
              <a:gd name="connsiteY0" fmla="*/ 964033 h 4269325"/>
              <a:gd name="connsiteX1" fmla="*/ 3868906 w 3880153"/>
              <a:gd name="connsiteY1" fmla="*/ 0 h 4269325"/>
              <a:gd name="connsiteX2" fmla="*/ 3879847 w 3880153"/>
              <a:gd name="connsiteY2" fmla="*/ 4082173 h 4269325"/>
              <a:gd name="connsiteX3" fmla="*/ 123616 w 3880153"/>
              <a:gd name="connsiteY3" fmla="*/ 4126908 h 4269325"/>
              <a:gd name="connsiteX4" fmla="*/ 754851 w 3880153"/>
              <a:gd name="connsiteY4" fmla="*/ 964033 h 4269325"/>
              <a:gd name="connsiteX0" fmla="*/ 754851 w 3880153"/>
              <a:gd name="connsiteY0" fmla="*/ 964033 h 4132099"/>
              <a:gd name="connsiteX1" fmla="*/ 3868906 w 3880153"/>
              <a:gd name="connsiteY1" fmla="*/ 0 h 4132099"/>
              <a:gd name="connsiteX2" fmla="*/ 3879847 w 3880153"/>
              <a:gd name="connsiteY2" fmla="*/ 4082173 h 4132099"/>
              <a:gd name="connsiteX3" fmla="*/ 123616 w 3880153"/>
              <a:gd name="connsiteY3" fmla="*/ 4126908 h 4132099"/>
              <a:gd name="connsiteX4" fmla="*/ 754851 w 3880153"/>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31235 w 3756537"/>
              <a:gd name="connsiteY4" fmla="*/ 980658 h 4148724"/>
              <a:gd name="connsiteX0" fmla="*/ 656173 w 3756537"/>
              <a:gd name="connsiteY0" fmla="*/ 1030534 h 4148724"/>
              <a:gd name="connsiteX1" fmla="*/ 3745290 w 3756537"/>
              <a:gd name="connsiteY1" fmla="*/ 0 h 4148724"/>
              <a:gd name="connsiteX2" fmla="*/ 3756231 w 3756537"/>
              <a:gd name="connsiteY2" fmla="*/ 4098798 h 4148724"/>
              <a:gd name="connsiteX3" fmla="*/ 0 w 3756537"/>
              <a:gd name="connsiteY3" fmla="*/ 4143533 h 4148724"/>
              <a:gd name="connsiteX4" fmla="*/ 656173 w 3756537"/>
              <a:gd name="connsiteY4" fmla="*/ 1030534 h 4148724"/>
              <a:gd name="connsiteX0" fmla="*/ 647861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47861 w 3756537"/>
              <a:gd name="connsiteY4" fmla="*/ 980658 h 4148724"/>
              <a:gd name="connsiteX0" fmla="*/ 647861 w 3763581"/>
              <a:gd name="connsiteY0" fmla="*/ 1026386 h 4194452"/>
              <a:gd name="connsiteX1" fmla="*/ 3763581 w 3763581"/>
              <a:gd name="connsiteY1" fmla="*/ 0 h 4194452"/>
              <a:gd name="connsiteX2" fmla="*/ 3756231 w 3763581"/>
              <a:gd name="connsiteY2" fmla="*/ 4144526 h 4194452"/>
              <a:gd name="connsiteX3" fmla="*/ 0 w 3763581"/>
              <a:gd name="connsiteY3" fmla="*/ 4189261 h 4194452"/>
              <a:gd name="connsiteX4" fmla="*/ 647861 w 3763581"/>
              <a:gd name="connsiteY4" fmla="*/ 1026386 h 4194452"/>
              <a:gd name="connsiteX0" fmla="*/ 647861 w 3763581"/>
              <a:gd name="connsiteY0" fmla="*/ 1026386 h 4220551"/>
              <a:gd name="connsiteX1" fmla="*/ 3763581 w 3763581"/>
              <a:gd name="connsiteY1" fmla="*/ 0 h 4220551"/>
              <a:gd name="connsiteX2" fmla="*/ 3756231 w 3763581"/>
              <a:gd name="connsiteY2" fmla="*/ 4190254 h 4220551"/>
              <a:gd name="connsiteX3" fmla="*/ 0 w 3763581"/>
              <a:gd name="connsiteY3" fmla="*/ 4189261 h 4220551"/>
              <a:gd name="connsiteX4" fmla="*/ 647861 w 3763581"/>
              <a:gd name="connsiteY4" fmla="*/ 1026386 h 4220551"/>
              <a:gd name="connsiteX0" fmla="*/ 647861 w 3763581"/>
              <a:gd name="connsiteY0" fmla="*/ 1026386 h 4190254"/>
              <a:gd name="connsiteX1" fmla="*/ 3763581 w 3763581"/>
              <a:gd name="connsiteY1" fmla="*/ 0 h 4190254"/>
              <a:gd name="connsiteX2" fmla="*/ 3756231 w 3763581"/>
              <a:gd name="connsiteY2" fmla="*/ 4190254 h 4190254"/>
              <a:gd name="connsiteX3" fmla="*/ 0 w 3763581"/>
              <a:gd name="connsiteY3" fmla="*/ 4189261 h 4190254"/>
              <a:gd name="connsiteX4" fmla="*/ 647861 w 3763581"/>
              <a:gd name="connsiteY4" fmla="*/ 1026386 h 4190254"/>
              <a:gd name="connsiteX0" fmla="*/ 666152 w 3781872"/>
              <a:gd name="connsiteY0" fmla="*/ 1026386 h 4207553"/>
              <a:gd name="connsiteX1" fmla="*/ 3781872 w 3781872"/>
              <a:gd name="connsiteY1" fmla="*/ 0 h 4207553"/>
              <a:gd name="connsiteX2" fmla="*/ 3774522 w 3781872"/>
              <a:gd name="connsiteY2" fmla="*/ 4190254 h 4207553"/>
              <a:gd name="connsiteX3" fmla="*/ 0 w 3781872"/>
              <a:gd name="connsiteY3" fmla="*/ 4207553 h 4207553"/>
              <a:gd name="connsiteX4" fmla="*/ 666152 w 3781872"/>
              <a:gd name="connsiteY4" fmla="*/ 1026386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20706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20706 h 4207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1872" h="4207553">
                <a:moveTo>
                  <a:pt x="679960" y="1020706"/>
                </a:moveTo>
                <a:lnTo>
                  <a:pt x="3781872" y="0"/>
                </a:lnTo>
                <a:cubicBezTo>
                  <a:pt x="3779150" y="1760688"/>
                  <a:pt x="3777244" y="2429566"/>
                  <a:pt x="3774522" y="4190254"/>
                </a:cubicBezTo>
                <a:lnTo>
                  <a:pt x="0" y="4207553"/>
                </a:lnTo>
                <a:cubicBezTo>
                  <a:pt x="172108" y="3223501"/>
                  <a:pt x="414490" y="2201410"/>
                  <a:pt x="679960" y="1020706"/>
                </a:cubicBez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p>
          <a:p>
            <a:endParaRPr lang="sv-SE" dirty="0"/>
          </a:p>
        </p:txBody>
      </p:sp>
    </p:spTree>
    <p:extLst>
      <p:ext uri="{BB962C8B-B14F-4D97-AF65-F5344CB8AC3E}">
        <p14:creationId xmlns:p14="http://schemas.microsoft.com/office/powerpoint/2010/main" val="169276088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a med en bild">
    <p:spTree>
      <p:nvGrpSpPr>
        <p:cNvPr id="1" name=""/>
        <p:cNvGrpSpPr/>
        <p:nvPr/>
      </p:nvGrpSpPr>
      <p:grpSpPr>
        <a:xfrm>
          <a:off x="0" y="0"/>
          <a:ext cx="0" cy="0"/>
          <a:chOff x="0" y="0"/>
          <a:chExt cx="0" cy="0"/>
        </a:xfrm>
      </p:grpSpPr>
      <p:sp>
        <p:nvSpPr>
          <p:cNvPr id="4" name="Text Placeholder 45">
            <a:extLst>
              <a:ext uri="{FF2B5EF4-FFF2-40B4-BE49-F238E27FC236}">
                <a16:creationId xmlns:a16="http://schemas.microsoft.com/office/drawing/2014/main" id="{CB53D59C-60AD-B14A-A353-AC31E1581901}"/>
              </a:ext>
            </a:extLst>
          </p:cNvPr>
          <p:cNvSpPr>
            <a:spLocks noGrp="1"/>
          </p:cNvSpPr>
          <p:nvPr>
            <p:ph type="body" sz="quarter" idx="11" hasCustomPrompt="1"/>
          </p:nvPr>
        </p:nvSpPr>
        <p:spPr>
          <a:xfrm>
            <a:off x="4401483" y="1054454"/>
            <a:ext cx="3995737"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med </a:t>
            </a:r>
            <a:r>
              <a:rPr lang="en-US" dirty="0" err="1"/>
              <a:t>en</a:t>
            </a:r>
            <a:r>
              <a:rPr lang="en-US" dirty="0"/>
              <a:t> </a:t>
            </a:r>
            <a:r>
              <a:rPr lang="en-US" dirty="0" err="1"/>
              <a:t>bild</a:t>
            </a:r>
            <a:endParaRPr lang="sv-SE" dirty="0"/>
          </a:p>
        </p:txBody>
      </p:sp>
      <p:sp>
        <p:nvSpPr>
          <p:cNvPr id="5" name="Text Placeholder 47">
            <a:extLst>
              <a:ext uri="{FF2B5EF4-FFF2-40B4-BE49-F238E27FC236}">
                <a16:creationId xmlns:a16="http://schemas.microsoft.com/office/drawing/2014/main" id="{56F59147-DFED-5A4E-884F-41ABF00D86D4}"/>
              </a:ext>
            </a:extLst>
          </p:cNvPr>
          <p:cNvSpPr>
            <a:spLocks noGrp="1"/>
          </p:cNvSpPr>
          <p:nvPr>
            <p:ph type="body" sz="quarter" idx="12" hasCustomPrompt="1"/>
          </p:nvPr>
        </p:nvSpPr>
        <p:spPr>
          <a:xfrm>
            <a:off x="4401491" y="2176221"/>
            <a:ext cx="4064000" cy="1274902"/>
          </a:xfrm>
          <a:prstGeom prst="rect">
            <a:avLst/>
          </a:prstGeom>
        </p:spPr>
        <p:txBody>
          <a:bodyPr>
            <a:noAutofit/>
          </a:bodyPr>
          <a:lstStyle>
            <a:lvl1pPr marL="0" indent="0">
              <a:buNone/>
              <a:defRPr lang="en-US" sz="1200" dirty="0" smtClean="0">
                <a:latin typeface="+mn-l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 </a:t>
            </a:r>
            <a:r>
              <a:rPr lang="sv-SE" b="0" i="0" dirty="0" err="1">
                <a:solidFill>
                  <a:srgbClr val="000000"/>
                </a:solidFill>
                <a:effectLst/>
                <a:latin typeface="Open Sans"/>
              </a:rPr>
              <a:t>dictum</a:t>
            </a:r>
            <a:r>
              <a:rPr lang="sv-SE" b="0" i="0" dirty="0">
                <a:solidFill>
                  <a:srgbClr val="000000"/>
                </a:solidFill>
                <a:effectLst/>
                <a:latin typeface="Open Sans"/>
              </a:rPr>
              <a:t> </a:t>
            </a:r>
            <a:r>
              <a:rPr lang="sv-SE" b="0" i="0" dirty="0" err="1">
                <a:solidFill>
                  <a:srgbClr val="000000"/>
                </a:solidFill>
                <a:effectLst/>
                <a:latin typeface="Open Sans"/>
              </a:rPr>
              <a:t>congue</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Duis</a:t>
            </a:r>
            <a:r>
              <a:rPr lang="sv-SE" b="0" i="0" dirty="0">
                <a:solidFill>
                  <a:srgbClr val="000000"/>
                </a:solidFill>
                <a:effectLst/>
                <a:latin typeface="Open Sans"/>
              </a:rPr>
              <a:t> </a:t>
            </a:r>
            <a:r>
              <a:rPr lang="sv-SE" b="0" i="0" dirty="0" err="1">
                <a:solidFill>
                  <a:srgbClr val="000000"/>
                </a:solidFill>
                <a:effectLst/>
                <a:latin typeface="Open Sans"/>
              </a:rPr>
              <a:t>sollicitudin</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vitae </a:t>
            </a:r>
            <a:r>
              <a:rPr lang="sv-SE" b="0" i="0" dirty="0" err="1">
                <a:solidFill>
                  <a:srgbClr val="000000"/>
                </a:solidFill>
                <a:effectLst/>
                <a:latin typeface="Open Sans"/>
              </a:rPr>
              <a:t>tellus</a:t>
            </a:r>
            <a:r>
              <a:rPr lang="sv-SE" b="0" i="0" dirty="0">
                <a:solidFill>
                  <a:srgbClr val="000000"/>
                </a:solidFill>
                <a:effectLst/>
                <a:latin typeface="Open Sans"/>
              </a:rPr>
              <a:t> </a:t>
            </a:r>
            <a:r>
              <a:rPr lang="sv-SE" b="0" i="0" dirty="0" err="1">
                <a:solidFill>
                  <a:srgbClr val="000000"/>
                </a:solidFill>
                <a:effectLst/>
                <a:latin typeface="Open Sans"/>
              </a:rPr>
              <a:t>vestibulum</a:t>
            </a:r>
            <a:r>
              <a:rPr lang="sv-SE" b="0" i="0" dirty="0">
                <a:solidFill>
                  <a:srgbClr val="000000"/>
                </a:solidFill>
                <a:effectLst/>
                <a:latin typeface="Open Sans"/>
              </a:rPr>
              <a:t>, </a:t>
            </a:r>
            <a:r>
              <a:rPr lang="sv-SE" b="0" i="0" dirty="0" err="1">
                <a:solidFill>
                  <a:srgbClr val="000000"/>
                </a:solidFill>
                <a:effectLst/>
                <a:latin typeface="Open Sans"/>
              </a:rPr>
              <a:t>vulputate</a:t>
            </a:r>
            <a:r>
              <a:rPr lang="sv-SE" b="0" i="0" dirty="0">
                <a:solidFill>
                  <a:srgbClr val="000000"/>
                </a:solidFill>
                <a:effectLst/>
                <a:latin typeface="Open Sans"/>
              </a:rPr>
              <a:t> </a:t>
            </a:r>
            <a:r>
              <a:rPr lang="sv-SE" b="0" i="0" dirty="0" err="1">
                <a:solidFill>
                  <a:srgbClr val="000000"/>
                </a:solidFill>
                <a:effectLst/>
                <a:latin typeface="Open Sans"/>
              </a:rPr>
              <a:t>blandit</a:t>
            </a:r>
            <a:r>
              <a:rPr lang="sv-SE" b="0" i="0" dirty="0">
                <a:solidFill>
                  <a:srgbClr val="000000"/>
                </a:solidFill>
                <a:effectLst/>
                <a:latin typeface="Open Sans"/>
              </a:rPr>
              <a:t> </a:t>
            </a:r>
            <a:r>
              <a:rPr lang="sv-SE" b="0" i="0" dirty="0" err="1">
                <a:solidFill>
                  <a:srgbClr val="000000"/>
                </a:solidFill>
                <a:effectLst/>
                <a:latin typeface="Open Sans"/>
              </a:rPr>
              <a:t>nisi</a:t>
            </a:r>
            <a:r>
              <a:rPr lang="sv-SE" b="0" i="0" dirty="0">
                <a:solidFill>
                  <a:srgbClr val="000000"/>
                </a:solidFill>
                <a:effectLst/>
                <a:latin typeface="Open Sans"/>
              </a:rPr>
              <a:t> </a:t>
            </a:r>
            <a:r>
              <a:rPr lang="sv-SE" b="0" i="0" dirty="0" err="1">
                <a:solidFill>
                  <a:srgbClr val="000000"/>
                </a:solidFill>
                <a:effectLst/>
                <a:latin typeface="Open Sans"/>
              </a:rPr>
              <a:t>malesuada</a:t>
            </a:r>
            <a:r>
              <a:rPr lang="sv-SE" b="0" i="0" dirty="0">
                <a:solidFill>
                  <a:srgbClr val="000000"/>
                </a:solidFill>
                <a:effectLst/>
                <a:latin typeface="Open Sans"/>
              </a:rPr>
              <a:t>. </a:t>
            </a:r>
            <a:r>
              <a:rPr lang="sv-SE" b="0" i="0" dirty="0" err="1">
                <a:solidFill>
                  <a:srgbClr val="000000"/>
                </a:solidFill>
                <a:effectLst/>
                <a:latin typeface="Open Sans"/>
              </a:rPr>
              <a:t>Suspendisse</a:t>
            </a:r>
            <a:r>
              <a:rPr lang="sv-SE" b="0" i="0" dirty="0">
                <a:solidFill>
                  <a:srgbClr val="000000"/>
                </a:solidFill>
                <a:effectLst/>
                <a:latin typeface="Open Sans"/>
              </a:rPr>
              <a:t> </a:t>
            </a:r>
            <a:r>
              <a:rPr lang="sv-SE" b="0" i="0" dirty="0" err="1">
                <a:solidFill>
                  <a:srgbClr val="000000"/>
                </a:solidFill>
                <a:effectLst/>
                <a:latin typeface="Open Sans"/>
              </a:rPr>
              <a:t>scelerisque</a:t>
            </a:r>
            <a:r>
              <a:rPr lang="sv-SE" b="0" i="0" dirty="0">
                <a:solidFill>
                  <a:srgbClr val="000000"/>
                </a:solidFill>
                <a:effectLst/>
                <a:latin typeface="Open Sans"/>
              </a:rPr>
              <a:t> </a:t>
            </a:r>
            <a:r>
              <a:rPr lang="sv-SE" b="0" i="0" dirty="0" err="1">
                <a:solidFill>
                  <a:srgbClr val="000000"/>
                </a:solidFill>
                <a:effectLst/>
                <a:latin typeface="Open Sans"/>
              </a:rPr>
              <a:t>commodo</a:t>
            </a:r>
            <a:r>
              <a:rPr lang="sv-SE" b="0" i="0" dirty="0">
                <a:solidFill>
                  <a:srgbClr val="000000"/>
                </a:solidFill>
                <a:effectLst/>
                <a:latin typeface="Open Sans"/>
              </a:rPr>
              <a:t> </a:t>
            </a:r>
            <a:r>
              <a:rPr lang="sv-SE" b="0" i="0" dirty="0" err="1">
                <a:solidFill>
                  <a:srgbClr val="000000"/>
                </a:solidFill>
                <a:effectLst/>
                <a:latin typeface="Open Sans"/>
              </a:rPr>
              <a:t>justo</a:t>
            </a:r>
            <a:r>
              <a:rPr lang="sv-SE" b="0" i="0" dirty="0">
                <a:solidFill>
                  <a:srgbClr val="000000"/>
                </a:solidFill>
                <a:effectLst/>
                <a:latin typeface="Open Sans"/>
              </a:rPr>
              <a:t>, ut </a:t>
            </a:r>
            <a:r>
              <a:rPr lang="sv-SE" b="0" i="0" dirty="0" err="1">
                <a:solidFill>
                  <a:srgbClr val="000000"/>
                </a:solidFill>
                <a:effectLst/>
                <a:latin typeface="Open Sans"/>
              </a:rPr>
              <a:t>aliquam</a:t>
            </a:r>
            <a:r>
              <a:rPr lang="sv-SE" b="0" i="0" dirty="0">
                <a:solidFill>
                  <a:srgbClr val="000000"/>
                </a:solidFill>
                <a:effectLst/>
                <a:latin typeface="Open Sans"/>
              </a:rPr>
              <a:t> </a:t>
            </a:r>
            <a:r>
              <a:rPr lang="sv-SE" b="0" i="0" dirty="0" err="1">
                <a:solidFill>
                  <a:srgbClr val="000000"/>
                </a:solidFill>
                <a:effectLst/>
                <a:latin typeface="Open Sans"/>
              </a:rPr>
              <a:t>enim</a:t>
            </a:r>
            <a:r>
              <a:rPr lang="sv-SE" b="0" i="0" dirty="0">
                <a:solidFill>
                  <a:srgbClr val="000000"/>
                </a:solidFill>
                <a:effectLst/>
                <a:latin typeface="Open Sans"/>
              </a:rPr>
              <a:t> </a:t>
            </a:r>
            <a:r>
              <a:rPr lang="sv-SE" b="0" i="0" dirty="0" err="1">
                <a:solidFill>
                  <a:srgbClr val="000000"/>
                </a:solidFill>
                <a:effectLst/>
                <a:latin typeface="Open Sans"/>
              </a:rPr>
              <a:t>tempor</a:t>
            </a:r>
            <a:r>
              <a:rPr lang="sv-SE" b="0" i="0" dirty="0">
                <a:solidFill>
                  <a:srgbClr val="000000"/>
                </a:solidFill>
                <a:effectLst/>
                <a:latin typeface="Open Sans"/>
              </a:rPr>
              <a:t> non. </a:t>
            </a:r>
            <a:endParaRPr lang="en-US" dirty="0"/>
          </a:p>
        </p:txBody>
      </p:sp>
      <p:sp>
        <p:nvSpPr>
          <p:cNvPr id="10" name="Picture Placeholder 6">
            <a:extLst>
              <a:ext uri="{FF2B5EF4-FFF2-40B4-BE49-F238E27FC236}">
                <a16:creationId xmlns:a16="http://schemas.microsoft.com/office/drawing/2014/main" id="{4D192C59-9404-8044-87FF-96D73C36916A}"/>
              </a:ext>
            </a:extLst>
          </p:cNvPr>
          <p:cNvSpPr>
            <a:spLocks noGrp="1"/>
          </p:cNvSpPr>
          <p:nvPr>
            <p:ph type="pic" sz="quarter" idx="10" hasCustomPrompt="1"/>
          </p:nvPr>
        </p:nvSpPr>
        <p:spPr>
          <a:xfrm>
            <a:off x="1" y="0"/>
            <a:ext cx="5086349" cy="5143500"/>
          </a:xfrm>
          <a:custGeom>
            <a:avLst/>
            <a:gdLst>
              <a:gd name="connsiteX0" fmla="*/ 0 w 6781799"/>
              <a:gd name="connsiteY0" fmla="*/ 0 h 6858000"/>
              <a:gd name="connsiteX1" fmla="*/ 3618136 w 6781799"/>
              <a:gd name="connsiteY1" fmla="*/ 0 h 6858000"/>
              <a:gd name="connsiteX2" fmla="*/ 6781799 w 6781799"/>
              <a:gd name="connsiteY2" fmla="*/ 6858000 h 6858000"/>
              <a:gd name="connsiteX3" fmla="*/ 0 w 6781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81799" h="6858000">
                <a:moveTo>
                  <a:pt x="0" y="0"/>
                </a:moveTo>
                <a:lnTo>
                  <a:pt x="3618136" y="0"/>
                </a:lnTo>
                <a:lnTo>
                  <a:pt x="6781799" y="6858000"/>
                </a:lnTo>
                <a:lnTo>
                  <a:pt x="0" y="6858000"/>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600">
                <a:solidFill>
                  <a:schemeClr val="bg1">
                    <a:lumMod val="50000"/>
                  </a:schemeClr>
                </a:solidFill>
              </a:defRPr>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9" name="Platshållare för datum 3">
            <a:extLst>
              <a:ext uri="{FF2B5EF4-FFF2-40B4-BE49-F238E27FC236}">
                <a16:creationId xmlns:a16="http://schemas.microsoft.com/office/drawing/2014/main" id="{56EA80B9-3065-6543-A0D5-F039F57DA141}"/>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endParaRPr lang="en-US" dirty="0"/>
          </a:p>
        </p:txBody>
      </p:sp>
      <p:sp>
        <p:nvSpPr>
          <p:cNvPr id="11" name="Platshållare för sidfot 4">
            <a:extLst>
              <a:ext uri="{FF2B5EF4-FFF2-40B4-BE49-F238E27FC236}">
                <a16:creationId xmlns:a16="http://schemas.microsoft.com/office/drawing/2014/main" id="{7D0808BD-F314-7F44-909D-FAF1E6E50983}"/>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12" name="Platshållare för bildnummer 5">
            <a:extLst>
              <a:ext uri="{FF2B5EF4-FFF2-40B4-BE49-F238E27FC236}">
                <a16:creationId xmlns:a16="http://schemas.microsoft.com/office/drawing/2014/main" id="{A8614C61-E5C6-DB49-9F7B-7EF8E14FD444}"/>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436975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u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251382-C939-0D43-AC31-B71EC0EDDA0A}"/>
              </a:ext>
            </a:extLst>
          </p:cNvPr>
          <p:cNvSpPr/>
          <p:nvPr userDrawn="1"/>
        </p:nvSpPr>
        <p:spPr>
          <a:xfrm>
            <a:off x="-67377" y="-77002"/>
            <a:ext cx="9355756" cy="5322770"/>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7" name="Picture 6">
            <a:extLst>
              <a:ext uri="{FF2B5EF4-FFF2-40B4-BE49-F238E27FC236}">
                <a16:creationId xmlns:a16="http://schemas.microsoft.com/office/drawing/2014/main" id="{D7C433F3-6BB5-5D4D-B219-6886E87F801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8" name="Text Placeholder 45">
            <a:extLst>
              <a:ext uri="{FF2B5EF4-FFF2-40B4-BE49-F238E27FC236}">
                <a16:creationId xmlns:a16="http://schemas.microsoft.com/office/drawing/2014/main" id="{EC50953B-204C-A940-9DD6-93048359506C}"/>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buNone/>
              <a:defRPr sz="6600" b="1">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a:t>
            </a:r>
            <a:r>
              <a:rPr lang="en-US" dirty="0" err="1"/>
              <a:t>för</a:t>
            </a:r>
            <a:r>
              <a:rPr lang="en-US" dirty="0"/>
              <a:t> paus 2</a:t>
            </a:r>
            <a:endParaRPr lang="sv-SE" dirty="0"/>
          </a:p>
        </p:txBody>
      </p:sp>
      <p:sp>
        <p:nvSpPr>
          <p:cNvPr id="9" name="Text Placeholder 45">
            <a:extLst>
              <a:ext uri="{FF2B5EF4-FFF2-40B4-BE49-F238E27FC236}">
                <a16:creationId xmlns:a16="http://schemas.microsoft.com/office/drawing/2014/main" id="{766504C1-BCA4-4F4F-BD31-14DA753F0F6F}"/>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3048851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us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251382-C939-0D43-AC31-B71EC0EDDA0A}"/>
              </a:ext>
            </a:extLst>
          </p:cNvPr>
          <p:cNvSpPr/>
          <p:nvPr userDrawn="1"/>
        </p:nvSpPr>
        <p:spPr>
          <a:xfrm>
            <a:off x="-67377" y="-77002"/>
            <a:ext cx="9355756" cy="5322770"/>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7" name="Picture 6">
            <a:extLst>
              <a:ext uri="{FF2B5EF4-FFF2-40B4-BE49-F238E27FC236}">
                <a16:creationId xmlns:a16="http://schemas.microsoft.com/office/drawing/2014/main" id="{BAA21BFA-F64C-C347-828D-1598B41971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8" name="Text Placeholder 45">
            <a:extLst>
              <a:ext uri="{FF2B5EF4-FFF2-40B4-BE49-F238E27FC236}">
                <a16:creationId xmlns:a16="http://schemas.microsoft.com/office/drawing/2014/main" id="{E3F4D9C8-EC5E-6147-9CB9-4211726A538B}"/>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buNone/>
              <a:defRPr sz="6600" b="1">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a:t>
            </a:r>
            <a:r>
              <a:rPr lang="en-US" dirty="0" err="1"/>
              <a:t>för</a:t>
            </a:r>
            <a:r>
              <a:rPr lang="en-US" dirty="0"/>
              <a:t> paus 3</a:t>
            </a:r>
            <a:endParaRPr lang="sv-SE" dirty="0"/>
          </a:p>
        </p:txBody>
      </p:sp>
      <p:sp>
        <p:nvSpPr>
          <p:cNvPr id="9" name="Text Placeholder 45">
            <a:extLst>
              <a:ext uri="{FF2B5EF4-FFF2-40B4-BE49-F238E27FC236}">
                <a16:creationId xmlns:a16="http://schemas.microsoft.com/office/drawing/2014/main" id="{4BE913F4-F15E-DF40-A14B-3DBF612C2E6A}"/>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2749761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us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251382-C939-0D43-AC31-B71EC0EDDA0A}"/>
              </a:ext>
            </a:extLst>
          </p:cNvPr>
          <p:cNvSpPr/>
          <p:nvPr userDrawn="1"/>
        </p:nvSpPr>
        <p:spPr>
          <a:xfrm>
            <a:off x="-67377" y="-77002"/>
            <a:ext cx="9355756" cy="532277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7" name="Picture 6">
            <a:extLst>
              <a:ext uri="{FF2B5EF4-FFF2-40B4-BE49-F238E27FC236}">
                <a16:creationId xmlns:a16="http://schemas.microsoft.com/office/drawing/2014/main" id="{BAA21BFA-F64C-C347-828D-1598B41971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8" name="Text Placeholder 45">
            <a:extLst>
              <a:ext uri="{FF2B5EF4-FFF2-40B4-BE49-F238E27FC236}">
                <a16:creationId xmlns:a16="http://schemas.microsoft.com/office/drawing/2014/main" id="{E3F4D9C8-EC5E-6147-9CB9-4211726A538B}"/>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buNone/>
              <a:defRPr sz="6600" b="1">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a:t>
            </a:r>
            <a:r>
              <a:rPr lang="en-US" dirty="0" err="1"/>
              <a:t>för</a:t>
            </a:r>
            <a:r>
              <a:rPr lang="en-US" dirty="0"/>
              <a:t> paus 4</a:t>
            </a:r>
            <a:endParaRPr lang="sv-SE" dirty="0"/>
          </a:p>
        </p:txBody>
      </p:sp>
      <p:sp>
        <p:nvSpPr>
          <p:cNvPr id="9" name="Text Placeholder 45">
            <a:extLst>
              <a:ext uri="{FF2B5EF4-FFF2-40B4-BE49-F238E27FC236}">
                <a16:creationId xmlns:a16="http://schemas.microsoft.com/office/drawing/2014/main" id="{4BE913F4-F15E-DF40-A14B-3DBF612C2E6A}"/>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1391765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us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251382-C939-0D43-AC31-B71EC0EDDA0A}"/>
              </a:ext>
            </a:extLst>
          </p:cNvPr>
          <p:cNvSpPr/>
          <p:nvPr userDrawn="1"/>
        </p:nvSpPr>
        <p:spPr>
          <a:xfrm>
            <a:off x="-67377" y="-77002"/>
            <a:ext cx="9355756" cy="5322770"/>
          </a:xfrm>
          <a:prstGeom prst="rect">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7" name="Picture 6">
            <a:extLst>
              <a:ext uri="{FF2B5EF4-FFF2-40B4-BE49-F238E27FC236}">
                <a16:creationId xmlns:a16="http://schemas.microsoft.com/office/drawing/2014/main" id="{BAA21BFA-F64C-C347-828D-1598B41971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8" name="Text Placeholder 45">
            <a:extLst>
              <a:ext uri="{FF2B5EF4-FFF2-40B4-BE49-F238E27FC236}">
                <a16:creationId xmlns:a16="http://schemas.microsoft.com/office/drawing/2014/main" id="{E3F4D9C8-EC5E-6147-9CB9-4211726A538B}"/>
              </a:ext>
            </a:extLst>
          </p:cNvPr>
          <p:cNvSpPr>
            <a:spLocks noGrp="1"/>
          </p:cNvSpPr>
          <p:nvPr>
            <p:ph type="body" sz="quarter" idx="11" hasCustomPrompt="1"/>
          </p:nvPr>
        </p:nvSpPr>
        <p:spPr>
          <a:xfrm>
            <a:off x="673545" y="1622009"/>
            <a:ext cx="7065167" cy="1299409"/>
          </a:xfrm>
          <a:prstGeom prst="rect">
            <a:avLst/>
          </a:prstGeom>
        </p:spPr>
        <p:txBody>
          <a:bodyPr anchor="ctr">
            <a:noAutofit/>
          </a:bodyPr>
          <a:lstStyle>
            <a:lvl1pPr marL="0" indent="0">
              <a:buNone/>
              <a:defRPr sz="6600" b="1">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a:t>
            </a:r>
            <a:r>
              <a:rPr lang="en-US" dirty="0" err="1"/>
              <a:t>för</a:t>
            </a:r>
            <a:r>
              <a:rPr lang="en-US" dirty="0"/>
              <a:t> paus 5</a:t>
            </a:r>
            <a:endParaRPr lang="sv-SE" dirty="0"/>
          </a:p>
        </p:txBody>
      </p:sp>
      <p:sp>
        <p:nvSpPr>
          <p:cNvPr id="9" name="Text Placeholder 45">
            <a:extLst>
              <a:ext uri="{FF2B5EF4-FFF2-40B4-BE49-F238E27FC236}">
                <a16:creationId xmlns:a16="http://schemas.microsoft.com/office/drawing/2014/main" id="{4BE913F4-F15E-DF40-A14B-3DBF612C2E6A}"/>
              </a:ext>
            </a:extLst>
          </p:cNvPr>
          <p:cNvSpPr>
            <a:spLocks noGrp="1"/>
          </p:cNvSpPr>
          <p:nvPr>
            <p:ph type="body" sz="quarter" idx="13" hasCustomPrompt="1"/>
          </p:nvPr>
        </p:nvSpPr>
        <p:spPr>
          <a:xfrm>
            <a:off x="673545" y="2921418"/>
            <a:ext cx="3995737" cy="450614"/>
          </a:xfrm>
          <a:prstGeom prst="rect">
            <a:avLst/>
          </a:prstGeom>
        </p:spPr>
        <p:txBody>
          <a:bodyPr anchor="ctr">
            <a:noAutofit/>
          </a:bodyPr>
          <a:lstStyle>
            <a:lvl1pPr marL="0" indent="0" algn="l">
              <a:buNone/>
              <a:defRPr sz="2800" b="0">
                <a:solidFill>
                  <a:schemeClr val="bg1"/>
                </a:solidFill>
                <a:latin typeface="+mj-lt"/>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Underrubrik</a:t>
            </a:r>
          </a:p>
        </p:txBody>
      </p:sp>
    </p:spTree>
    <p:extLst>
      <p:ext uri="{BB962C8B-B14F-4D97-AF65-F5344CB8AC3E}">
        <p14:creationId xmlns:p14="http://schemas.microsoft.com/office/powerpoint/2010/main" val="1578416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da med text">
    <p:spTree>
      <p:nvGrpSpPr>
        <p:cNvPr id="1" name=""/>
        <p:cNvGrpSpPr/>
        <p:nvPr/>
      </p:nvGrpSpPr>
      <p:grpSpPr>
        <a:xfrm>
          <a:off x="0" y="0"/>
          <a:ext cx="0" cy="0"/>
          <a:chOff x="0" y="0"/>
          <a:chExt cx="0" cy="0"/>
        </a:xfrm>
      </p:grpSpPr>
      <p:sp>
        <p:nvSpPr>
          <p:cNvPr id="7" name="Text Placeholder 45">
            <a:extLst>
              <a:ext uri="{FF2B5EF4-FFF2-40B4-BE49-F238E27FC236}">
                <a16:creationId xmlns:a16="http://schemas.microsoft.com/office/drawing/2014/main" id="{BFD436A8-4C7B-6946-BB81-3D37036021F1}"/>
              </a:ext>
            </a:extLst>
          </p:cNvPr>
          <p:cNvSpPr>
            <a:spLocks noGrp="1"/>
          </p:cNvSpPr>
          <p:nvPr>
            <p:ph type="body" sz="quarter" idx="14" hasCustomPrompt="1"/>
          </p:nvPr>
        </p:nvSpPr>
        <p:spPr>
          <a:xfrm>
            <a:off x="512885" y="2023541"/>
            <a:ext cx="7812968" cy="2523059"/>
          </a:xfrm>
          <a:prstGeom prst="rect">
            <a:avLst/>
          </a:prstGeom>
        </p:spPr>
        <p:txBody>
          <a:bodyPr anchor="t">
            <a:noAutofit/>
          </a:bodyPr>
          <a:lstStyle>
            <a:lvl1pPr marL="0" indent="0" algn="l">
              <a:buNone/>
              <a:defRPr lang="sv-SE" sz="2000" b="0" i="0" smtClean="0">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quis</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r>
              <a:rPr lang="sv-SE" b="0" i="0" dirty="0" err="1">
                <a:solidFill>
                  <a:srgbClr val="000000"/>
                </a:solidFill>
                <a:effectLst/>
                <a:latin typeface="Open Sans"/>
              </a:rPr>
              <a:t>Nunc</a:t>
            </a:r>
            <a:r>
              <a:rPr lang="sv-SE" b="0" i="0" dirty="0">
                <a:solidFill>
                  <a:srgbClr val="000000"/>
                </a:solidFill>
                <a:effectLst/>
                <a:latin typeface="Open Sans"/>
              </a:rPr>
              <a:t> et massa et erat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scelerisque</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 </a:t>
            </a:r>
            <a:r>
              <a:rPr lang="sv-SE" b="0" i="0" dirty="0" err="1">
                <a:solidFill>
                  <a:srgbClr val="000000"/>
                </a:solidFill>
                <a:effectLst/>
                <a:latin typeface="Open Sans"/>
              </a:rPr>
              <a:t>nunc</a:t>
            </a:r>
            <a:r>
              <a:rPr lang="sv-SE" b="0" i="0" dirty="0">
                <a:solidFill>
                  <a:srgbClr val="000000"/>
                </a:solidFill>
                <a:effectLst/>
                <a:latin typeface="Open Sans"/>
              </a:rPr>
              <a:t>. Class </a:t>
            </a:r>
            <a:r>
              <a:rPr lang="sv-SE" b="0" i="0" dirty="0" err="1">
                <a:solidFill>
                  <a:srgbClr val="000000"/>
                </a:solidFill>
                <a:effectLst/>
                <a:latin typeface="Open Sans"/>
              </a:rPr>
              <a:t>aptent</a:t>
            </a:r>
            <a:r>
              <a:rPr lang="sv-SE" b="0" i="0" dirty="0">
                <a:solidFill>
                  <a:srgbClr val="000000"/>
                </a:solidFill>
                <a:effectLst/>
                <a:latin typeface="Open Sans"/>
              </a:rPr>
              <a:t> </a:t>
            </a:r>
            <a:r>
              <a:rPr lang="sv-SE" b="0" i="0" dirty="0" err="1">
                <a:solidFill>
                  <a:srgbClr val="000000"/>
                </a:solidFill>
                <a:effectLst/>
                <a:latin typeface="Open Sans"/>
              </a:rPr>
              <a:t>taciti</a:t>
            </a:r>
            <a:r>
              <a:rPr lang="sv-SE" b="0" i="0" dirty="0">
                <a:solidFill>
                  <a:srgbClr val="000000"/>
                </a:solidFill>
                <a:effectLst/>
                <a:latin typeface="Open Sans"/>
              </a:rPr>
              <a:t> </a:t>
            </a:r>
            <a:r>
              <a:rPr lang="sv-SE" b="0" i="0" dirty="0" err="1">
                <a:solidFill>
                  <a:srgbClr val="000000"/>
                </a:solidFill>
                <a:effectLst/>
                <a:latin typeface="Open Sans"/>
              </a:rPr>
              <a:t>sociosqu</a:t>
            </a:r>
            <a:r>
              <a:rPr lang="sv-SE" b="0" i="0" dirty="0">
                <a:solidFill>
                  <a:srgbClr val="000000"/>
                </a:solidFill>
                <a:effectLst/>
                <a:latin typeface="Open Sans"/>
              </a:rPr>
              <a:t> ad </a:t>
            </a:r>
            <a:r>
              <a:rPr lang="sv-SE" b="0" i="0" dirty="0" err="1">
                <a:solidFill>
                  <a:srgbClr val="000000"/>
                </a:solidFill>
                <a:effectLst/>
                <a:latin typeface="Open Sans"/>
              </a:rPr>
              <a:t>litora</a:t>
            </a:r>
            <a:r>
              <a:rPr lang="sv-SE" b="0" i="0" dirty="0">
                <a:solidFill>
                  <a:srgbClr val="000000"/>
                </a:solidFill>
                <a:effectLst/>
                <a:latin typeface="Open Sans"/>
              </a:rPr>
              <a:t> </a:t>
            </a:r>
            <a:r>
              <a:rPr lang="sv-SE" b="0" i="0" dirty="0" err="1">
                <a:solidFill>
                  <a:srgbClr val="000000"/>
                </a:solidFill>
                <a:effectLst/>
                <a:latin typeface="Open Sans"/>
              </a:rPr>
              <a:t>torquent</a:t>
            </a:r>
            <a:r>
              <a:rPr lang="sv-SE" b="0" i="0" dirty="0">
                <a:solidFill>
                  <a:srgbClr val="000000"/>
                </a:solidFill>
                <a:effectLst/>
                <a:latin typeface="Open Sans"/>
              </a:rPr>
              <a:t> per </a:t>
            </a:r>
            <a:r>
              <a:rPr lang="sv-SE" b="0" i="0" dirty="0" err="1">
                <a:solidFill>
                  <a:srgbClr val="000000"/>
                </a:solidFill>
                <a:effectLst/>
                <a:latin typeface="Open Sans"/>
              </a:rPr>
              <a:t>conubia</a:t>
            </a:r>
            <a:r>
              <a:rPr lang="sv-SE" b="0" i="0" dirty="0">
                <a:solidFill>
                  <a:srgbClr val="000000"/>
                </a:solidFill>
                <a:effectLst/>
                <a:latin typeface="Open Sans"/>
              </a:rPr>
              <a:t> </a:t>
            </a:r>
            <a:r>
              <a:rPr lang="sv-SE" b="0" i="0" dirty="0" err="1">
                <a:solidFill>
                  <a:srgbClr val="000000"/>
                </a:solidFill>
                <a:effectLst/>
                <a:latin typeface="Open Sans"/>
              </a:rPr>
              <a:t>nostra</a:t>
            </a:r>
            <a:r>
              <a:rPr lang="sv-SE" b="0" i="0" dirty="0">
                <a:solidFill>
                  <a:srgbClr val="000000"/>
                </a:solidFill>
                <a:effectLst/>
                <a:latin typeface="Open Sans"/>
              </a:rPr>
              <a:t>, per </a:t>
            </a:r>
            <a:r>
              <a:rPr lang="sv-SE" b="0" i="0" dirty="0" err="1">
                <a:solidFill>
                  <a:srgbClr val="000000"/>
                </a:solidFill>
                <a:effectLst/>
                <a:latin typeface="Open Sans"/>
              </a:rPr>
              <a:t>inceptos</a:t>
            </a:r>
            <a:r>
              <a:rPr lang="sv-SE" b="0" i="0" dirty="0">
                <a:solidFill>
                  <a:srgbClr val="000000"/>
                </a:solidFill>
                <a:effectLst/>
                <a:latin typeface="Open Sans"/>
              </a:rPr>
              <a:t> </a:t>
            </a:r>
            <a:r>
              <a:rPr lang="sv-SE" b="0" i="0" dirty="0" err="1">
                <a:solidFill>
                  <a:srgbClr val="000000"/>
                </a:solidFill>
                <a:effectLst/>
                <a:latin typeface="Open Sans"/>
              </a:rPr>
              <a:t>himenaeos</a:t>
            </a:r>
            <a:r>
              <a:rPr lang="sv-SE" b="0" i="0" dirty="0">
                <a:solidFill>
                  <a:srgbClr val="000000"/>
                </a:solidFill>
                <a:effectLst/>
                <a:latin typeface="Open Sans"/>
              </a:rPr>
              <a:t>. </a:t>
            </a:r>
            <a:r>
              <a:rPr lang="sv-SE" b="0" i="0" dirty="0" err="1">
                <a:solidFill>
                  <a:srgbClr val="000000"/>
                </a:solidFill>
                <a:effectLst/>
                <a:latin typeface="Open Sans"/>
              </a:rPr>
              <a:t>Maecenas</a:t>
            </a:r>
            <a:r>
              <a:rPr lang="sv-SE" b="0" i="0" dirty="0">
                <a:solidFill>
                  <a:srgbClr val="000000"/>
                </a:solidFill>
                <a:effectLst/>
                <a:latin typeface="Open Sans"/>
              </a:rPr>
              <a:t> </a:t>
            </a:r>
            <a:r>
              <a:rPr lang="sv-SE" b="0" i="0" dirty="0" err="1">
                <a:solidFill>
                  <a:srgbClr val="000000"/>
                </a:solidFill>
                <a:effectLst/>
                <a:latin typeface="Open Sans"/>
              </a:rPr>
              <a:t>malesuada</a:t>
            </a:r>
            <a:r>
              <a:rPr lang="sv-SE" b="0" i="0" dirty="0">
                <a:solidFill>
                  <a:srgbClr val="000000"/>
                </a:solidFill>
                <a:effectLst/>
                <a:latin typeface="Open Sans"/>
              </a:rPr>
              <a:t> </a:t>
            </a:r>
            <a:r>
              <a:rPr lang="sv-SE" b="0" i="0" dirty="0" err="1">
                <a:solidFill>
                  <a:srgbClr val="000000"/>
                </a:solidFill>
                <a:effectLst/>
                <a:latin typeface="Open Sans"/>
              </a:rPr>
              <a:t>volutpat</a:t>
            </a:r>
            <a:r>
              <a:rPr lang="sv-SE" b="0" i="0" dirty="0">
                <a:solidFill>
                  <a:srgbClr val="000000"/>
                </a:solidFill>
                <a:effectLst/>
                <a:latin typeface="Open Sans"/>
              </a:rPr>
              <a:t> </a:t>
            </a:r>
            <a:r>
              <a:rPr lang="sv-SE" b="0" i="0" dirty="0" err="1">
                <a:solidFill>
                  <a:srgbClr val="000000"/>
                </a:solidFill>
                <a:effectLst/>
                <a:latin typeface="Open Sans"/>
              </a:rPr>
              <a:t>arcu</a:t>
            </a:r>
            <a:r>
              <a:rPr lang="sv-SE" b="0" i="0" dirty="0">
                <a:solidFill>
                  <a:srgbClr val="000000"/>
                </a:solidFill>
                <a:effectLst/>
                <a:latin typeface="Open Sans"/>
              </a:rPr>
              <a:t>, et </a:t>
            </a:r>
            <a:r>
              <a:rPr lang="sv-SE" b="0" i="0" dirty="0" err="1">
                <a:solidFill>
                  <a:srgbClr val="000000"/>
                </a:solidFill>
                <a:effectLst/>
                <a:latin typeface="Open Sans"/>
              </a:rPr>
              <a:t>tempor</a:t>
            </a:r>
            <a:r>
              <a:rPr lang="sv-SE" b="0" i="0" dirty="0">
                <a:solidFill>
                  <a:srgbClr val="000000"/>
                </a:solidFill>
                <a:effectLst/>
                <a:latin typeface="Open Sans"/>
              </a:rPr>
              <a:t> libero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a:t>
            </a:r>
          </a:p>
          <a:p>
            <a:pPr lvl="0"/>
            <a:r>
              <a:rPr lang="sv-SE" b="0" i="0" dirty="0">
                <a:solidFill>
                  <a:srgbClr val="000000"/>
                </a:solidFill>
                <a:effectLst/>
                <a:latin typeface="Open Sans"/>
              </a:rPr>
              <a:t>Class </a:t>
            </a:r>
            <a:r>
              <a:rPr lang="sv-SE" b="0" i="0" dirty="0" err="1">
                <a:solidFill>
                  <a:srgbClr val="000000"/>
                </a:solidFill>
                <a:effectLst/>
                <a:latin typeface="Open Sans"/>
              </a:rPr>
              <a:t>aptent</a:t>
            </a:r>
            <a:r>
              <a:rPr lang="sv-SE" b="0" i="0" dirty="0">
                <a:solidFill>
                  <a:srgbClr val="000000"/>
                </a:solidFill>
                <a:effectLst/>
                <a:latin typeface="Open Sans"/>
              </a:rPr>
              <a:t> </a:t>
            </a:r>
            <a:r>
              <a:rPr lang="sv-SE" b="0" i="0" dirty="0" err="1">
                <a:solidFill>
                  <a:srgbClr val="000000"/>
                </a:solidFill>
                <a:effectLst/>
                <a:latin typeface="Open Sans"/>
              </a:rPr>
              <a:t>taciti</a:t>
            </a:r>
            <a:r>
              <a:rPr lang="sv-SE" b="0" i="0" dirty="0">
                <a:solidFill>
                  <a:srgbClr val="000000"/>
                </a:solidFill>
                <a:effectLst/>
                <a:latin typeface="Open Sans"/>
              </a:rPr>
              <a:t> </a:t>
            </a:r>
            <a:r>
              <a:rPr lang="sv-SE" b="0" i="0" dirty="0" err="1">
                <a:solidFill>
                  <a:srgbClr val="000000"/>
                </a:solidFill>
                <a:effectLst/>
                <a:latin typeface="Open Sans"/>
              </a:rPr>
              <a:t>sociosqu</a:t>
            </a:r>
            <a:r>
              <a:rPr lang="sv-SE" b="0" i="0" dirty="0">
                <a:solidFill>
                  <a:srgbClr val="000000"/>
                </a:solidFill>
                <a:effectLst/>
                <a:latin typeface="Open Sans"/>
              </a:rPr>
              <a:t> ad </a:t>
            </a:r>
            <a:r>
              <a:rPr lang="sv-SE" b="0" i="0" dirty="0" err="1">
                <a:solidFill>
                  <a:srgbClr val="000000"/>
                </a:solidFill>
                <a:effectLst/>
                <a:latin typeface="Open Sans"/>
              </a:rPr>
              <a:t>litora</a:t>
            </a:r>
            <a:r>
              <a:rPr lang="sv-SE" b="0" i="0" dirty="0">
                <a:solidFill>
                  <a:srgbClr val="000000"/>
                </a:solidFill>
                <a:effectLst/>
                <a:latin typeface="Open Sans"/>
              </a:rPr>
              <a:t> </a:t>
            </a:r>
            <a:r>
              <a:rPr lang="sv-SE" b="0" i="0" dirty="0" err="1">
                <a:solidFill>
                  <a:srgbClr val="000000"/>
                </a:solidFill>
                <a:effectLst/>
                <a:latin typeface="Open Sans"/>
              </a:rPr>
              <a:t>torquent</a:t>
            </a:r>
            <a:r>
              <a:rPr lang="sv-SE" b="0" i="0" dirty="0">
                <a:solidFill>
                  <a:srgbClr val="000000"/>
                </a:solidFill>
                <a:effectLst/>
                <a:latin typeface="Open Sans"/>
              </a:rPr>
              <a:t> per </a:t>
            </a:r>
            <a:r>
              <a:rPr lang="sv-SE" b="0" i="0" dirty="0" err="1">
                <a:solidFill>
                  <a:srgbClr val="000000"/>
                </a:solidFill>
                <a:effectLst/>
                <a:latin typeface="Open Sans"/>
              </a:rPr>
              <a:t>conubia</a:t>
            </a:r>
            <a:r>
              <a:rPr lang="sv-SE" b="0" i="0" dirty="0">
                <a:solidFill>
                  <a:srgbClr val="000000"/>
                </a:solidFill>
                <a:effectLst/>
                <a:latin typeface="Open Sans"/>
              </a:rPr>
              <a:t> </a:t>
            </a:r>
            <a:r>
              <a:rPr lang="sv-SE" b="0" i="0" dirty="0" err="1">
                <a:solidFill>
                  <a:srgbClr val="000000"/>
                </a:solidFill>
                <a:effectLst/>
                <a:latin typeface="Open Sans"/>
              </a:rPr>
              <a:t>nostra</a:t>
            </a:r>
            <a:r>
              <a:rPr lang="sv-SE" b="0" i="0" dirty="0">
                <a:solidFill>
                  <a:srgbClr val="000000"/>
                </a:solidFill>
                <a:effectLst/>
                <a:latin typeface="Open Sans"/>
              </a:rPr>
              <a:t>, per </a:t>
            </a:r>
            <a:r>
              <a:rPr lang="sv-SE" b="0" i="0" dirty="0" err="1">
                <a:solidFill>
                  <a:srgbClr val="000000"/>
                </a:solidFill>
                <a:effectLst/>
                <a:latin typeface="Open Sans"/>
              </a:rPr>
              <a:t>inceptos</a:t>
            </a:r>
            <a:r>
              <a:rPr lang="sv-SE" b="0" i="0" dirty="0">
                <a:solidFill>
                  <a:srgbClr val="000000"/>
                </a:solidFill>
                <a:effectLst/>
                <a:latin typeface="Open Sans"/>
              </a:rPr>
              <a:t> </a:t>
            </a:r>
            <a:r>
              <a:rPr lang="sv-SE" b="0" i="0" dirty="0" err="1">
                <a:solidFill>
                  <a:srgbClr val="000000"/>
                </a:solidFill>
                <a:effectLst/>
                <a:latin typeface="Open Sans"/>
              </a:rPr>
              <a:t>himenaeos</a:t>
            </a:r>
            <a:r>
              <a:rPr lang="sv-SE" b="0" i="0" dirty="0">
                <a:solidFill>
                  <a:srgbClr val="000000"/>
                </a:solidFill>
                <a:effectLst/>
                <a:latin typeface="Open Sans"/>
              </a:rPr>
              <a:t>. </a:t>
            </a:r>
            <a:r>
              <a:rPr lang="sv-SE" b="0" i="0" dirty="0" err="1">
                <a:solidFill>
                  <a:srgbClr val="000000"/>
                </a:solidFill>
                <a:effectLst/>
                <a:latin typeface="Open Sans"/>
              </a:rPr>
              <a:t>Maecenas</a:t>
            </a:r>
            <a:r>
              <a:rPr lang="sv-SE" b="0" i="0" dirty="0">
                <a:solidFill>
                  <a:srgbClr val="000000"/>
                </a:solidFill>
                <a:effectLst/>
                <a:latin typeface="Open Sans"/>
              </a:rPr>
              <a:t> </a:t>
            </a:r>
            <a:r>
              <a:rPr lang="sv-SE" b="0" i="0" dirty="0" err="1">
                <a:solidFill>
                  <a:srgbClr val="000000"/>
                </a:solidFill>
                <a:effectLst/>
                <a:latin typeface="Open Sans"/>
              </a:rPr>
              <a:t>malesuada</a:t>
            </a:r>
            <a:r>
              <a:rPr lang="sv-SE" b="0" i="0" dirty="0">
                <a:solidFill>
                  <a:srgbClr val="000000"/>
                </a:solidFill>
                <a:effectLst/>
                <a:latin typeface="Open Sans"/>
              </a:rPr>
              <a:t> </a:t>
            </a:r>
            <a:r>
              <a:rPr lang="sv-SE" b="0" i="0" dirty="0" err="1">
                <a:solidFill>
                  <a:srgbClr val="000000"/>
                </a:solidFill>
                <a:effectLst/>
                <a:latin typeface="Open Sans"/>
              </a:rPr>
              <a:t>volutpat</a:t>
            </a:r>
            <a:r>
              <a:rPr lang="sv-SE" b="0" i="0" dirty="0">
                <a:solidFill>
                  <a:srgbClr val="000000"/>
                </a:solidFill>
                <a:effectLst/>
                <a:latin typeface="Open Sans"/>
              </a:rPr>
              <a:t> </a:t>
            </a:r>
            <a:r>
              <a:rPr lang="sv-SE" b="0" i="0" dirty="0" err="1">
                <a:solidFill>
                  <a:srgbClr val="000000"/>
                </a:solidFill>
                <a:effectLst/>
                <a:latin typeface="Open Sans"/>
              </a:rPr>
              <a:t>arcu</a:t>
            </a:r>
            <a:r>
              <a:rPr lang="sv-SE" b="0" i="0" dirty="0">
                <a:solidFill>
                  <a:srgbClr val="000000"/>
                </a:solidFill>
                <a:effectLst/>
                <a:latin typeface="Open Sans"/>
              </a:rPr>
              <a:t>, et </a:t>
            </a:r>
            <a:r>
              <a:rPr lang="sv-SE" b="0" i="0" dirty="0" err="1">
                <a:solidFill>
                  <a:srgbClr val="000000"/>
                </a:solidFill>
                <a:effectLst/>
                <a:latin typeface="Open Sans"/>
              </a:rPr>
              <a:t>tempor</a:t>
            </a:r>
            <a:r>
              <a:rPr lang="sv-SE" b="0" i="0" dirty="0">
                <a:solidFill>
                  <a:srgbClr val="000000"/>
                </a:solidFill>
                <a:effectLst/>
                <a:latin typeface="Open Sans"/>
              </a:rPr>
              <a:t> libero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vel</a:t>
            </a:r>
            <a:r>
              <a:rPr lang="sv-SE" b="0" i="0" dirty="0">
                <a:solidFill>
                  <a:srgbClr val="000000"/>
                </a:solidFill>
                <a:effectLst/>
                <a:latin typeface="Open Sans"/>
              </a:rPr>
              <a:t>.</a:t>
            </a:r>
            <a:endParaRPr lang="sv-SE" dirty="0"/>
          </a:p>
        </p:txBody>
      </p:sp>
      <p:sp>
        <p:nvSpPr>
          <p:cNvPr id="11" name="Text Placeholder 45">
            <a:extLst>
              <a:ext uri="{FF2B5EF4-FFF2-40B4-BE49-F238E27FC236}">
                <a16:creationId xmlns:a16="http://schemas.microsoft.com/office/drawing/2014/main" id="{D02397F7-2169-AF48-BACF-340CEA5E90A6}"/>
              </a:ext>
            </a:extLst>
          </p:cNvPr>
          <p:cNvSpPr>
            <a:spLocks noGrp="1"/>
          </p:cNvSpPr>
          <p:nvPr>
            <p:ph type="body" sz="quarter" idx="17" hasCustomPrompt="1"/>
          </p:nvPr>
        </p:nvSpPr>
        <p:spPr>
          <a:xfrm>
            <a:off x="512885" y="691748"/>
            <a:ext cx="6244058"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Sida med text</a:t>
            </a:r>
          </a:p>
        </p:txBody>
      </p:sp>
      <p:sp>
        <p:nvSpPr>
          <p:cNvPr id="8" name="Platshållare för datum 3">
            <a:extLst>
              <a:ext uri="{FF2B5EF4-FFF2-40B4-BE49-F238E27FC236}">
                <a16:creationId xmlns:a16="http://schemas.microsoft.com/office/drawing/2014/main" id="{7D0F93C8-C691-6340-96C3-4FF967784850}"/>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endParaRPr lang="en-US" dirty="0"/>
          </a:p>
        </p:txBody>
      </p:sp>
      <p:sp>
        <p:nvSpPr>
          <p:cNvPr id="9" name="Platshållare för sidfot 4">
            <a:extLst>
              <a:ext uri="{FF2B5EF4-FFF2-40B4-BE49-F238E27FC236}">
                <a16:creationId xmlns:a16="http://schemas.microsoft.com/office/drawing/2014/main" id="{D2D36013-959D-7949-9A94-9D1E61566501}"/>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10" name="Platshållare för bildnummer 5">
            <a:extLst>
              <a:ext uri="{FF2B5EF4-FFF2-40B4-BE49-F238E27FC236}">
                <a16:creationId xmlns:a16="http://schemas.microsoft.com/office/drawing/2014/main" id="{9225EE78-32AA-1E4A-878E-F3419CDEB58F}"/>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455154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nklista med 1 kolumn">
    <p:spTree>
      <p:nvGrpSpPr>
        <p:cNvPr id="1" name=""/>
        <p:cNvGrpSpPr/>
        <p:nvPr/>
      </p:nvGrpSpPr>
      <p:grpSpPr>
        <a:xfrm>
          <a:off x="0" y="0"/>
          <a:ext cx="0" cy="0"/>
          <a:chOff x="0" y="0"/>
          <a:chExt cx="0" cy="0"/>
        </a:xfrm>
      </p:grpSpPr>
      <p:sp>
        <p:nvSpPr>
          <p:cNvPr id="7" name="Text Placeholder 45">
            <a:extLst>
              <a:ext uri="{FF2B5EF4-FFF2-40B4-BE49-F238E27FC236}">
                <a16:creationId xmlns:a16="http://schemas.microsoft.com/office/drawing/2014/main" id="{BFD436A8-4C7B-6946-BB81-3D37036021F1}"/>
              </a:ext>
            </a:extLst>
          </p:cNvPr>
          <p:cNvSpPr>
            <a:spLocks noGrp="1"/>
          </p:cNvSpPr>
          <p:nvPr>
            <p:ph type="body" sz="quarter" idx="14" hasCustomPrompt="1"/>
          </p:nvPr>
        </p:nvSpPr>
        <p:spPr>
          <a:xfrm>
            <a:off x="512885" y="2023542"/>
            <a:ext cx="7812968" cy="2209792"/>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a:t>
            </a:r>
          </a:p>
          <a:p>
            <a:pPr lvl="0"/>
            <a:r>
              <a:rPr lang="sv-SE" b="0" i="0" dirty="0">
                <a:solidFill>
                  <a:srgbClr val="000000"/>
                </a:solidFill>
                <a:effectLst/>
                <a:latin typeface="Open Sans"/>
              </a:rPr>
              <a:t>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quis</a:t>
            </a:r>
            <a:r>
              <a:rPr lang="sv-SE" b="0" i="0" dirty="0">
                <a:solidFill>
                  <a:srgbClr val="000000"/>
                </a:solidFill>
                <a:effectLst/>
                <a:latin typeface="Open Sans"/>
              </a:rPr>
              <a: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
        <p:nvSpPr>
          <p:cNvPr id="10" name="Text Placeholder 45">
            <a:extLst>
              <a:ext uri="{FF2B5EF4-FFF2-40B4-BE49-F238E27FC236}">
                <a16:creationId xmlns:a16="http://schemas.microsoft.com/office/drawing/2014/main" id="{BE8DC4F5-28E3-E149-A4EE-9FF63B5283FF}"/>
              </a:ext>
            </a:extLst>
          </p:cNvPr>
          <p:cNvSpPr>
            <a:spLocks noGrp="1"/>
          </p:cNvSpPr>
          <p:nvPr>
            <p:ph type="body" sz="quarter" idx="16" hasCustomPrompt="1"/>
          </p:nvPr>
        </p:nvSpPr>
        <p:spPr>
          <a:xfrm>
            <a:off x="512885" y="691748"/>
            <a:ext cx="6244058"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Sida med </a:t>
            </a:r>
            <a:br>
              <a:rPr lang="sv-SE" dirty="0"/>
            </a:br>
            <a:r>
              <a:rPr lang="sv-SE" dirty="0"/>
              <a:t>punktlista en kolumn </a:t>
            </a:r>
          </a:p>
        </p:txBody>
      </p:sp>
      <p:sp>
        <p:nvSpPr>
          <p:cNvPr id="8" name="Platshållare för datum 3">
            <a:extLst>
              <a:ext uri="{FF2B5EF4-FFF2-40B4-BE49-F238E27FC236}">
                <a16:creationId xmlns:a16="http://schemas.microsoft.com/office/drawing/2014/main" id="{75B0A13E-1166-C14C-84D4-FEF79EF4BCB4}"/>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endParaRPr lang="en-US" dirty="0"/>
          </a:p>
        </p:txBody>
      </p:sp>
      <p:sp>
        <p:nvSpPr>
          <p:cNvPr id="9" name="Platshållare för sidfot 4">
            <a:extLst>
              <a:ext uri="{FF2B5EF4-FFF2-40B4-BE49-F238E27FC236}">
                <a16:creationId xmlns:a16="http://schemas.microsoft.com/office/drawing/2014/main" id="{BBE7CCFB-BD8B-1A4C-AAD6-7CE96772F51D}"/>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99299F19-2394-5E4B-BAF0-EBB2EB9BE716}"/>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510262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unklista med 2 kolumner">
    <p:spTree>
      <p:nvGrpSpPr>
        <p:cNvPr id="1" name=""/>
        <p:cNvGrpSpPr/>
        <p:nvPr/>
      </p:nvGrpSpPr>
      <p:grpSpPr>
        <a:xfrm>
          <a:off x="0" y="0"/>
          <a:ext cx="0" cy="0"/>
          <a:chOff x="0" y="0"/>
          <a:chExt cx="0" cy="0"/>
        </a:xfrm>
      </p:grpSpPr>
      <p:sp>
        <p:nvSpPr>
          <p:cNvPr id="7" name="Text Placeholder 45">
            <a:extLst>
              <a:ext uri="{FF2B5EF4-FFF2-40B4-BE49-F238E27FC236}">
                <a16:creationId xmlns:a16="http://schemas.microsoft.com/office/drawing/2014/main" id="{BFD436A8-4C7B-6946-BB81-3D37036021F1}"/>
              </a:ext>
            </a:extLst>
          </p:cNvPr>
          <p:cNvSpPr>
            <a:spLocks noGrp="1"/>
          </p:cNvSpPr>
          <p:nvPr>
            <p:ph type="body" sz="quarter" idx="14" hasCustomPrompt="1"/>
          </p:nvPr>
        </p:nvSpPr>
        <p:spPr>
          <a:xfrm>
            <a:off x="512885" y="2023542"/>
            <a:ext cx="3563169" cy="2209792"/>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
        <p:nvSpPr>
          <p:cNvPr id="11" name="Text Placeholder 45">
            <a:extLst>
              <a:ext uri="{FF2B5EF4-FFF2-40B4-BE49-F238E27FC236}">
                <a16:creationId xmlns:a16="http://schemas.microsoft.com/office/drawing/2014/main" id="{59353760-F3A4-7644-A569-1E87FDF7ADD4}"/>
              </a:ext>
            </a:extLst>
          </p:cNvPr>
          <p:cNvSpPr>
            <a:spLocks noGrp="1"/>
          </p:cNvSpPr>
          <p:nvPr>
            <p:ph type="body" sz="quarter" idx="15" hasCustomPrompt="1"/>
          </p:nvPr>
        </p:nvSpPr>
        <p:spPr>
          <a:xfrm>
            <a:off x="4472702" y="2023542"/>
            <a:ext cx="3563169" cy="2209792"/>
          </a:xfrm>
          <a:prstGeom prst="rect">
            <a:avLst/>
          </a:prstGeom>
        </p:spPr>
        <p:txBody>
          <a:bodyPr anchor="t">
            <a:noAutofit/>
          </a:bodyPr>
          <a:lstStyle>
            <a:lvl1pPr marL="342900" indent="-342900" algn="l">
              <a:buClr>
                <a:schemeClr val="tx1"/>
              </a:buClr>
              <a:buFont typeface="Arial" panose="020B0604020202020204" pitchFamily="34" charset="0"/>
              <a:buChar char="•"/>
              <a:defRPr lang="sv-SE" sz="2000" b="0" i="0" smtClean="0">
                <a:solidFill>
                  <a:schemeClr val="tx1"/>
                </a:solidFill>
                <a:effectLst/>
              </a:defRPr>
            </a:lvl1pPr>
            <a:lvl2pPr>
              <a:spcBef>
                <a:spcPts val="480"/>
              </a:spcBef>
              <a:spcAft>
                <a:spcPts val="480"/>
              </a:spcAft>
              <a:buClr>
                <a:schemeClr val="tx1"/>
              </a:buClr>
              <a:defRPr sz="1800" b="0">
                <a:solidFill>
                  <a:schemeClr val="tx1"/>
                </a:solidFill>
                <a:latin typeface="Arial"/>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a:t>
            </a:r>
          </a:p>
          <a:p>
            <a:pPr lvl="1"/>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a:p>
            <a:pPr lvl="0"/>
            <a:r>
              <a:rPr lang="sv-SE" b="0" i="0" dirty="0" err="1">
                <a:solidFill>
                  <a:srgbClr val="000000"/>
                </a:solidFill>
                <a:effectLst/>
                <a:latin typeface="Open Sans"/>
              </a:rPr>
              <a:t>Nulla</a:t>
            </a:r>
            <a:r>
              <a:rPr lang="sv-SE" b="0" i="0" dirty="0">
                <a:solidFill>
                  <a:srgbClr val="000000"/>
                </a:solidFill>
                <a:effectLst/>
                <a:latin typeface="Open Sans"/>
              </a:rPr>
              <a:t> </a:t>
            </a:r>
            <a:r>
              <a:rPr lang="sv-SE" b="0" i="0" dirty="0" err="1">
                <a:solidFill>
                  <a:srgbClr val="000000"/>
                </a:solidFill>
                <a:effectLst/>
                <a:latin typeface="Open Sans"/>
              </a:rPr>
              <a:t>facilisi</a:t>
            </a:r>
            <a:r>
              <a:rPr lang="sv-SE" b="0" i="0" dirty="0">
                <a:solidFill>
                  <a:srgbClr val="000000"/>
                </a:solidFill>
                <a:effectLst/>
                <a:latin typeface="Open Sans"/>
              </a:rPr>
              <a:t>. </a:t>
            </a:r>
            <a:endParaRPr lang="sv-SE" dirty="0"/>
          </a:p>
        </p:txBody>
      </p:sp>
      <p:sp>
        <p:nvSpPr>
          <p:cNvPr id="12" name="Text Placeholder 45">
            <a:extLst>
              <a:ext uri="{FF2B5EF4-FFF2-40B4-BE49-F238E27FC236}">
                <a16:creationId xmlns:a16="http://schemas.microsoft.com/office/drawing/2014/main" id="{B59348B8-8159-9C4B-98BA-C55FA74FFA46}"/>
              </a:ext>
            </a:extLst>
          </p:cNvPr>
          <p:cNvSpPr>
            <a:spLocks noGrp="1"/>
          </p:cNvSpPr>
          <p:nvPr>
            <p:ph type="body" sz="quarter" idx="17" hasCustomPrompt="1"/>
          </p:nvPr>
        </p:nvSpPr>
        <p:spPr>
          <a:xfrm>
            <a:off x="512885" y="691748"/>
            <a:ext cx="6244058"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Sida med </a:t>
            </a:r>
            <a:br>
              <a:rPr lang="sv-SE" dirty="0"/>
            </a:br>
            <a:r>
              <a:rPr lang="sv-SE" dirty="0"/>
              <a:t>punktlista två kolumner </a:t>
            </a:r>
          </a:p>
        </p:txBody>
      </p:sp>
      <p:sp>
        <p:nvSpPr>
          <p:cNvPr id="8" name="Platshållare för datum 3">
            <a:extLst>
              <a:ext uri="{FF2B5EF4-FFF2-40B4-BE49-F238E27FC236}">
                <a16:creationId xmlns:a16="http://schemas.microsoft.com/office/drawing/2014/main" id="{E6FA9A9A-C8E2-2A44-8DB1-E3F06CDEAA80}"/>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endParaRPr lang="en-US" dirty="0"/>
          </a:p>
        </p:txBody>
      </p:sp>
      <p:sp>
        <p:nvSpPr>
          <p:cNvPr id="9" name="Platshållare för sidfot 4">
            <a:extLst>
              <a:ext uri="{FF2B5EF4-FFF2-40B4-BE49-F238E27FC236}">
                <a16:creationId xmlns:a16="http://schemas.microsoft.com/office/drawing/2014/main" id="{7CF9CE69-3EEF-FC40-AB2D-7994517C0456}"/>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10" name="Platshållare för bildnummer 5">
            <a:extLst>
              <a:ext uri="{FF2B5EF4-FFF2-40B4-BE49-F238E27FC236}">
                <a16:creationId xmlns:a16="http://schemas.microsoft.com/office/drawing/2014/main" id="{09B0E174-F2CB-3245-A571-6AFC77C72FA8}"/>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1197753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ida utan bild 3">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73173C-68EE-584D-9274-A32C12B6EFBC}"/>
              </a:ext>
            </a:extLst>
          </p:cNvPr>
          <p:cNvSpPr/>
          <p:nvPr userDrawn="1"/>
        </p:nvSpPr>
        <p:spPr>
          <a:xfrm>
            <a:off x="-77492" y="-69742"/>
            <a:ext cx="9306733" cy="538566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13" name="Group 12">
            <a:extLst>
              <a:ext uri="{FF2B5EF4-FFF2-40B4-BE49-F238E27FC236}">
                <a16:creationId xmlns:a16="http://schemas.microsoft.com/office/drawing/2014/main" id="{0B01217E-5081-EA4B-B0D7-DB78777F3394}"/>
              </a:ext>
            </a:extLst>
          </p:cNvPr>
          <p:cNvGrpSpPr/>
          <p:nvPr userDrawn="1"/>
        </p:nvGrpSpPr>
        <p:grpSpPr>
          <a:xfrm>
            <a:off x="3747364" y="-98675"/>
            <a:ext cx="5609950" cy="5462001"/>
            <a:chOff x="30481" y="10296"/>
            <a:chExt cx="5385661" cy="5243629"/>
          </a:xfrm>
        </p:grpSpPr>
        <p:sp>
          <p:nvSpPr>
            <p:cNvPr id="14" name="Rectangle 4">
              <a:extLst>
                <a:ext uri="{FF2B5EF4-FFF2-40B4-BE49-F238E27FC236}">
                  <a16:creationId xmlns:a16="http://schemas.microsoft.com/office/drawing/2014/main" id="{6CBB7A93-1FB9-EF48-805B-BE1137FD37FB}"/>
                </a:ext>
              </a:extLst>
            </p:cNvPr>
            <p:cNvSpPr/>
            <p:nvPr userDrawn="1"/>
          </p:nvSpPr>
          <p:spPr>
            <a:xfrm>
              <a:off x="30481" y="10296"/>
              <a:ext cx="5385661" cy="2100268"/>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15" name="Rectangle 7">
              <a:extLst>
                <a:ext uri="{FF2B5EF4-FFF2-40B4-BE49-F238E27FC236}">
                  <a16:creationId xmlns:a16="http://schemas.microsoft.com/office/drawing/2014/main" id="{A93EF76B-4747-A347-B7AE-08C0873B9E9C}"/>
                </a:ext>
              </a:extLst>
            </p:cNvPr>
            <p:cNvSpPr/>
            <p:nvPr userDrawn="1"/>
          </p:nvSpPr>
          <p:spPr>
            <a:xfrm>
              <a:off x="1673818" y="1117562"/>
              <a:ext cx="3727342" cy="4136363"/>
            </a:xfrm>
            <a:custGeom>
              <a:avLst/>
              <a:gdLst>
                <a:gd name="connsiteX0" fmla="*/ 0 w 3029918"/>
                <a:gd name="connsiteY0" fmla="*/ 0 h 3307204"/>
                <a:gd name="connsiteX1" fmla="*/ 3029918 w 3029918"/>
                <a:gd name="connsiteY1" fmla="*/ 0 h 3307204"/>
                <a:gd name="connsiteX2" fmla="*/ 3029918 w 3029918"/>
                <a:gd name="connsiteY2" fmla="*/ 3307204 h 3307204"/>
                <a:gd name="connsiteX3" fmla="*/ 0 w 3029918"/>
                <a:gd name="connsiteY3" fmla="*/ 3307204 h 3307204"/>
                <a:gd name="connsiteX4" fmla="*/ 0 w 3029918"/>
                <a:gd name="connsiteY4" fmla="*/ 0 h 3307204"/>
                <a:gd name="connsiteX0" fmla="*/ 0 w 3045417"/>
                <a:gd name="connsiteY0" fmla="*/ 805912 h 4113116"/>
                <a:gd name="connsiteX1" fmla="*/ 3045417 w 3045417"/>
                <a:gd name="connsiteY1" fmla="*/ 0 h 4113116"/>
                <a:gd name="connsiteX2" fmla="*/ 3029918 w 3045417"/>
                <a:gd name="connsiteY2" fmla="*/ 4113116 h 4113116"/>
                <a:gd name="connsiteX3" fmla="*/ 0 w 3045417"/>
                <a:gd name="connsiteY3" fmla="*/ 4113116 h 4113116"/>
                <a:gd name="connsiteX4" fmla="*/ 0 w 3045417"/>
                <a:gd name="connsiteY4" fmla="*/ 805912 h 4113116"/>
                <a:gd name="connsiteX0" fmla="*/ 906651 w 3045417"/>
                <a:gd name="connsiteY0" fmla="*/ 1387098 h 4113116"/>
                <a:gd name="connsiteX1" fmla="*/ 3045417 w 3045417"/>
                <a:gd name="connsiteY1" fmla="*/ 0 h 4113116"/>
                <a:gd name="connsiteX2" fmla="*/ 3029918 w 3045417"/>
                <a:gd name="connsiteY2" fmla="*/ 4113116 h 4113116"/>
                <a:gd name="connsiteX3" fmla="*/ 0 w 3045417"/>
                <a:gd name="connsiteY3" fmla="*/ 4113116 h 4113116"/>
                <a:gd name="connsiteX4" fmla="*/ 906651 w 3045417"/>
                <a:gd name="connsiteY4" fmla="*/ 1387098 h 4113116"/>
                <a:gd name="connsiteX0" fmla="*/ 0 w 3060916"/>
                <a:gd name="connsiteY0" fmla="*/ 984142 h 4113116"/>
                <a:gd name="connsiteX1" fmla="*/ 3060916 w 3060916"/>
                <a:gd name="connsiteY1" fmla="*/ 0 h 4113116"/>
                <a:gd name="connsiteX2" fmla="*/ 3045417 w 3060916"/>
                <a:gd name="connsiteY2" fmla="*/ 4113116 h 4113116"/>
                <a:gd name="connsiteX3" fmla="*/ 15499 w 3060916"/>
                <a:gd name="connsiteY3" fmla="*/ 4113116 h 4113116"/>
                <a:gd name="connsiteX4" fmla="*/ 0 w 3060916"/>
                <a:gd name="connsiteY4" fmla="*/ 984142 h 4113116"/>
                <a:gd name="connsiteX0" fmla="*/ 573471 w 3634387"/>
                <a:gd name="connsiteY0" fmla="*/ 984142 h 4128614"/>
                <a:gd name="connsiteX1" fmla="*/ 3634387 w 3634387"/>
                <a:gd name="connsiteY1" fmla="*/ 0 h 4128614"/>
                <a:gd name="connsiteX2" fmla="*/ 3618888 w 3634387"/>
                <a:gd name="connsiteY2" fmla="*/ 4113116 h 4128614"/>
                <a:gd name="connsiteX3" fmla="*/ 34 w 3634387"/>
                <a:gd name="connsiteY3" fmla="*/ 4128614 h 4128614"/>
                <a:gd name="connsiteX4" fmla="*/ 573471 w 3634387"/>
                <a:gd name="connsiteY4" fmla="*/ 984142 h 4128614"/>
                <a:gd name="connsiteX0" fmla="*/ 573487 w 3634403"/>
                <a:gd name="connsiteY0" fmla="*/ 984142 h 4128614"/>
                <a:gd name="connsiteX1" fmla="*/ 3634403 w 3634403"/>
                <a:gd name="connsiteY1" fmla="*/ 0 h 4128614"/>
                <a:gd name="connsiteX2" fmla="*/ 3618904 w 3634403"/>
                <a:gd name="connsiteY2" fmla="*/ 4113116 h 4128614"/>
                <a:gd name="connsiteX3" fmla="*/ 50 w 3634403"/>
                <a:gd name="connsiteY3" fmla="*/ 4128614 h 4128614"/>
                <a:gd name="connsiteX4" fmla="*/ 573487 w 3634403"/>
                <a:gd name="connsiteY4" fmla="*/ 984142 h 4128614"/>
                <a:gd name="connsiteX0" fmla="*/ 666467 w 3727383"/>
                <a:gd name="connsiteY0" fmla="*/ 984142 h 4136363"/>
                <a:gd name="connsiteX1" fmla="*/ 3727383 w 3727383"/>
                <a:gd name="connsiteY1" fmla="*/ 0 h 4136363"/>
                <a:gd name="connsiteX2" fmla="*/ 3711884 w 3727383"/>
                <a:gd name="connsiteY2" fmla="*/ 4113116 h 4136363"/>
                <a:gd name="connsiteX3" fmla="*/ 41 w 3727383"/>
                <a:gd name="connsiteY3" fmla="*/ 4136363 h 4136363"/>
                <a:gd name="connsiteX4" fmla="*/ 666467 w 3727383"/>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1039806 w 3727342"/>
                <a:gd name="connsiteY0" fmla="*/ 1147972 h 4136363"/>
                <a:gd name="connsiteX1" fmla="*/ 3727342 w 3727342"/>
                <a:gd name="connsiteY1" fmla="*/ 0 h 4136363"/>
                <a:gd name="connsiteX2" fmla="*/ 3711843 w 3727342"/>
                <a:gd name="connsiteY2" fmla="*/ 4113116 h 4136363"/>
                <a:gd name="connsiteX3" fmla="*/ 0 w 3727342"/>
                <a:gd name="connsiteY3" fmla="*/ 4136363 h 4136363"/>
                <a:gd name="connsiteX4" fmla="*/ 1039806 w 3727342"/>
                <a:gd name="connsiteY4" fmla="*/ 1147972 h 4136363"/>
                <a:gd name="connsiteX0" fmla="*/ 689286 w 3727342"/>
                <a:gd name="connsiteY0" fmla="*/ 972712 h 4136363"/>
                <a:gd name="connsiteX1" fmla="*/ 3727342 w 3727342"/>
                <a:gd name="connsiteY1" fmla="*/ 0 h 4136363"/>
                <a:gd name="connsiteX2" fmla="*/ 3711843 w 3727342"/>
                <a:gd name="connsiteY2" fmla="*/ 4113116 h 4136363"/>
                <a:gd name="connsiteX3" fmla="*/ 0 w 3727342"/>
                <a:gd name="connsiteY3" fmla="*/ 4136363 h 4136363"/>
                <a:gd name="connsiteX4" fmla="*/ 689286 w 3727342"/>
                <a:gd name="connsiteY4" fmla="*/ 972712 h 413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342" h="4136363">
                  <a:moveTo>
                    <a:pt x="689286" y="972712"/>
                  </a:moveTo>
                  <a:lnTo>
                    <a:pt x="3727342" y="0"/>
                  </a:lnTo>
                  <a:cubicBezTo>
                    <a:pt x="3722176" y="1371039"/>
                    <a:pt x="3717009" y="2742077"/>
                    <a:pt x="3711843" y="4113116"/>
                  </a:cubicBezTo>
                  <a:lnTo>
                    <a:pt x="0" y="4136363"/>
                  </a:lnTo>
                  <a:cubicBezTo>
                    <a:pt x="227308" y="3101121"/>
                    <a:pt x="454228" y="2069947"/>
                    <a:pt x="689286" y="972712"/>
                  </a:cubicBezTo>
                  <a:close/>
                </a:path>
              </a:pathLst>
            </a:cu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grpSp>
      <p:pic>
        <p:nvPicPr>
          <p:cNvPr id="16" name="Picture 15">
            <a:extLst>
              <a:ext uri="{FF2B5EF4-FFF2-40B4-BE49-F238E27FC236}">
                <a16:creationId xmlns:a16="http://schemas.microsoft.com/office/drawing/2014/main" id="{30B2AC2B-FF28-E842-8339-0F5EB94CE6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17" name="Text Placeholder 45">
            <a:extLst>
              <a:ext uri="{FF2B5EF4-FFF2-40B4-BE49-F238E27FC236}">
                <a16:creationId xmlns:a16="http://schemas.microsoft.com/office/drawing/2014/main" id="{6852736A-D8E1-9944-B593-37513A117BD9}"/>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a:t>
            </a:r>
            <a:br>
              <a:rPr lang="sv-SE" dirty="0"/>
            </a:br>
            <a:r>
              <a:rPr lang="sv-SE" dirty="0"/>
              <a:t>utan bild</a:t>
            </a:r>
          </a:p>
        </p:txBody>
      </p:sp>
    </p:spTree>
    <p:extLst>
      <p:ext uri="{BB962C8B-B14F-4D97-AF65-F5344CB8AC3E}">
        <p14:creationId xmlns:p14="http://schemas.microsoft.com/office/powerpoint/2010/main" val="2078083195"/>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da med ikoner">
    <p:spTree>
      <p:nvGrpSpPr>
        <p:cNvPr id="1" name=""/>
        <p:cNvGrpSpPr/>
        <p:nvPr/>
      </p:nvGrpSpPr>
      <p:grpSpPr>
        <a:xfrm>
          <a:off x="0" y="0"/>
          <a:ext cx="0" cy="0"/>
          <a:chOff x="0" y="0"/>
          <a:chExt cx="0" cy="0"/>
        </a:xfrm>
      </p:grpSpPr>
      <p:sp>
        <p:nvSpPr>
          <p:cNvPr id="6" name="Picture Placeholder 12"/>
          <p:cNvSpPr>
            <a:spLocks noGrp="1"/>
          </p:cNvSpPr>
          <p:nvPr>
            <p:ph type="pic" sz="quarter" idx="10" hasCustomPrompt="1"/>
          </p:nvPr>
        </p:nvSpPr>
        <p:spPr>
          <a:xfrm>
            <a:off x="1235596" y="1724664"/>
            <a:ext cx="1551009" cy="1799169"/>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8" name="Picture Placeholder 14"/>
          <p:cNvSpPr>
            <a:spLocks noGrp="1"/>
          </p:cNvSpPr>
          <p:nvPr>
            <p:ph type="pic" sz="quarter" idx="12" hasCustomPrompt="1"/>
          </p:nvPr>
        </p:nvSpPr>
        <p:spPr>
          <a:xfrm>
            <a:off x="6357393" y="1724664"/>
            <a:ext cx="1551009" cy="1799169"/>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13" name="Text Placeholder 45">
            <a:extLst>
              <a:ext uri="{FF2B5EF4-FFF2-40B4-BE49-F238E27FC236}">
                <a16:creationId xmlns:a16="http://schemas.microsoft.com/office/drawing/2014/main" id="{8E2BCAC8-F8DE-3647-A3AD-642663FABE90}"/>
              </a:ext>
            </a:extLst>
          </p:cNvPr>
          <p:cNvSpPr>
            <a:spLocks noGrp="1"/>
          </p:cNvSpPr>
          <p:nvPr>
            <p:ph type="body" sz="quarter" idx="13" hasCustomPrompt="1"/>
          </p:nvPr>
        </p:nvSpPr>
        <p:spPr>
          <a:xfrm>
            <a:off x="2574132" y="107174"/>
            <a:ext cx="3995737" cy="1004518"/>
          </a:xfrm>
          <a:prstGeom prst="rect">
            <a:avLst/>
          </a:prstGeom>
        </p:spPr>
        <p:txBody>
          <a:bodyPr anchor="b">
            <a:noAutofit/>
          </a:bodyPr>
          <a:lstStyle>
            <a:lvl1pPr marL="0" indent="0" algn="ctr">
              <a:buNone/>
              <a:defRPr sz="3600" b="0">
                <a:solidFill>
                  <a:sysClr val="windowText" lastClr="000000"/>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Sida</a:t>
            </a:r>
            <a:r>
              <a:rPr lang="en-US" dirty="0"/>
              <a:t> med </a:t>
            </a:r>
            <a:r>
              <a:rPr lang="en-US" dirty="0" err="1"/>
              <a:t>ikoner</a:t>
            </a:r>
            <a:endParaRPr lang="sv-SE" dirty="0"/>
          </a:p>
        </p:txBody>
      </p:sp>
      <p:sp>
        <p:nvSpPr>
          <p:cNvPr id="14" name="Text Placeholder 47">
            <a:extLst>
              <a:ext uri="{FF2B5EF4-FFF2-40B4-BE49-F238E27FC236}">
                <a16:creationId xmlns:a16="http://schemas.microsoft.com/office/drawing/2014/main" id="{65B4AE93-57A0-DB41-961F-0CB7DB83F9DB}"/>
              </a:ext>
            </a:extLst>
          </p:cNvPr>
          <p:cNvSpPr>
            <a:spLocks noGrp="1"/>
          </p:cNvSpPr>
          <p:nvPr>
            <p:ph type="body" sz="quarter" idx="14" hasCustomPrompt="1"/>
          </p:nvPr>
        </p:nvSpPr>
        <p:spPr>
          <a:xfrm>
            <a:off x="1674261" y="1228941"/>
            <a:ext cx="5795478" cy="262975"/>
          </a:xfrm>
          <a:prstGeom prst="rect">
            <a:avLst/>
          </a:prstGeom>
        </p:spPr>
        <p:txBody>
          <a:bodyPr>
            <a:normAutofit/>
          </a:bodyPr>
          <a:lstStyle>
            <a:lvl1pPr marL="0" indent="0" algn="ctr">
              <a:buNone/>
              <a:defRPr lang="en-US" sz="1100" dirty="0" smtClean="0">
                <a:latin typeface="+mn-l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p>
        </p:txBody>
      </p:sp>
      <p:sp>
        <p:nvSpPr>
          <p:cNvPr id="15" name="Picture Placeholder 14">
            <a:extLst>
              <a:ext uri="{FF2B5EF4-FFF2-40B4-BE49-F238E27FC236}">
                <a16:creationId xmlns:a16="http://schemas.microsoft.com/office/drawing/2014/main" id="{14B0BDA1-E771-2145-92A6-2112BD784963}"/>
              </a:ext>
            </a:extLst>
          </p:cNvPr>
          <p:cNvSpPr>
            <a:spLocks noGrp="1"/>
          </p:cNvSpPr>
          <p:nvPr>
            <p:ph type="pic" sz="quarter" idx="15" hasCustomPrompt="1"/>
          </p:nvPr>
        </p:nvSpPr>
        <p:spPr>
          <a:xfrm>
            <a:off x="3796496" y="1724664"/>
            <a:ext cx="1551009" cy="1799169"/>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16" name="Text Placeholder 45">
            <a:extLst>
              <a:ext uri="{FF2B5EF4-FFF2-40B4-BE49-F238E27FC236}">
                <a16:creationId xmlns:a16="http://schemas.microsoft.com/office/drawing/2014/main" id="{D7A9AABC-90F2-E246-9A2B-4289314790B0}"/>
              </a:ext>
            </a:extLst>
          </p:cNvPr>
          <p:cNvSpPr>
            <a:spLocks noGrp="1"/>
          </p:cNvSpPr>
          <p:nvPr>
            <p:ph type="body" sz="quarter" idx="11" hasCustomPrompt="1"/>
          </p:nvPr>
        </p:nvSpPr>
        <p:spPr>
          <a:xfrm>
            <a:off x="790195" y="3756581"/>
            <a:ext cx="2441809" cy="331733"/>
          </a:xfrm>
          <a:prstGeom prst="rect">
            <a:avLst/>
          </a:prstGeom>
        </p:spPr>
        <p:txBody>
          <a:bodyPr anchor="b">
            <a:noAutofit/>
          </a:bodyPr>
          <a:lstStyle>
            <a:lvl1pPr marL="0" indent="0" algn="ctr">
              <a:buNone/>
              <a:defRPr sz="1600" b="1">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Text Only Slide</a:t>
            </a:r>
            <a:endParaRPr lang="sv-SE" dirty="0"/>
          </a:p>
        </p:txBody>
      </p:sp>
      <p:sp>
        <p:nvSpPr>
          <p:cNvPr id="17" name="Text Placeholder 45">
            <a:extLst>
              <a:ext uri="{FF2B5EF4-FFF2-40B4-BE49-F238E27FC236}">
                <a16:creationId xmlns:a16="http://schemas.microsoft.com/office/drawing/2014/main" id="{979516C7-D034-C24B-B879-822D787723F6}"/>
              </a:ext>
            </a:extLst>
          </p:cNvPr>
          <p:cNvSpPr>
            <a:spLocks noGrp="1"/>
          </p:cNvSpPr>
          <p:nvPr>
            <p:ph type="body" sz="quarter" idx="16" hasCustomPrompt="1"/>
          </p:nvPr>
        </p:nvSpPr>
        <p:spPr>
          <a:xfrm>
            <a:off x="5911992" y="3756581"/>
            <a:ext cx="2441809" cy="331733"/>
          </a:xfrm>
          <a:prstGeom prst="rect">
            <a:avLst/>
          </a:prstGeom>
        </p:spPr>
        <p:txBody>
          <a:bodyPr anchor="b">
            <a:noAutofit/>
          </a:bodyPr>
          <a:lstStyle>
            <a:lvl1pPr marL="0" indent="0" algn="ctr">
              <a:buNone/>
              <a:defRPr sz="1600" b="1">
                <a:solidFill>
                  <a:srgbClr val="000000"/>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Text Only Slide</a:t>
            </a:r>
            <a:endParaRPr lang="sv-SE" dirty="0"/>
          </a:p>
        </p:txBody>
      </p:sp>
      <p:sp>
        <p:nvSpPr>
          <p:cNvPr id="18" name="Text Placeholder 45">
            <a:extLst>
              <a:ext uri="{FF2B5EF4-FFF2-40B4-BE49-F238E27FC236}">
                <a16:creationId xmlns:a16="http://schemas.microsoft.com/office/drawing/2014/main" id="{246FFCFD-95B5-7D4C-98D6-348BA9F27766}"/>
              </a:ext>
            </a:extLst>
          </p:cNvPr>
          <p:cNvSpPr>
            <a:spLocks noGrp="1"/>
          </p:cNvSpPr>
          <p:nvPr>
            <p:ph type="body" sz="quarter" idx="17" hasCustomPrompt="1"/>
          </p:nvPr>
        </p:nvSpPr>
        <p:spPr>
          <a:xfrm>
            <a:off x="3357154" y="3756580"/>
            <a:ext cx="2441809" cy="331733"/>
          </a:xfrm>
          <a:prstGeom prst="rect">
            <a:avLst/>
          </a:prstGeom>
        </p:spPr>
        <p:txBody>
          <a:bodyPr anchor="b">
            <a:noAutofit/>
          </a:bodyPr>
          <a:lstStyle>
            <a:lvl1pPr marL="0" indent="0" algn="ctr">
              <a:buNone/>
              <a:defRPr sz="1600" b="1">
                <a:solidFill>
                  <a:srgbClr val="000000"/>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Text Only Slide</a:t>
            </a:r>
            <a:endParaRPr lang="sv-SE" dirty="0"/>
          </a:p>
        </p:txBody>
      </p:sp>
      <p:sp>
        <p:nvSpPr>
          <p:cNvPr id="19" name="Platshållare för datum 3">
            <a:extLst>
              <a:ext uri="{FF2B5EF4-FFF2-40B4-BE49-F238E27FC236}">
                <a16:creationId xmlns:a16="http://schemas.microsoft.com/office/drawing/2014/main" id="{9C9CAD85-275E-3144-8BA4-CCAF43781DD2}"/>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endParaRPr lang="en-US" dirty="0"/>
          </a:p>
        </p:txBody>
      </p:sp>
      <p:sp>
        <p:nvSpPr>
          <p:cNvPr id="20" name="Platshållare för sidfot 4">
            <a:extLst>
              <a:ext uri="{FF2B5EF4-FFF2-40B4-BE49-F238E27FC236}">
                <a16:creationId xmlns:a16="http://schemas.microsoft.com/office/drawing/2014/main" id="{DDF1267D-F835-1B45-BAF0-B7B7FA93380C}"/>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21" name="Platshållare för bildnummer 5">
            <a:extLst>
              <a:ext uri="{FF2B5EF4-FFF2-40B4-BE49-F238E27FC236}">
                <a16:creationId xmlns:a16="http://schemas.microsoft.com/office/drawing/2014/main" id="{48126604-11CF-504A-89A1-9BB08315CBA0}"/>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3318946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lsides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797052-3836-9D4C-8654-F4AE90B03171}"/>
              </a:ext>
            </a:extLst>
          </p:cNvPr>
          <p:cNvSpPr/>
          <p:nvPr userDrawn="1"/>
        </p:nvSpPr>
        <p:spPr>
          <a:xfrm>
            <a:off x="-33337" y="-18753"/>
            <a:ext cx="9210675" cy="5181006"/>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7" name="Picture Placeholder 6"/>
          <p:cNvSpPr>
            <a:spLocks noGrp="1"/>
          </p:cNvSpPr>
          <p:nvPr>
            <p:ph type="pic" sz="quarter" idx="10" hasCustomPrompt="1"/>
          </p:nvPr>
        </p:nvSpPr>
        <p:spPr>
          <a:xfrm>
            <a:off x="-33337" y="-28278"/>
            <a:ext cx="9227612" cy="5190531"/>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7256206 w 9144000"/>
              <a:gd name="connsiteY1" fmla="*/ 789039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7226709 w 9144000"/>
              <a:gd name="connsiteY1" fmla="*/ 789039 h 5143500"/>
              <a:gd name="connsiteX2" fmla="*/ 9144000 w 9144000"/>
              <a:gd name="connsiteY2" fmla="*/ 5143500 h 5143500"/>
              <a:gd name="connsiteX3" fmla="*/ 0 w 9144000"/>
              <a:gd name="connsiteY3" fmla="*/ 5143500 h 5143500"/>
              <a:gd name="connsiteX4" fmla="*/ 0 w 91440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143500">
                <a:moveTo>
                  <a:pt x="0" y="0"/>
                </a:moveTo>
                <a:lnTo>
                  <a:pt x="7226709" y="789039"/>
                </a:lnTo>
                <a:lnTo>
                  <a:pt x="9144000" y="5143500"/>
                </a:lnTo>
                <a:lnTo>
                  <a:pt x="0" y="5143500"/>
                </a:lnTo>
                <a:lnTo>
                  <a:pt x="0" y="0"/>
                </a:lnTo>
                <a:close/>
              </a:path>
            </a:pathLst>
          </a:custGeo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pic>
        <p:nvPicPr>
          <p:cNvPr id="12" name="Picture 11">
            <a:extLst>
              <a:ext uri="{FF2B5EF4-FFF2-40B4-BE49-F238E27FC236}">
                <a16:creationId xmlns:a16="http://schemas.microsoft.com/office/drawing/2014/main" id="{B4EEC5F7-8BCD-7745-B9B6-BB4F7EB216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5" name="Platshållare för datum 3">
            <a:extLst>
              <a:ext uri="{FF2B5EF4-FFF2-40B4-BE49-F238E27FC236}">
                <a16:creationId xmlns:a16="http://schemas.microsoft.com/office/drawing/2014/main" id="{E50C7A3A-5D25-5848-82B5-05CB420DB0AD}"/>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bg1"/>
                </a:solidFill>
              </a:defRPr>
            </a:lvl1pPr>
          </a:lstStyle>
          <a:p>
            <a:endParaRPr lang="en-US" dirty="0"/>
          </a:p>
        </p:txBody>
      </p:sp>
      <p:sp>
        <p:nvSpPr>
          <p:cNvPr id="6" name="Platshållare för sidfot 4">
            <a:extLst>
              <a:ext uri="{FF2B5EF4-FFF2-40B4-BE49-F238E27FC236}">
                <a16:creationId xmlns:a16="http://schemas.microsoft.com/office/drawing/2014/main" id="{378B23DF-386C-9640-BE52-1DF27E2F0D24}"/>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solidFill>
              </a:defRPr>
            </a:lvl1pPr>
          </a:lstStyle>
          <a:p>
            <a:pPr>
              <a:defRPr/>
            </a:pPr>
            <a:r>
              <a:rPr lang="sv-SE"/>
              <a:t>BAM Måleri – Vidareutbildning</a:t>
            </a:r>
            <a:endParaRPr lang="sv-SE" dirty="0"/>
          </a:p>
        </p:txBody>
      </p:sp>
      <p:sp>
        <p:nvSpPr>
          <p:cNvPr id="8" name="Platshållare för bildnummer 5">
            <a:extLst>
              <a:ext uri="{FF2B5EF4-FFF2-40B4-BE49-F238E27FC236}">
                <a16:creationId xmlns:a16="http://schemas.microsoft.com/office/drawing/2014/main" id="{8A0E7E23-17C7-7A47-8F2A-468140D17368}"/>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539035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hel sida">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5135FA7D-C6E4-2743-9E60-398263C06F78}"/>
              </a:ext>
            </a:extLst>
          </p:cNvPr>
          <p:cNvSpPr>
            <a:spLocks noGrp="1"/>
          </p:cNvSpPr>
          <p:nvPr>
            <p:ph type="media" sz="quarter" idx="10" hasCustomPrompt="1"/>
          </p:nvPr>
        </p:nvSpPr>
        <p:spPr>
          <a:xfrm>
            <a:off x="0" y="0"/>
            <a:ext cx="9144000" cy="5143500"/>
          </a:xfrm>
        </p:spPr>
        <p:txBody>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video</a:t>
            </a:r>
            <a:endParaRPr lang="en-GB" dirty="0"/>
          </a:p>
        </p:txBody>
      </p:sp>
    </p:spTree>
    <p:extLst>
      <p:ext uri="{BB962C8B-B14F-4D97-AF65-F5344CB8AC3E}">
        <p14:creationId xmlns:p14="http://schemas.microsoft.com/office/powerpoint/2010/main" val="425663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a med flera bilder">
    <p:spTree>
      <p:nvGrpSpPr>
        <p:cNvPr id="1" name=""/>
        <p:cNvGrpSpPr/>
        <p:nvPr/>
      </p:nvGrpSpPr>
      <p:grpSpPr>
        <a:xfrm>
          <a:off x="0" y="0"/>
          <a:ext cx="0" cy="0"/>
          <a:chOff x="0" y="0"/>
          <a:chExt cx="0" cy="0"/>
        </a:xfrm>
      </p:grpSpPr>
      <p:sp>
        <p:nvSpPr>
          <p:cNvPr id="6" name="Picture Placeholder 12">
            <a:extLst>
              <a:ext uri="{FF2B5EF4-FFF2-40B4-BE49-F238E27FC236}">
                <a16:creationId xmlns:a16="http://schemas.microsoft.com/office/drawing/2014/main" id="{A8EF75D6-8C50-4647-BA48-F3F8A3DBDB5B}"/>
              </a:ext>
            </a:extLst>
          </p:cNvPr>
          <p:cNvSpPr>
            <a:spLocks noGrp="1"/>
          </p:cNvSpPr>
          <p:nvPr>
            <p:ph type="pic" sz="quarter" idx="10" hasCustomPrompt="1"/>
          </p:nvPr>
        </p:nvSpPr>
        <p:spPr>
          <a:xfrm>
            <a:off x="6953579" y="885675"/>
            <a:ext cx="2941768" cy="3412448"/>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7" name="Picture Placeholder 12">
            <a:extLst>
              <a:ext uri="{FF2B5EF4-FFF2-40B4-BE49-F238E27FC236}">
                <a16:creationId xmlns:a16="http://schemas.microsoft.com/office/drawing/2014/main" id="{4AA0862A-F774-7C4C-811C-445050803FF4}"/>
              </a:ext>
            </a:extLst>
          </p:cNvPr>
          <p:cNvSpPr>
            <a:spLocks noGrp="1"/>
          </p:cNvSpPr>
          <p:nvPr>
            <p:ph type="pic" sz="quarter" idx="11" hasCustomPrompt="1"/>
          </p:nvPr>
        </p:nvSpPr>
        <p:spPr>
          <a:xfrm>
            <a:off x="5793553" y="3655482"/>
            <a:ext cx="2200179" cy="2552205"/>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8" name="Picture Placeholder 12">
            <a:extLst>
              <a:ext uri="{FF2B5EF4-FFF2-40B4-BE49-F238E27FC236}">
                <a16:creationId xmlns:a16="http://schemas.microsoft.com/office/drawing/2014/main" id="{D80E3090-F4CF-8A4E-B535-60AC13C3D4A0}"/>
              </a:ext>
            </a:extLst>
          </p:cNvPr>
          <p:cNvSpPr>
            <a:spLocks noGrp="1"/>
          </p:cNvSpPr>
          <p:nvPr>
            <p:ph type="pic" sz="quarter" idx="12" hasCustomPrompt="1"/>
          </p:nvPr>
        </p:nvSpPr>
        <p:spPr>
          <a:xfrm>
            <a:off x="4736292" y="1651818"/>
            <a:ext cx="2117704" cy="2456535"/>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10" name="Text Placeholder 45">
            <a:extLst>
              <a:ext uri="{FF2B5EF4-FFF2-40B4-BE49-F238E27FC236}">
                <a16:creationId xmlns:a16="http://schemas.microsoft.com/office/drawing/2014/main" id="{1C4C940B-1041-4D47-BF82-81413AF01101}"/>
              </a:ext>
            </a:extLst>
          </p:cNvPr>
          <p:cNvSpPr>
            <a:spLocks noGrp="1"/>
          </p:cNvSpPr>
          <p:nvPr>
            <p:ph type="body" sz="quarter" idx="14" hasCustomPrompt="1"/>
          </p:nvPr>
        </p:nvSpPr>
        <p:spPr>
          <a:xfrm>
            <a:off x="512884" y="1750696"/>
            <a:ext cx="3727063" cy="2683213"/>
          </a:xfrm>
          <a:prstGeom prst="rect">
            <a:avLst/>
          </a:prstGeom>
        </p:spPr>
        <p:txBody>
          <a:bodyPr anchor="t">
            <a:noAutofit/>
          </a:bodyPr>
          <a:lstStyle>
            <a:lvl1pPr marL="0" indent="0" algn="l">
              <a:buNone/>
              <a:defRPr lang="sv-SE" sz="2000" b="0" i="0" smtClean="0">
                <a:effectLs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endParaRPr lang="sv-SE" dirty="0"/>
          </a:p>
        </p:txBody>
      </p:sp>
      <p:sp>
        <p:nvSpPr>
          <p:cNvPr id="12" name="Picture Placeholder 12">
            <a:extLst>
              <a:ext uri="{FF2B5EF4-FFF2-40B4-BE49-F238E27FC236}">
                <a16:creationId xmlns:a16="http://schemas.microsoft.com/office/drawing/2014/main" id="{A31CD41F-FA30-464A-B3C4-414440D0C0D2}"/>
              </a:ext>
            </a:extLst>
          </p:cNvPr>
          <p:cNvSpPr>
            <a:spLocks noGrp="1"/>
          </p:cNvSpPr>
          <p:nvPr>
            <p:ph type="pic" sz="quarter" idx="15" hasCustomPrompt="1"/>
          </p:nvPr>
        </p:nvSpPr>
        <p:spPr>
          <a:xfrm>
            <a:off x="4239948" y="3789198"/>
            <a:ext cx="1503813" cy="1744421"/>
          </a:xfrm>
          <a:custGeom>
            <a:avLst/>
            <a:gdLst>
              <a:gd name="connsiteX0" fmla="*/ 1034006 w 2068012"/>
              <a:gd name="connsiteY0" fmla="*/ 0 h 2398892"/>
              <a:gd name="connsiteX1" fmla="*/ 2068012 w 2068012"/>
              <a:gd name="connsiteY1" fmla="*/ 517003 h 2398892"/>
              <a:gd name="connsiteX2" fmla="*/ 2068012 w 2068012"/>
              <a:gd name="connsiteY2" fmla="*/ 1881889 h 2398892"/>
              <a:gd name="connsiteX3" fmla="*/ 1034006 w 2068012"/>
              <a:gd name="connsiteY3" fmla="*/ 2398892 h 2398892"/>
              <a:gd name="connsiteX4" fmla="*/ 0 w 2068012"/>
              <a:gd name="connsiteY4" fmla="*/ 1881889 h 2398892"/>
              <a:gd name="connsiteX5" fmla="*/ 0 w 2068012"/>
              <a:gd name="connsiteY5" fmla="*/ 517003 h 239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8012" h="2398892">
                <a:moveTo>
                  <a:pt x="1034006" y="0"/>
                </a:moveTo>
                <a:lnTo>
                  <a:pt x="2068012" y="517003"/>
                </a:lnTo>
                <a:lnTo>
                  <a:pt x="2068012" y="1881889"/>
                </a:lnTo>
                <a:lnTo>
                  <a:pt x="1034006" y="2398892"/>
                </a:lnTo>
                <a:lnTo>
                  <a:pt x="0" y="1881889"/>
                </a:lnTo>
                <a:lnTo>
                  <a:pt x="0" y="517003"/>
                </a:lnTo>
                <a:close/>
              </a:path>
            </a:pathLst>
          </a:custGeom>
        </p:spPr>
        <p:txBody>
          <a:bodyPr wrap="square">
            <a:noAutofit/>
          </a:bodyPr>
          <a:lstStyle>
            <a:lvl1pPr marL="342900" marR="0" indent="-342900" algn="l" defTabSz="457200" rtl="0" eaLnBrk="1" fontAlgn="auto" latinLnBrk="0" hangingPunct="1">
              <a:lnSpc>
                <a:spcPct val="100000"/>
              </a:lnSpc>
              <a:spcBef>
                <a:spcPct val="20000"/>
              </a:spcBef>
              <a:spcAft>
                <a:spcPts val="0"/>
              </a:spcAft>
              <a:buClrTx/>
              <a:buSzTx/>
              <a:buFont typeface="Arial"/>
              <a:buChar char="•"/>
              <a:tabLst/>
              <a:defRPr sz="10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p:txBody>
      </p:sp>
      <p:sp>
        <p:nvSpPr>
          <p:cNvPr id="15" name="Text Placeholder 45">
            <a:extLst>
              <a:ext uri="{FF2B5EF4-FFF2-40B4-BE49-F238E27FC236}">
                <a16:creationId xmlns:a16="http://schemas.microsoft.com/office/drawing/2014/main" id="{8526F449-F722-E34A-A436-B27AE9A948DD}"/>
              </a:ext>
            </a:extLst>
          </p:cNvPr>
          <p:cNvSpPr>
            <a:spLocks noGrp="1"/>
          </p:cNvSpPr>
          <p:nvPr>
            <p:ph type="body" sz="quarter" idx="17" hasCustomPrompt="1"/>
          </p:nvPr>
        </p:nvSpPr>
        <p:spPr>
          <a:xfrm>
            <a:off x="512885" y="691748"/>
            <a:ext cx="6244058"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Sida med flera bilder</a:t>
            </a:r>
          </a:p>
        </p:txBody>
      </p:sp>
      <p:sp>
        <p:nvSpPr>
          <p:cNvPr id="11" name="Platshållare för datum 3">
            <a:extLst>
              <a:ext uri="{FF2B5EF4-FFF2-40B4-BE49-F238E27FC236}">
                <a16:creationId xmlns:a16="http://schemas.microsoft.com/office/drawing/2014/main" id="{4418C3CA-BAF1-0F44-8CBD-E584DCF2DB2F}"/>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endParaRPr lang="en-US" dirty="0"/>
          </a:p>
        </p:txBody>
      </p:sp>
      <p:sp>
        <p:nvSpPr>
          <p:cNvPr id="16" name="Platshållare för sidfot 4">
            <a:extLst>
              <a:ext uri="{FF2B5EF4-FFF2-40B4-BE49-F238E27FC236}">
                <a16:creationId xmlns:a16="http://schemas.microsoft.com/office/drawing/2014/main" id="{9B7591FD-BA4E-5C40-989C-A5FF57FDE31A}"/>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tx1">
                    <a:lumMod val="50000"/>
                    <a:lumOff val="50000"/>
                  </a:schemeClr>
                </a:solidFill>
              </a:defRPr>
            </a:lvl1pPr>
          </a:lstStyle>
          <a:p>
            <a:pPr>
              <a:defRPr/>
            </a:pPr>
            <a:r>
              <a:rPr lang="sv-SE"/>
              <a:t>BAM Måleri – Vidareutbildning</a:t>
            </a:r>
            <a:endParaRPr lang="sv-SE" dirty="0"/>
          </a:p>
        </p:txBody>
      </p:sp>
      <p:sp>
        <p:nvSpPr>
          <p:cNvPr id="17" name="Platshållare för bildnummer 5">
            <a:extLst>
              <a:ext uri="{FF2B5EF4-FFF2-40B4-BE49-F238E27FC236}">
                <a16:creationId xmlns:a16="http://schemas.microsoft.com/office/drawing/2014/main" id="{D712B768-C6D7-0446-8480-C9FDA50ADB4C}"/>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3593349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ffra eller infografik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tx2"/>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tx2"/>
                </a:solidFill>
                <a:latin typeface="Georgia" panose="02040502050405020303" pitchFamily="18" charset="0"/>
                <a:cs typeface="Arial" panose="020B0604020202020204" pitchFamily="34" charset="0"/>
              </a:defRPr>
            </a:lvl1pPr>
          </a:lstStyle>
          <a:p>
            <a:pPr lvl="0"/>
            <a:r>
              <a:rPr lang="en-US" dirty="0"/>
              <a:t>%</a:t>
            </a:r>
            <a:endParaRPr lang="sv-SE" dirty="0"/>
          </a:p>
        </p:txBody>
      </p:sp>
      <p:sp>
        <p:nvSpPr>
          <p:cNvPr id="16" name="Platshållare för datum 3">
            <a:extLst>
              <a:ext uri="{FF2B5EF4-FFF2-40B4-BE49-F238E27FC236}">
                <a16:creationId xmlns:a16="http://schemas.microsoft.com/office/drawing/2014/main" id="{2A802119-C399-EE4A-AA73-B76BB0AD3038}"/>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endParaRPr lang="en-US" dirty="0"/>
          </a:p>
        </p:txBody>
      </p:sp>
      <p:sp>
        <p:nvSpPr>
          <p:cNvPr id="20" name="Platshållare för sidfot 4">
            <a:extLst>
              <a:ext uri="{FF2B5EF4-FFF2-40B4-BE49-F238E27FC236}">
                <a16:creationId xmlns:a16="http://schemas.microsoft.com/office/drawing/2014/main" id="{8BFC993D-9381-1D43-BBC6-E75A8F4EA926}"/>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21" name="Platshållare för bildnummer 5">
            <a:extLst>
              <a:ext uri="{FF2B5EF4-FFF2-40B4-BE49-F238E27FC236}">
                <a16:creationId xmlns:a16="http://schemas.microsoft.com/office/drawing/2014/main" id="{B0283C62-9890-8740-82AB-4110D4BFEDAF}"/>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456740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ffra eller infografi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accent1"/>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accent1"/>
                </a:solidFill>
                <a:latin typeface="Georgia" panose="02040502050405020303" pitchFamily="18" charset="0"/>
                <a:cs typeface="Arial" panose="020B0604020202020204" pitchFamily="34" charset="0"/>
              </a:defRPr>
            </a:lvl1pPr>
          </a:lstStyle>
          <a:p>
            <a:pPr lvl="0"/>
            <a:r>
              <a:rPr lang="en-US" dirty="0"/>
              <a:t>%</a:t>
            </a:r>
            <a:endParaRPr lang="sv-SE" dirty="0"/>
          </a:p>
        </p:txBody>
      </p:sp>
      <p:sp>
        <p:nvSpPr>
          <p:cNvPr id="11" name="Platshållare för datum 3">
            <a:extLst>
              <a:ext uri="{FF2B5EF4-FFF2-40B4-BE49-F238E27FC236}">
                <a16:creationId xmlns:a16="http://schemas.microsoft.com/office/drawing/2014/main" id="{1F8142A7-3809-4444-A486-947FA0E5FA4E}"/>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endParaRPr lang="en-US" dirty="0"/>
          </a:p>
        </p:txBody>
      </p:sp>
      <p:sp>
        <p:nvSpPr>
          <p:cNvPr id="16" name="Platshållare för sidfot 4">
            <a:extLst>
              <a:ext uri="{FF2B5EF4-FFF2-40B4-BE49-F238E27FC236}">
                <a16:creationId xmlns:a16="http://schemas.microsoft.com/office/drawing/2014/main" id="{CE68EA24-FFB9-2D4F-A14D-52C0B4FEE85D}"/>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20" name="Platshållare för bildnummer 5">
            <a:extLst>
              <a:ext uri="{FF2B5EF4-FFF2-40B4-BE49-F238E27FC236}">
                <a16:creationId xmlns:a16="http://schemas.microsoft.com/office/drawing/2014/main" id="{9A555F08-A5F8-3141-9638-2747C43212DD}"/>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13668861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ffra eller infografi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accent5"/>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accent5"/>
                </a:solidFill>
                <a:latin typeface="Georgia" panose="02040502050405020303" pitchFamily="18" charset="0"/>
                <a:cs typeface="Arial" panose="020B0604020202020204" pitchFamily="34" charset="0"/>
              </a:defRPr>
            </a:lvl1pPr>
          </a:lstStyle>
          <a:p>
            <a:pPr lvl="0"/>
            <a:r>
              <a:rPr lang="en-US" dirty="0"/>
              <a:t>%</a:t>
            </a:r>
            <a:endParaRPr lang="sv-SE" dirty="0"/>
          </a:p>
        </p:txBody>
      </p:sp>
      <p:sp>
        <p:nvSpPr>
          <p:cNvPr id="11" name="Platshållare för datum 3">
            <a:extLst>
              <a:ext uri="{FF2B5EF4-FFF2-40B4-BE49-F238E27FC236}">
                <a16:creationId xmlns:a16="http://schemas.microsoft.com/office/drawing/2014/main" id="{907AB8AC-F938-E748-8641-088427458915}"/>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endParaRPr lang="en-US" dirty="0"/>
          </a:p>
        </p:txBody>
      </p:sp>
      <p:sp>
        <p:nvSpPr>
          <p:cNvPr id="16" name="Platshållare för sidfot 4">
            <a:extLst>
              <a:ext uri="{FF2B5EF4-FFF2-40B4-BE49-F238E27FC236}">
                <a16:creationId xmlns:a16="http://schemas.microsoft.com/office/drawing/2014/main" id="{09177A78-CD50-FC41-9620-BE08E452D231}"/>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20" name="Platshållare för bildnummer 5">
            <a:extLst>
              <a:ext uri="{FF2B5EF4-FFF2-40B4-BE49-F238E27FC236}">
                <a16:creationId xmlns:a16="http://schemas.microsoft.com/office/drawing/2014/main" id="{EA9DDD2D-533C-4747-9E7B-6F599E6DB834}"/>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1377644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ffra eller infografik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3" name="Text Placeholder 12">
            <a:extLst>
              <a:ext uri="{FF2B5EF4-FFF2-40B4-BE49-F238E27FC236}">
                <a16:creationId xmlns:a16="http://schemas.microsoft.com/office/drawing/2014/main" id="{ABD5201D-68FD-2E41-87B0-87111435D4DB}"/>
              </a:ext>
            </a:extLst>
          </p:cNvPr>
          <p:cNvSpPr>
            <a:spLocks noGrp="1"/>
          </p:cNvSpPr>
          <p:nvPr>
            <p:ph type="body" sz="quarter" idx="10" hasCustomPrompt="1"/>
          </p:nvPr>
        </p:nvSpPr>
        <p:spPr>
          <a:xfrm>
            <a:off x="4645025" y="1416050"/>
            <a:ext cx="4175125" cy="2116138"/>
          </a:xfrm>
        </p:spPr>
        <p:txBody>
          <a:bodyPr anchor="ctr">
            <a:noAutofit/>
          </a:bodyPr>
          <a:lstStyle>
            <a:lvl1pPr marL="0" indent="0" algn="ctr">
              <a:buNone/>
              <a:defRPr sz="13800" b="1">
                <a:solidFill>
                  <a:schemeClr val="accent6"/>
                </a:solidFill>
                <a:latin typeface="Georgia" panose="02040502050405020303" pitchFamily="18" charset="0"/>
                <a:cs typeface="Arial" panose="020B0604020202020204" pitchFamily="34" charset="0"/>
              </a:defRPr>
            </a:lvl1pPr>
          </a:lstStyle>
          <a:p>
            <a:pPr lvl="0"/>
            <a:r>
              <a:rPr lang="en-US" dirty="0"/>
              <a:t>88</a:t>
            </a:r>
            <a:endParaRPr lang="sv-SE" dirty="0"/>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3775363"/>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err="1"/>
              <a:t>Siffra</a:t>
            </a:r>
            <a:r>
              <a:rPr lang="en-US" dirty="0"/>
              <a:t> </a:t>
            </a:r>
            <a:r>
              <a:rPr lang="en-US" dirty="0" err="1"/>
              <a:t>eller</a:t>
            </a:r>
            <a:r>
              <a:rPr lang="en-US" dirty="0"/>
              <a:t> </a:t>
            </a:r>
            <a:r>
              <a:rPr lang="en-US" dirty="0" err="1"/>
              <a:t>infografik</a:t>
            </a:r>
            <a:endParaRPr lang="sv-SE" dirty="0"/>
          </a:p>
        </p:txBody>
      </p:sp>
      <p:sp>
        <p:nvSpPr>
          <p:cNvPr id="8" name="Text Placeholder 12">
            <a:extLst>
              <a:ext uri="{FF2B5EF4-FFF2-40B4-BE49-F238E27FC236}">
                <a16:creationId xmlns:a16="http://schemas.microsoft.com/office/drawing/2014/main" id="{F0EEC0A1-FBE3-B84E-A945-8A42B08120B4}"/>
              </a:ext>
            </a:extLst>
          </p:cNvPr>
          <p:cNvSpPr>
            <a:spLocks noGrp="1"/>
          </p:cNvSpPr>
          <p:nvPr>
            <p:ph type="body" sz="quarter" idx="16" hasCustomPrompt="1"/>
          </p:nvPr>
        </p:nvSpPr>
        <p:spPr>
          <a:xfrm>
            <a:off x="7667086" y="2121194"/>
            <a:ext cx="1392635" cy="705849"/>
          </a:xfrm>
        </p:spPr>
        <p:txBody>
          <a:bodyPr anchor="ctr">
            <a:noAutofit/>
          </a:bodyPr>
          <a:lstStyle>
            <a:lvl1pPr marL="0" indent="0" algn="ctr">
              <a:buNone/>
              <a:defRPr sz="5400" b="1">
                <a:solidFill>
                  <a:schemeClr val="accent6"/>
                </a:solidFill>
                <a:latin typeface="Georgia" panose="02040502050405020303" pitchFamily="18" charset="0"/>
                <a:cs typeface="Arial" panose="020B0604020202020204" pitchFamily="34" charset="0"/>
              </a:defRPr>
            </a:lvl1pPr>
          </a:lstStyle>
          <a:p>
            <a:pPr lvl="0"/>
            <a:r>
              <a:rPr lang="en-US" dirty="0"/>
              <a:t>%</a:t>
            </a:r>
            <a:endParaRPr lang="sv-SE" dirty="0"/>
          </a:p>
        </p:txBody>
      </p:sp>
      <p:sp>
        <p:nvSpPr>
          <p:cNvPr id="11" name="Platshållare för datum 3">
            <a:extLst>
              <a:ext uri="{FF2B5EF4-FFF2-40B4-BE49-F238E27FC236}">
                <a16:creationId xmlns:a16="http://schemas.microsoft.com/office/drawing/2014/main" id="{B276BDD4-30F9-F24B-A0D0-1E525BE96D7B}"/>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endParaRPr lang="en-US" dirty="0"/>
          </a:p>
        </p:txBody>
      </p:sp>
      <p:sp>
        <p:nvSpPr>
          <p:cNvPr id="16" name="Platshållare för sidfot 4">
            <a:extLst>
              <a:ext uri="{FF2B5EF4-FFF2-40B4-BE49-F238E27FC236}">
                <a16:creationId xmlns:a16="http://schemas.microsoft.com/office/drawing/2014/main" id="{3EB8CEF5-8CFE-FF4A-8B4F-D5292E541377}"/>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20" name="Platshållare för bildnummer 5">
            <a:extLst>
              <a:ext uri="{FF2B5EF4-FFF2-40B4-BE49-F238E27FC236}">
                <a16:creationId xmlns:a16="http://schemas.microsoft.com/office/drawing/2014/main" id="{8215FAFC-4AD9-5743-B0B6-5056212E98BB}"/>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3031879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 eller infografi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4247311"/>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Graf </a:t>
            </a:r>
            <a:r>
              <a:rPr lang="en-US" dirty="0" err="1"/>
              <a:t>eller</a:t>
            </a:r>
            <a:r>
              <a:rPr lang="en-US" dirty="0"/>
              <a:t> </a:t>
            </a:r>
            <a:r>
              <a:rPr lang="en-US" dirty="0" err="1"/>
              <a:t>infografik</a:t>
            </a:r>
            <a:endParaRPr lang="sv-SE" dirty="0"/>
          </a:p>
        </p:txBody>
      </p:sp>
      <p:sp>
        <p:nvSpPr>
          <p:cNvPr id="9" name="Platshållare för datum 3">
            <a:extLst>
              <a:ext uri="{FF2B5EF4-FFF2-40B4-BE49-F238E27FC236}">
                <a16:creationId xmlns:a16="http://schemas.microsoft.com/office/drawing/2014/main" id="{D7FC2C2F-A02F-F141-A9D9-8E50D979F7BA}"/>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endParaRPr lang="en-US" dirty="0"/>
          </a:p>
        </p:txBody>
      </p:sp>
      <p:sp>
        <p:nvSpPr>
          <p:cNvPr id="10" name="Platshållare för sidfot 4">
            <a:extLst>
              <a:ext uri="{FF2B5EF4-FFF2-40B4-BE49-F238E27FC236}">
                <a16:creationId xmlns:a16="http://schemas.microsoft.com/office/drawing/2014/main" id="{B77FE6F8-6AC4-3246-9586-0A0F22640A92}"/>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5F25546D-902B-2843-B0FA-CFB6FF1CBF5A}"/>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35091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 eller infografik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4247311"/>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Graf </a:t>
            </a:r>
            <a:r>
              <a:rPr lang="en-US" dirty="0" err="1"/>
              <a:t>eller</a:t>
            </a:r>
            <a:r>
              <a:rPr lang="en-US" dirty="0"/>
              <a:t> </a:t>
            </a:r>
            <a:r>
              <a:rPr lang="en-US" dirty="0" err="1"/>
              <a:t>infografik</a:t>
            </a:r>
            <a:endParaRPr lang="sv-SE" dirty="0"/>
          </a:p>
        </p:txBody>
      </p:sp>
      <p:sp>
        <p:nvSpPr>
          <p:cNvPr id="9" name="Platshållare för datum 3">
            <a:extLst>
              <a:ext uri="{FF2B5EF4-FFF2-40B4-BE49-F238E27FC236}">
                <a16:creationId xmlns:a16="http://schemas.microsoft.com/office/drawing/2014/main" id="{F46446B8-4651-5A4E-89AB-936DF9AC2B18}"/>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endParaRPr lang="en-US" dirty="0"/>
          </a:p>
        </p:txBody>
      </p:sp>
      <p:sp>
        <p:nvSpPr>
          <p:cNvPr id="10" name="Platshållare för sidfot 4">
            <a:extLst>
              <a:ext uri="{FF2B5EF4-FFF2-40B4-BE49-F238E27FC236}">
                <a16:creationId xmlns:a16="http://schemas.microsoft.com/office/drawing/2014/main" id="{92E9F431-9F6A-2942-BE0F-457214EFDB55}"/>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D1B94B6E-1DD9-D84D-A4C6-C5D9979C595C}"/>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1681466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sida utan bild 4">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73173C-68EE-584D-9274-A32C12B6EFBC}"/>
              </a:ext>
            </a:extLst>
          </p:cNvPr>
          <p:cNvSpPr/>
          <p:nvPr userDrawn="1"/>
        </p:nvSpPr>
        <p:spPr>
          <a:xfrm>
            <a:off x="-77492" y="-69742"/>
            <a:ext cx="9306733" cy="538566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13" name="Group 12">
            <a:extLst>
              <a:ext uri="{FF2B5EF4-FFF2-40B4-BE49-F238E27FC236}">
                <a16:creationId xmlns:a16="http://schemas.microsoft.com/office/drawing/2014/main" id="{0B01217E-5081-EA4B-B0D7-DB78777F3394}"/>
              </a:ext>
            </a:extLst>
          </p:cNvPr>
          <p:cNvGrpSpPr/>
          <p:nvPr userDrawn="1"/>
        </p:nvGrpSpPr>
        <p:grpSpPr>
          <a:xfrm>
            <a:off x="3747364" y="-98675"/>
            <a:ext cx="5609950" cy="5462001"/>
            <a:chOff x="30481" y="10296"/>
            <a:chExt cx="5385661" cy="5243629"/>
          </a:xfrm>
        </p:grpSpPr>
        <p:sp>
          <p:nvSpPr>
            <p:cNvPr id="14" name="Rectangle 4">
              <a:extLst>
                <a:ext uri="{FF2B5EF4-FFF2-40B4-BE49-F238E27FC236}">
                  <a16:creationId xmlns:a16="http://schemas.microsoft.com/office/drawing/2014/main" id="{6CBB7A93-1FB9-EF48-805B-BE1137FD37FB}"/>
                </a:ext>
              </a:extLst>
            </p:cNvPr>
            <p:cNvSpPr/>
            <p:nvPr userDrawn="1"/>
          </p:nvSpPr>
          <p:spPr>
            <a:xfrm>
              <a:off x="30481" y="10296"/>
              <a:ext cx="5385661" cy="2100268"/>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15" name="Rectangle 7">
              <a:extLst>
                <a:ext uri="{FF2B5EF4-FFF2-40B4-BE49-F238E27FC236}">
                  <a16:creationId xmlns:a16="http://schemas.microsoft.com/office/drawing/2014/main" id="{A93EF76B-4747-A347-B7AE-08C0873B9E9C}"/>
                </a:ext>
              </a:extLst>
            </p:cNvPr>
            <p:cNvSpPr/>
            <p:nvPr userDrawn="1"/>
          </p:nvSpPr>
          <p:spPr>
            <a:xfrm>
              <a:off x="1673818" y="1117562"/>
              <a:ext cx="3727342" cy="4136363"/>
            </a:xfrm>
            <a:custGeom>
              <a:avLst/>
              <a:gdLst>
                <a:gd name="connsiteX0" fmla="*/ 0 w 3029918"/>
                <a:gd name="connsiteY0" fmla="*/ 0 h 3307204"/>
                <a:gd name="connsiteX1" fmla="*/ 3029918 w 3029918"/>
                <a:gd name="connsiteY1" fmla="*/ 0 h 3307204"/>
                <a:gd name="connsiteX2" fmla="*/ 3029918 w 3029918"/>
                <a:gd name="connsiteY2" fmla="*/ 3307204 h 3307204"/>
                <a:gd name="connsiteX3" fmla="*/ 0 w 3029918"/>
                <a:gd name="connsiteY3" fmla="*/ 3307204 h 3307204"/>
                <a:gd name="connsiteX4" fmla="*/ 0 w 3029918"/>
                <a:gd name="connsiteY4" fmla="*/ 0 h 3307204"/>
                <a:gd name="connsiteX0" fmla="*/ 0 w 3045417"/>
                <a:gd name="connsiteY0" fmla="*/ 805912 h 4113116"/>
                <a:gd name="connsiteX1" fmla="*/ 3045417 w 3045417"/>
                <a:gd name="connsiteY1" fmla="*/ 0 h 4113116"/>
                <a:gd name="connsiteX2" fmla="*/ 3029918 w 3045417"/>
                <a:gd name="connsiteY2" fmla="*/ 4113116 h 4113116"/>
                <a:gd name="connsiteX3" fmla="*/ 0 w 3045417"/>
                <a:gd name="connsiteY3" fmla="*/ 4113116 h 4113116"/>
                <a:gd name="connsiteX4" fmla="*/ 0 w 3045417"/>
                <a:gd name="connsiteY4" fmla="*/ 805912 h 4113116"/>
                <a:gd name="connsiteX0" fmla="*/ 906651 w 3045417"/>
                <a:gd name="connsiteY0" fmla="*/ 1387098 h 4113116"/>
                <a:gd name="connsiteX1" fmla="*/ 3045417 w 3045417"/>
                <a:gd name="connsiteY1" fmla="*/ 0 h 4113116"/>
                <a:gd name="connsiteX2" fmla="*/ 3029918 w 3045417"/>
                <a:gd name="connsiteY2" fmla="*/ 4113116 h 4113116"/>
                <a:gd name="connsiteX3" fmla="*/ 0 w 3045417"/>
                <a:gd name="connsiteY3" fmla="*/ 4113116 h 4113116"/>
                <a:gd name="connsiteX4" fmla="*/ 906651 w 3045417"/>
                <a:gd name="connsiteY4" fmla="*/ 1387098 h 4113116"/>
                <a:gd name="connsiteX0" fmla="*/ 0 w 3060916"/>
                <a:gd name="connsiteY0" fmla="*/ 984142 h 4113116"/>
                <a:gd name="connsiteX1" fmla="*/ 3060916 w 3060916"/>
                <a:gd name="connsiteY1" fmla="*/ 0 h 4113116"/>
                <a:gd name="connsiteX2" fmla="*/ 3045417 w 3060916"/>
                <a:gd name="connsiteY2" fmla="*/ 4113116 h 4113116"/>
                <a:gd name="connsiteX3" fmla="*/ 15499 w 3060916"/>
                <a:gd name="connsiteY3" fmla="*/ 4113116 h 4113116"/>
                <a:gd name="connsiteX4" fmla="*/ 0 w 3060916"/>
                <a:gd name="connsiteY4" fmla="*/ 984142 h 4113116"/>
                <a:gd name="connsiteX0" fmla="*/ 573471 w 3634387"/>
                <a:gd name="connsiteY0" fmla="*/ 984142 h 4128614"/>
                <a:gd name="connsiteX1" fmla="*/ 3634387 w 3634387"/>
                <a:gd name="connsiteY1" fmla="*/ 0 h 4128614"/>
                <a:gd name="connsiteX2" fmla="*/ 3618888 w 3634387"/>
                <a:gd name="connsiteY2" fmla="*/ 4113116 h 4128614"/>
                <a:gd name="connsiteX3" fmla="*/ 34 w 3634387"/>
                <a:gd name="connsiteY3" fmla="*/ 4128614 h 4128614"/>
                <a:gd name="connsiteX4" fmla="*/ 573471 w 3634387"/>
                <a:gd name="connsiteY4" fmla="*/ 984142 h 4128614"/>
                <a:gd name="connsiteX0" fmla="*/ 573487 w 3634403"/>
                <a:gd name="connsiteY0" fmla="*/ 984142 h 4128614"/>
                <a:gd name="connsiteX1" fmla="*/ 3634403 w 3634403"/>
                <a:gd name="connsiteY1" fmla="*/ 0 h 4128614"/>
                <a:gd name="connsiteX2" fmla="*/ 3618904 w 3634403"/>
                <a:gd name="connsiteY2" fmla="*/ 4113116 h 4128614"/>
                <a:gd name="connsiteX3" fmla="*/ 50 w 3634403"/>
                <a:gd name="connsiteY3" fmla="*/ 4128614 h 4128614"/>
                <a:gd name="connsiteX4" fmla="*/ 573487 w 3634403"/>
                <a:gd name="connsiteY4" fmla="*/ 984142 h 4128614"/>
                <a:gd name="connsiteX0" fmla="*/ 666467 w 3727383"/>
                <a:gd name="connsiteY0" fmla="*/ 984142 h 4136363"/>
                <a:gd name="connsiteX1" fmla="*/ 3727383 w 3727383"/>
                <a:gd name="connsiteY1" fmla="*/ 0 h 4136363"/>
                <a:gd name="connsiteX2" fmla="*/ 3711884 w 3727383"/>
                <a:gd name="connsiteY2" fmla="*/ 4113116 h 4136363"/>
                <a:gd name="connsiteX3" fmla="*/ 41 w 3727383"/>
                <a:gd name="connsiteY3" fmla="*/ 4136363 h 4136363"/>
                <a:gd name="connsiteX4" fmla="*/ 666467 w 3727383"/>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666426 w 3727342"/>
                <a:gd name="connsiteY0" fmla="*/ 984142 h 4136363"/>
                <a:gd name="connsiteX1" fmla="*/ 3727342 w 3727342"/>
                <a:gd name="connsiteY1" fmla="*/ 0 h 4136363"/>
                <a:gd name="connsiteX2" fmla="*/ 3711843 w 3727342"/>
                <a:gd name="connsiteY2" fmla="*/ 4113116 h 4136363"/>
                <a:gd name="connsiteX3" fmla="*/ 0 w 3727342"/>
                <a:gd name="connsiteY3" fmla="*/ 4136363 h 4136363"/>
                <a:gd name="connsiteX4" fmla="*/ 666426 w 3727342"/>
                <a:gd name="connsiteY4" fmla="*/ 984142 h 4136363"/>
                <a:gd name="connsiteX0" fmla="*/ 1039806 w 3727342"/>
                <a:gd name="connsiteY0" fmla="*/ 1147972 h 4136363"/>
                <a:gd name="connsiteX1" fmla="*/ 3727342 w 3727342"/>
                <a:gd name="connsiteY1" fmla="*/ 0 h 4136363"/>
                <a:gd name="connsiteX2" fmla="*/ 3711843 w 3727342"/>
                <a:gd name="connsiteY2" fmla="*/ 4113116 h 4136363"/>
                <a:gd name="connsiteX3" fmla="*/ 0 w 3727342"/>
                <a:gd name="connsiteY3" fmla="*/ 4136363 h 4136363"/>
                <a:gd name="connsiteX4" fmla="*/ 1039806 w 3727342"/>
                <a:gd name="connsiteY4" fmla="*/ 1147972 h 4136363"/>
                <a:gd name="connsiteX0" fmla="*/ 689286 w 3727342"/>
                <a:gd name="connsiteY0" fmla="*/ 972712 h 4136363"/>
                <a:gd name="connsiteX1" fmla="*/ 3727342 w 3727342"/>
                <a:gd name="connsiteY1" fmla="*/ 0 h 4136363"/>
                <a:gd name="connsiteX2" fmla="*/ 3711843 w 3727342"/>
                <a:gd name="connsiteY2" fmla="*/ 4113116 h 4136363"/>
                <a:gd name="connsiteX3" fmla="*/ 0 w 3727342"/>
                <a:gd name="connsiteY3" fmla="*/ 4136363 h 4136363"/>
                <a:gd name="connsiteX4" fmla="*/ 689286 w 3727342"/>
                <a:gd name="connsiteY4" fmla="*/ 972712 h 4136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7342" h="4136363">
                  <a:moveTo>
                    <a:pt x="689286" y="972712"/>
                  </a:moveTo>
                  <a:lnTo>
                    <a:pt x="3727342" y="0"/>
                  </a:lnTo>
                  <a:cubicBezTo>
                    <a:pt x="3722176" y="1371039"/>
                    <a:pt x="3717009" y="2742077"/>
                    <a:pt x="3711843" y="4113116"/>
                  </a:cubicBezTo>
                  <a:lnTo>
                    <a:pt x="0" y="4136363"/>
                  </a:lnTo>
                  <a:cubicBezTo>
                    <a:pt x="227308" y="3101121"/>
                    <a:pt x="454228" y="2069947"/>
                    <a:pt x="689286" y="972712"/>
                  </a:cubicBezTo>
                  <a:close/>
                </a:path>
              </a:pathLst>
            </a:cu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grpSp>
      <p:pic>
        <p:nvPicPr>
          <p:cNvPr id="16" name="Picture 15">
            <a:extLst>
              <a:ext uri="{FF2B5EF4-FFF2-40B4-BE49-F238E27FC236}">
                <a16:creationId xmlns:a16="http://schemas.microsoft.com/office/drawing/2014/main" id="{30B2AC2B-FF28-E842-8339-0F5EB94CE6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17" name="Text Placeholder 45">
            <a:extLst>
              <a:ext uri="{FF2B5EF4-FFF2-40B4-BE49-F238E27FC236}">
                <a16:creationId xmlns:a16="http://schemas.microsoft.com/office/drawing/2014/main" id="{6852736A-D8E1-9944-B593-37513A117BD9}"/>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solidFill>
                  <a:schemeClr val="tx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a:t>
            </a:r>
            <a:br>
              <a:rPr lang="sv-SE" dirty="0"/>
            </a:br>
            <a:r>
              <a:rPr lang="sv-SE" dirty="0"/>
              <a:t>utan bild</a:t>
            </a:r>
          </a:p>
        </p:txBody>
      </p:sp>
    </p:spTree>
    <p:extLst>
      <p:ext uri="{BB962C8B-B14F-4D97-AF65-F5344CB8AC3E}">
        <p14:creationId xmlns:p14="http://schemas.microsoft.com/office/powerpoint/2010/main" val="263428241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f eller infografi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4247311"/>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Graf </a:t>
            </a:r>
            <a:r>
              <a:rPr lang="en-US" dirty="0" err="1"/>
              <a:t>eller</a:t>
            </a:r>
            <a:r>
              <a:rPr lang="en-US" dirty="0"/>
              <a:t> </a:t>
            </a:r>
            <a:r>
              <a:rPr lang="en-US" dirty="0" err="1"/>
              <a:t>infografik</a:t>
            </a:r>
            <a:endParaRPr lang="sv-SE" dirty="0"/>
          </a:p>
        </p:txBody>
      </p:sp>
      <p:sp>
        <p:nvSpPr>
          <p:cNvPr id="9" name="Platshållare för datum 3">
            <a:extLst>
              <a:ext uri="{FF2B5EF4-FFF2-40B4-BE49-F238E27FC236}">
                <a16:creationId xmlns:a16="http://schemas.microsoft.com/office/drawing/2014/main" id="{26B816B5-FD66-EF48-A9E8-C52D9D8989E5}"/>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endParaRPr lang="en-US" dirty="0"/>
          </a:p>
        </p:txBody>
      </p:sp>
      <p:sp>
        <p:nvSpPr>
          <p:cNvPr id="10" name="Platshållare för sidfot 4">
            <a:extLst>
              <a:ext uri="{FF2B5EF4-FFF2-40B4-BE49-F238E27FC236}">
                <a16:creationId xmlns:a16="http://schemas.microsoft.com/office/drawing/2014/main" id="{866395F6-6A2F-8A41-8817-B95C9017E752}"/>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2D601266-AA5D-F242-AC23-57D27C2298BE}"/>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30699670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f eller infografi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4247311"/>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Graf </a:t>
            </a:r>
            <a:r>
              <a:rPr lang="en-US" dirty="0" err="1"/>
              <a:t>eller</a:t>
            </a:r>
            <a:r>
              <a:rPr lang="en-US" dirty="0"/>
              <a:t> </a:t>
            </a:r>
            <a:r>
              <a:rPr lang="en-US" dirty="0" err="1"/>
              <a:t>infografik</a:t>
            </a:r>
            <a:endParaRPr lang="sv-SE" dirty="0"/>
          </a:p>
        </p:txBody>
      </p:sp>
      <p:sp>
        <p:nvSpPr>
          <p:cNvPr id="9" name="Platshållare för datum 3">
            <a:extLst>
              <a:ext uri="{FF2B5EF4-FFF2-40B4-BE49-F238E27FC236}">
                <a16:creationId xmlns:a16="http://schemas.microsoft.com/office/drawing/2014/main" id="{D2BEAA7F-72D8-664B-B722-7E3E12EF73CF}"/>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endParaRPr lang="en-US" dirty="0"/>
          </a:p>
        </p:txBody>
      </p:sp>
      <p:sp>
        <p:nvSpPr>
          <p:cNvPr id="10" name="Platshållare för sidfot 4">
            <a:extLst>
              <a:ext uri="{FF2B5EF4-FFF2-40B4-BE49-F238E27FC236}">
                <a16:creationId xmlns:a16="http://schemas.microsoft.com/office/drawing/2014/main" id="{FA3708CD-ED6D-B246-B838-D3FBC1F6E760}"/>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BDE0BDF7-FD70-E140-BFD1-9DCFFF3AD1B1}"/>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1555972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f eller infografik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56C4F-4C26-3744-ACEC-D46C2FD2F09D}"/>
              </a:ext>
            </a:extLst>
          </p:cNvPr>
          <p:cNvSpPr/>
          <p:nvPr userDrawn="1"/>
        </p:nvSpPr>
        <p:spPr>
          <a:xfrm>
            <a:off x="-58994" y="-66368"/>
            <a:ext cx="4343400" cy="529467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solidFill>
                <a:schemeClr val="bg1"/>
              </a:solidFill>
            </a:endParaRPr>
          </a:p>
        </p:txBody>
      </p:sp>
      <p:sp>
        <p:nvSpPr>
          <p:cNvPr id="17" name="Text Placeholder 16">
            <a:extLst>
              <a:ext uri="{FF2B5EF4-FFF2-40B4-BE49-F238E27FC236}">
                <a16:creationId xmlns:a16="http://schemas.microsoft.com/office/drawing/2014/main" id="{5ED4DC3C-0209-094B-93CA-BF1D8D063982}"/>
              </a:ext>
            </a:extLst>
          </p:cNvPr>
          <p:cNvSpPr>
            <a:spLocks noGrp="1"/>
          </p:cNvSpPr>
          <p:nvPr>
            <p:ph type="body" sz="quarter" idx="11" hasCustomPrompt="1"/>
          </p:nvPr>
        </p:nvSpPr>
        <p:spPr>
          <a:xfrm>
            <a:off x="4980037" y="4247311"/>
            <a:ext cx="3503357" cy="298450"/>
          </a:xfrm>
        </p:spPr>
        <p:txBody>
          <a:bodyPr>
            <a:noAutofit/>
          </a:bodyPr>
          <a:lstStyle>
            <a:lvl1pPr marL="0" indent="0" algn="ctr">
              <a:buNone/>
              <a:defRPr sz="1100" b="1"/>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ornare</a:t>
            </a:r>
            <a:r>
              <a:rPr lang="en-US" dirty="0"/>
              <a:t> </a:t>
            </a:r>
            <a:r>
              <a:rPr lang="en-US" dirty="0" err="1"/>
              <a:t>bibendum</a:t>
            </a:r>
            <a:r>
              <a:rPr lang="en-US" dirty="0"/>
              <a:t> </a:t>
            </a:r>
            <a:r>
              <a:rPr lang="en-US" dirty="0" err="1"/>
              <a:t>risus</a:t>
            </a:r>
            <a:endParaRPr lang="en-US" dirty="0"/>
          </a:p>
          <a:p>
            <a:pPr lvl="0"/>
            <a:endParaRPr lang="en-US" dirty="0" err="1"/>
          </a:p>
        </p:txBody>
      </p:sp>
      <p:sp>
        <p:nvSpPr>
          <p:cNvPr id="18" name="Text Placeholder 45">
            <a:extLst>
              <a:ext uri="{FF2B5EF4-FFF2-40B4-BE49-F238E27FC236}">
                <a16:creationId xmlns:a16="http://schemas.microsoft.com/office/drawing/2014/main" id="{1D5E07B3-71BA-234F-A9F6-2094DF05781D}"/>
              </a:ext>
            </a:extLst>
          </p:cNvPr>
          <p:cNvSpPr>
            <a:spLocks noGrp="1"/>
          </p:cNvSpPr>
          <p:nvPr>
            <p:ph type="body" sz="quarter" idx="14" hasCustomPrompt="1"/>
          </p:nvPr>
        </p:nvSpPr>
        <p:spPr>
          <a:xfrm>
            <a:off x="512885" y="2023541"/>
            <a:ext cx="3425870" cy="2157627"/>
          </a:xfrm>
          <a:prstGeom prst="rect">
            <a:avLst/>
          </a:prstGeom>
        </p:spPr>
        <p:txBody>
          <a:bodyPr anchor="t">
            <a:noAutofit/>
          </a:bodyPr>
          <a:lstStyle>
            <a:lvl1pPr marL="0" indent="0" algn="r">
              <a:buNone/>
              <a:defRPr lang="sv-SE" sz="2000" b="0" i="0" smtClean="0">
                <a:solidFill>
                  <a:schemeClr val="bg1"/>
                </a:solidFill>
                <a:effectLst/>
                <a:latin typeface="+mn-lt"/>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Curabitur</a:t>
            </a:r>
            <a:r>
              <a:rPr lang="sv-SE" b="0" i="0" dirty="0">
                <a:solidFill>
                  <a:srgbClr val="000000"/>
                </a:solidFill>
                <a:effectLst/>
                <a:latin typeface="Open Sans"/>
              </a:rPr>
              <a:t> </a:t>
            </a:r>
            <a:r>
              <a:rPr lang="sv-SE" b="0" i="0" dirty="0" err="1">
                <a:solidFill>
                  <a:srgbClr val="000000"/>
                </a:solidFill>
                <a:effectLst/>
                <a:latin typeface="Open Sans"/>
              </a:rPr>
              <a:t>ornare</a:t>
            </a:r>
            <a:r>
              <a:rPr lang="sv-SE" b="0" i="0" dirty="0">
                <a:solidFill>
                  <a:srgbClr val="000000"/>
                </a:solidFill>
                <a:effectLst/>
                <a:latin typeface="Open Sans"/>
              </a:rPr>
              <a:t> </a:t>
            </a:r>
            <a:r>
              <a:rPr lang="sv-SE" b="0" i="0" dirty="0" err="1">
                <a:solidFill>
                  <a:srgbClr val="000000"/>
                </a:solidFill>
                <a:effectLst/>
                <a:latin typeface="Open Sans"/>
              </a:rPr>
              <a:t>bibendum</a:t>
            </a:r>
            <a:r>
              <a:rPr lang="sv-SE" b="0" i="0" dirty="0">
                <a:solidFill>
                  <a:srgbClr val="000000"/>
                </a:solidFill>
                <a:effectLst/>
                <a:latin typeface="Open Sans"/>
              </a:rPr>
              <a:t> </a:t>
            </a:r>
            <a:r>
              <a:rPr lang="sv-SE" b="0" i="0" dirty="0" err="1">
                <a:solidFill>
                  <a:srgbClr val="000000"/>
                </a:solidFill>
                <a:effectLst/>
                <a:latin typeface="Open Sans"/>
              </a:rPr>
              <a:t>risus</a:t>
            </a:r>
            <a:r>
              <a:rPr lang="sv-SE" b="0" i="0" dirty="0">
                <a:solidFill>
                  <a:srgbClr val="000000"/>
                </a:solidFill>
                <a:effectLst/>
                <a:latin typeface="Open Sans"/>
              </a:rPr>
              <a:t>, non </a:t>
            </a:r>
            <a:r>
              <a:rPr lang="sv-SE" b="0" i="0" dirty="0" err="1">
                <a:solidFill>
                  <a:srgbClr val="000000"/>
                </a:solidFill>
                <a:effectLst/>
                <a:latin typeface="Open Sans"/>
              </a:rPr>
              <a:t>efficitur</a:t>
            </a:r>
            <a:r>
              <a:rPr lang="sv-SE" b="0" i="0" dirty="0">
                <a:solidFill>
                  <a:srgbClr val="000000"/>
                </a:solidFill>
                <a:effectLst/>
                <a:latin typeface="Open Sans"/>
              </a:rPr>
              <a:t> </a:t>
            </a:r>
            <a:r>
              <a:rPr lang="sv-SE" b="0" i="0" dirty="0" err="1">
                <a:solidFill>
                  <a:srgbClr val="000000"/>
                </a:solidFill>
                <a:effectLst/>
                <a:latin typeface="Open Sans"/>
              </a:rPr>
              <a:t>sem</a:t>
            </a:r>
            <a:r>
              <a:rPr lang="sv-SE" b="0" i="0" dirty="0">
                <a:solidFill>
                  <a:srgbClr val="000000"/>
                </a:solidFill>
                <a:effectLst/>
                <a:latin typeface="Open Sans"/>
              </a:rPr>
              <a:t> </a:t>
            </a:r>
            <a:r>
              <a:rPr lang="sv-SE" b="0" i="0" dirty="0" err="1">
                <a:solidFill>
                  <a:srgbClr val="000000"/>
                </a:solidFill>
                <a:effectLst/>
                <a:latin typeface="Open Sans"/>
              </a:rPr>
              <a:t>luctus</a:t>
            </a:r>
            <a:r>
              <a:rPr lang="sv-SE" b="0" i="0" dirty="0">
                <a:solidFill>
                  <a:srgbClr val="000000"/>
                </a:solidFill>
                <a:effectLst/>
                <a:latin typeface="Open Sans"/>
              </a:rPr>
              <a:t>. </a:t>
            </a:r>
            <a:endParaRPr lang="sv-SE" dirty="0"/>
          </a:p>
        </p:txBody>
      </p:sp>
      <p:sp>
        <p:nvSpPr>
          <p:cNvPr id="19" name="Text Placeholder 45">
            <a:extLst>
              <a:ext uri="{FF2B5EF4-FFF2-40B4-BE49-F238E27FC236}">
                <a16:creationId xmlns:a16="http://schemas.microsoft.com/office/drawing/2014/main" id="{92D9A55E-077F-CF49-BA46-ED409FC1A0E7}"/>
              </a:ext>
            </a:extLst>
          </p:cNvPr>
          <p:cNvSpPr>
            <a:spLocks noGrp="1"/>
          </p:cNvSpPr>
          <p:nvPr>
            <p:ph type="body" sz="quarter" idx="15" hasCustomPrompt="1"/>
          </p:nvPr>
        </p:nvSpPr>
        <p:spPr>
          <a:xfrm>
            <a:off x="512885" y="726496"/>
            <a:ext cx="3425870" cy="1004518"/>
          </a:xfrm>
          <a:prstGeom prst="rect">
            <a:avLst/>
          </a:prstGeom>
        </p:spPr>
        <p:txBody>
          <a:bodyPr anchor="b">
            <a:noAutofit/>
          </a:bodyPr>
          <a:lstStyle>
            <a:lvl1pPr marL="0" indent="0" algn="r">
              <a:buNone/>
              <a:defRPr sz="3600" b="0">
                <a:solidFill>
                  <a:schemeClr val="bg1"/>
                </a:solidFill>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pPr lvl="0"/>
            <a:r>
              <a:rPr lang="en-US" dirty="0"/>
              <a:t>Graf </a:t>
            </a:r>
            <a:r>
              <a:rPr lang="en-US" dirty="0" err="1"/>
              <a:t>eller</a:t>
            </a:r>
            <a:r>
              <a:rPr lang="en-US" dirty="0"/>
              <a:t> </a:t>
            </a:r>
            <a:r>
              <a:rPr lang="en-US" dirty="0" err="1"/>
              <a:t>infografik</a:t>
            </a:r>
            <a:endParaRPr lang="sv-SE" dirty="0"/>
          </a:p>
        </p:txBody>
      </p:sp>
      <p:sp>
        <p:nvSpPr>
          <p:cNvPr id="9" name="Platshållare för datum 3">
            <a:extLst>
              <a:ext uri="{FF2B5EF4-FFF2-40B4-BE49-F238E27FC236}">
                <a16:creationId xmlns:a16="http://schemas.microsoft.com/office/drawing/2014/main" id="{DA8C02E5-D706-D549-B09C-F27E72B8AB74}"/>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000" b="1">
                <a:solidFill>
                  <a:schemeClr val="tx1">
                    <a:lumMod val="50000"/>
                    <a:lumOff val="50000"/>
                  </a:schemeClr>
                </a:solidFill>
              </a:defRPr>
            </a:lvl1pPr>
          </a:lstStyle>
          <a:p>
            <a:endParaRPr lang="en-US" dirty="0"/>
          </a:p>
        </p:txBody>
      </p:sp>
      <p:sp>
        <p:nvSpPr>
          <p:cNvPr id="10" name="Platshållare för sidfot 4">
            <a:extLst>
              <a:ext uri="{FF2B5EF4-FFF2-40B4-BE49-F238E27FC236}">
                <a16:creationId xmlns:a16="http://schemas.microsoft.com/office/drawing/2014/main" id="{6E8B195D-9279-D64A-9595-7CD16394041E}"/>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000" b="1">
                <a:solidFill>
                  <a:schemeClr val="bg1">
                    <a:lumMod val="75000"/>
                  </a:schemeClr>
                </a:solidFill>
              </a:defRPr>
            </a:lvl1pPr>
          </a:lstStyle>
          <a:p>
            <a:pPr>
              <a:defRPr/>
            </a:pPr>
            <a:r>
              <a:rPr lang="sv-SE"/>
              <a:t>BAM Måleri – Vidareutbildning</a:t>
            </a:r>
            <a:endParaRPr lang="sv-SE" dirty="0"/>
          </a:p>
        </p:txBody>
      </p:sp>
      <p:sp>
        <p:nvSpPr>
          <p:cNvPr id="11" name="Platshållare för bildnummer 5">
            <a:extLst>
              <a:ext uri="{FF2B5EF4-FFF2-40B4-BE49-F238E27FC236}">
                <a16:creationId xmlns:a16="http://schemas.microsoft.com/office/drawing/2014/main" id="{665FB709-E29B-C249-A753-3B4BD1D8FE68}"/>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000">
                <a:solidFill>
                  <a:schemeClr val="bg1">
                    <a:lumMod val="75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330428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sida med en stor bild">
    <p:bg>
      <p:bgRef idx="1001">
        <a:schemeClr val="bg2"/>
      </p:bgRef>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82702187-DB4B-884E-9977-08CB47F0F720}"/>
              </a:ext>
            </a:extLst>
          </p:cNvPr>
          <p:cNvSpPr>
            <a:spLocks noGrp="1"/>
          </p:cNvSpPr>
          <p:nvPr>
            <p:ph type="pic" sz="quarter" idx="10" hasCustomPrompt="1"/>
          </p:nvPr>
        </p:nvSpPr>
        <p:spPr>
          <a:xfrm>
            <a:off x="3111178" y="-40594"/>
            <a:ext cx="6150806" cy="5306860"/>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806" h="5306860">
                <a:moveTo>
                  <a:pt x="0" y="15724"/>
                </a:moveTo>
                <a:lnTo>
                  <a:pt x="6150806" y="0"/>
                </a:lnTo>
                <a:cubicBezTo>
                  <a:pt x="6148084" y="1760688"/>
                  <a:pt x="6145363" y="3521377"/>
                  <a:pt x="6142641" y="5282065"/>
                </a:cubicBezTo>
                <a:lnTo>
                  <a:pt x="1693333" y="5306860"/>
                </a:lnTo>
                <a:cubicBezTo>
                  <a:pt x="1960032" y="3861882"/>
                  <a:pt x="2152933" y="3216371"/>
                  <a:pt x="2387068" y="2140327"/>
                </a:cubicBezTo>
                <a:lnTo>
                  <a:pt x="0" y="15724"/>
                </a:ln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3" name="Group 2">
            <a:extLst>
              <a:ext uri="{FF2B5EF4-FFF2-40B4-BE49-F238E27FC236}">
                <a16:creationId xmlns:a16="http://schemas.microsoft.com/office/drawing/2014/main" id="{966CCF1F-176C-2941-AA7D-A0D26BD5181E}"/>
              </a:ext>
            </a:extLst>
          </p:cNvPr>
          <p:cNvGrpSpPr/>
          <p:nvPr userDrawn="1"/>
        </p:nvGrpSpPr>
        <p:grpSpPr>
          <a:xfrm>
            <a:off x="5012266" y="-12395"/>
            <a:ext cx="4131733" cy="1633250"/>
            <a:chOff x="5012266" y="-12395"/>
            <a:chExt cx="4131733" cy="1633250"/>
          </a:xfrm>
        </p:grpSpPr>
        <p:pic>
          <p:nvPicPr>
            <p:cNvPr id="2" name="Picture 1">
              <a:extLst>
                <a:ext uri="{FF2B5EF4-FFF2-40B4-BE49-F238E27FC236}">
                  <a16:creationId xmlns:a16="http://schemas.microsoft.com/office/drawing/2014/main" id="{A977A121-54EB-6B4E-A471-5A8227A21CF5}"/>
                </a:ext>
              </a:extLst>
            </p:cNvPr>
            <p:cNvPicPr>
              <a:picLocks noChangeAspect="1"/>
            </p:cNvPicPr>
            <p:nvPr userDrawn="1"/>
          </p:nvPicPr>
          <p:blipFill>
            <a:blip r:embed="rId2"/>
            <a:stretch>
              <a:fillRect/>
            </a:stretch>
          </p:blipFill>
          <p:spPr>
            <a:xfrm>
              <a:off x="5012266" y="-12395"/>
              <a:ext cx="4131733" cy="1633250"/>
            </a:xfrm>
            <a:prstGeom prst="rect">
              <a:avLst/>
            </a:prstGeom>
          </p:spPr>
        </p:pic>
        <p:pic>
          <p:nvPicPr>
            <p:cNvPr id="7" name="Picture 6">
              <a:extLst>
                <a:ext uri="{FF2B5EF4-FFF2-40B4-BE49-F238E27FC236}">
                  <a16:creationId xmlns:a16="http://schemas.microsoft.com/office/drawing/2014/main" id="{C13564B5-6068-DE4C-A8DA-0FF4ED73390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grpSp>
      <p:sp>
        <p:nvSpPr>
          <p:cNvPr id="8" name="Text Placeholder 45">
            <a:extLst>
              <a:ext uri="{FF2B5EF4-FFF2-40B4-BE49-F238E27FC236}">
                <a16:creationId xmlns:a16="http://schemas.microsoft.com/office/drawing/2014/main" id="{8F1DE137-2475-494C-94D9-8947C0523DD1}"/>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Tree>
    <p:extLst>
      <p:ext uri="{BB962C8B-B14F-4D97-AF65-F5344CB8AC3E}">
        <p14:creationId xmlns:p14="http://schemas.microsoft.com/office/powerpoint/2010/main" val="201586024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sida med en stor bild 2">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45EFC8-99C9-CC4D-B65B-80479ED725F7}"/>
              </a:ext>
            </a:extLst>
          </p:cNvPr>
          <p:cNvSpPr/>
          <p:nvPr userDrawn="1"/>
        </p:nvSpPr>
        <p:spPr>
          <a:xfrm>
            <a:off x="-77492" y="-69742"/>
            <a:ext cx="9306733" cy="5385661"/>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3" name="Picture Placeholder 32">
            <a:extLst>
              <a:ext uri="{FF2B5EF4-FFF2-40B4-BE49-F238E27FC236}">
                <a16:creationId xmlns:a16="http://schemas.microsoft.com/office/drawing/2014/main" id="{82702187-DB4B-884E-9977-08CB47F0F720}"/>
              </a:ext>
            </a:extLst>
          </p:cNvPr>
          <p:cNvSpPr>
            <a:spLocks noGrp="1"/>
          </p:cNvSpPr>
          <p:nvPr>
            <p:ph type="pic" sz="quarter" idx="10" hasCustomPrompt="1"/>
          </p:nvPr>
        </p:nvSpPr>
        <p:spPr>
          <a:xfrm>
            <a:off x="3111178" y="-40594"/>
            <a:ext cx="6150806" cy="5306860"/>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806" h="5306860">
                <a:moveTo>
                  <a:pt x="0" y="15724"/>
                </a:moveTo>
                <a:lnTo>
                  <a:pt x="6150806" y="0"/>
                </a:lnTo>
                <a:cubicBezTo>
                  <a:pt x="6148084" y="1760688"/>
                  <a:pt x="6145363" y="3521377"/>
                  <a:pt x="6142641" y="5282065"/>
                </a:cubicBezTo>
                <a:lnTo>
                  <a:pt x="1693333" y="5306860"/>
                </a:lnTo>
                <a:cubicBezTo>
                  <a:pt x="1960032" y="3861882"/>
                  <a:pt x="2152933" y="3216371"/>
                  <a:pt x="2387068" y="2140327"/>
                </a:cubicBezTo>
                <a:lnTo>
                  <a:pt x="0" y="15724"/>
                </a:ln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3" name="Group 2">
            <a:extLst>
              <a:ext uri="{FF2B5EF4-FFF2-40B4-BE49-F238E27FC236}">
                <a16:creationId xmlns:a16="http://schemas.microsoft.com/office/drawing/2014/main" id="{966CCF1F-176C-2941-AA7D-A0D26BD5181E}"/>
              </a:ext>
            </a:extLst>
          </p:cNvPr>
          <p:cNvGrpSpPr/>
          <p:nvPr userDrawn="1"/>
        </p:nvGrpSpPr>
        <p:grpSpPr>
          <a:xfrm>
            <a:off x="5012266" y="-12395"/>
            <a:ext cx="4131733" cy="1633250"/>
            <a:chOff x="5012266" y="-12395"/>
            <a:chExt cx="4131733" cy="1633250"/>
          </a:xfrm>
        </p:grpSpPr>
        <p:pic>
          <p:nvPicPr>
            <p:cNvPr id="2" name="Picture 1">
              <a:extLst>
                <a:ext uri="{FF2B5EF4-FFF2-40B4-BE49-F238E27FC236}">
                  <a16:creationId xmlns:a16="http://schemas.microsoft.com/office/drawing/2014/main" id="{A977A121-54EB-6B4E-A471-5A8227A21CF5}"/>
                </a:ext>
              </a:extLst>
            </p:cNvPr>
            <p:cNvPicPr>
              <a:picLocks noChangeAspect="1"/>
            </p:cNvPicPr>
            <p:nvPr userDrawn="1"/>
          </p:nvPicPr>
          <p:blipFill>
            <a:blip r:embed="rId2"/>
            <a:stretch>
              <a:fillRect/>
            </a:stretch>
          </p:blipFill>
          <p:spPr>
            <a:xfrm>
              <a:off x="5012266" y="-12395"/>
              <a:ext cx="4131733" cy="1633250"/>
            </a:xfrm>
            <a:prstGeom prst="rect">
              <a:avLst/>
            </a:prstGeom>
          </p:spPr>
        </p:pic>
        <p:pic>
          <p:nvPicPr>
            <p:cNvPr id="7" name="Picture 6">
              <a:extLst>
                <a:ext uri="{FF2B5EF4-FFF2-40B4-BE49-F238E27FC236}">
                  <a16:creationId xmlns:a16="http://schemas.microsoft.com/office/drawing/2014/main" id="{C13564B5-6068-DE4C-A8DA-0FF4ED73390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grpSp>
      <p:sp>
        <p:nvSpPr>
          <p:cNvPr id="9" name="Text Placeholder 45">
            <a:extLst>
              <a:ext uri="{FF2B5EF4-FFF2-40B4-BE49-F238E27FC236}">
                <a16:creationId xmlns:a16="http://schemas.microsoft.com/office/drawing/2014/main" id="{247FBCD4-4A5D-BC40-81C3-84187B47789B}"/>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Tree>
    <p:extLst>
      <p:ext uri="{BB962C8B-B14F-4D97-AF65-F5344CB8AC3E}">
        <p14:creationId xmlns:p14="http://schemas.microsoft.com/office/powerpoint/2010/main" val="1954718494"/>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sida med en stor bild 3">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45EFC8-99C9-CC4D-B65B-80479ED725F7}"/>
              </a:ext>
            </a:extLst>
          </p:cNvPr>
          <p:cNvSpPr/>
          <p:nvPr userDrawn="1"/>
        </p:nvSpPr>
        <p:spPr>
          <a:xfrm>
            <a:off x="-77492" y="-69742"/>
            <a:ext cx="9306733" cy="538566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3" name="Picture Placeholder 32">
            <a:extLst>
              <a:ext uri="{FF2B5EF4-FFF2-40B4-BE49-F238E27FC236}">
                <a16:creationId xmlns:a16="http://schemas.microsoft.com/office/drawing/2014/main" id="{82702187-DB4B-884E-9977-08CB47F0F720}"/>
              </a:ext>
            </a:extLst>
          </p:cNvPr>
          <p:cNvSpPr>
            <a:spLocks noGrp="1"/>
          </p:cNvSpPr>
          <p:nvPr>
            <p:ph type="pic" sz="quarter" idx="10" hasCustomPrompt="1"/>
          </p:nvPr>
        </p:nvSpPr>
        <p:spPr>
          <a:xfrm>
            <a:off x="3111178" y="-40594"/>
            <a:ext cx="6150806" cy="5306860"/>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806" h="5306860">
                <a:moveTo>
                  <a:pt x="0" y="15724"/>
                </a:moveTo>
                <a:lnTo>
                  <a:pt x="6150806" y="0"/>
                </a:lnTo>
                <a:cubicBezTo>
                  <a:pt x="6148084" y="1760688"/>
                  <a:pt x="6145363" y="3521377"/>
                  <a:pt x="6142641" y="5282065"/>
                </a:cubicBezTo>
                <a:lnTo>
                  <a:pt x="1693333" y="5306860"/>
                </a:lnTo>
                <a:cubicBezTo>
                  <a:pt x="1960032" y="3861882"/>
                  <a:pt x="2152933" y="3216371"/>
                  <a:pt x="2387068" y="2140327"/>
                </a:cubicBezTo>
                <a:lnTo>
                  <a:pt x="0" y="15724"/>
                </a:ln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3" name="Group 2">
            <a:extLst>
              <a:ext uri="{FF2B5EF4-FFF2-40B4-BE49-F238E27FC236}">
                <a16:creationId xmlns:a16="http://schemas.microsoft.com/office/drawing/2014/main" id="{966CCF1F-176C-2941-AA7D-A0D26BD5181E}"/>
              </a:ext>
            </a:extLst>
          </p:cNvPr>
          <p:cNvGrpSpPr/>
          <p:nvPr userDrawn="1"/>
        </p:nvGrpSpPr>
        <p:grpSpPr>
          <a:xfrm>
            <a:off x="5012266" y="-12395"/>
            <a:ext cx="4131733" cy="1633250"/>
            <a:chOff x="5012266" y="-12395"/>
            <a:chExt cx="4131733" cy="1633250"/>
          </a:xfrm>
        </p:grpSpPr>
        <p:pic>
          <p:nvPicPr>
            <p:cNvPr id="2" name="Picture 1">
              <a:extLst>
                <a:ext uri="{FF2B5EF4-FFF2-40B4-BE49-F238E27FC236}">
                  <a16:creationId xmlns:a16="http://schemas.microsoft.com/office/drawing/2014/main" id="{A977A121-54EB-6B4E-A471-5A8227A21CF5}"/>
                </a:ext>
              </a:extLst>
            </p:cNvPr>
            <p:cNvPicPr>
              <a:picLocks noChangeAspect="1"/>
            </p:cNvPicPr>
            <p:nvPr userDrawn="1"/>
          </p:nvPicPr>
          <p:blipFill>
            <a:blip r:embed="rId2"/>
            <a:stretch>
              <a:fillRect/>
            </a:stretch>
          </p:blipFill>
          <p:spPr>
            <a:xfrm>
              <a:off x="5012266" y="-12395"/>
              <a:ext cx="4131733" cy="1633250"/>
            </a:xfrm>
            <a:prstGeom prst="rect">
              <a:avLst/>
            </a:prstGeom>
          </p:spPr>
        </p:pic>
        <p:pic>
          <p:nvPicPr>
            <p:cNvPr id="7" name="Picture 6">
              <a:extLst>
                <a:ext uri="{FF2B5EF4-FFF2-40B4-BE49-F238E27FC236}">
                  <a16:creationId xmlns:a16="http://schemas.microsoft.com/office/drawing/2014/main" id="{C13564B5-6068-DE4C-A8DA-0FF4ED73390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grpSp>
      <p:sp>
        <p:nvSpPr>
          <p:cNvPr id="9" name="Text Placeholder 45">
            <a:extLst>
              <a:ext uri="{FF2B5EF4-FFF2-40B4-BE49-F238E27FC236}">
                <a16:creationId xmlns:a16="http://schemas.microsoft.com/office/drawing/2014/main" id="{4972373B-A437-0C4A-A75A-5E6C52D5B24A}"/>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Tree>
    <p:extLst>
      <p:ext uri="{BB962C8B-B14F-4D97-AF65-F5344CB8AC3E}">
        <p14:creationId xmlns:p14="http://schemas.microsoft.com/office/powerpoint/2010/main" val="427789483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sida med en stor bild 4">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45EFC8-99C9-CC4D-B65B-80479ED725F7}"/>
              </a:ext>
            </a:extLst>
          </p:cNvPr>
          <p:cNvSpPr/>
          <p:nvPr userDrawn="1"/>
        </p:nvSpPr>
        <p:spPr>
          <a:xfrm>
            <a:off x="-77492" y="-69742"/>
            <a:ext cx="9306733" cy="5385661"/>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3" name="Picture Placeholder 32">
            <a:extLst>
              <a:ext uri="{FF2B5EF4-FFF2-40B4-BE49-F238E27FC236}">
                <a16:creationId xmlns:a16="http://schemas.microsoft.com/office/drawing/2014/main" id="{82702187-DB4B-884E-9977-08CB47F0F720}"/>
              </a:ext>
            </a:extLst>
          </p:cNvPr>
          <p:cNvSpPr>
            <a:spLocks noGrp="1"/>
          </p:cNvSpPr>
          <p:nvPr>
            <p:ph type="pic" sz="quarter" idx="10" hasCustomPrompt="1"/>
          </p:nvPr>
        </p:nvSpPr>
        <p:spPr>
          <a:xfrm>
            <a:off x="3111178" y="-40594"/>
            <a:ext cx="6150806" cy="5306860"/>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0806" h="5306860">
                <a:moveTo>
                  <a:pt x="0" y="15724"/>
                </a:moveTo>
                <a:lnTo>
                  <a:pt x="6150806" y="0"/>
                </a:lnTo>
                <a:cubicBezTo>
                  <a:pt x="6148084" y="1760688"/>
                  <a:pt x="6145363" y="3521377"/>
                  <a:pt x="6142641" y="5282065"/>
                </a:cubicBezTo>
                <a:lnTo>
                  <a:pt x="1693333" y="5306860"/>
                </a:lnTo>
                <a:cubicBezTo>
                  <a:pt x="1960032" y="3861882"/>
                  <a:pt x="2152933" y="3216371"/>
                  <a:pt x="2387068" y="2140327"/>
                </a:cubicBezTo>
                <a:lnTo>
                  <a:pt x="0" y="15724"/>
                </a:ln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endParaRPr lang="en-GB" dirty="0"/>
          </a:p>
          <a:p>
            <a:endParaRPr lang="sv-SE" dirty="0"/>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grpSp>
        <p:nvGrpSpPr>
          <p:cNvPr id="3" name="Group 2">
            <a:extLst>
              <a:ext uri="{FF2B5EF4-FFF2-40B4-BE49-F238E27FC236}">
                <a16:creationId xmlns:a16="http://schemas.microsoft.com/office/drawing/2014/main" id="{966CCF1F-176C-2941-AA7D-A0D26BD5181E}"/>
              </a:ext>
            </a:extLst>
          </p:cNvPr>
          <p:cNvGrpSpPr/>
          <p:nvPr userDrawn="1"/>
        </p:nvGrpSpPr>
        <p:grpSpPr>
          <a:xfrm>
            <a:off x="5012266" y="-12395"/>
            <a:ext cx="4131733" cy="1633250"/>
            <a:chOff x="5012266" y="-12395"/>
            <a:chExt cx="4131733" cy="1633250"/>
          </a:xfrm>
        </p:grpSpPr>
        <p:pic>
          <p:nvPicPr>
            <p:cNvPr id="2" name="Picture 1">
              <a:extLst>
                <a:ext uri="{FF2B5EF4-FFF2-40B4-BE49-F238E27FC236}">
                  <a16:creationId xmlns:a16="http://schemas.microsoft.com/office/drawing/2014/main" id="{A977A121-54EB-6B4E-A471-5A8227A21CF5}"/>
                </a:ext>
              </a:extLst>
            </p:cNvPr>
            <p:cNvPicPr>
              <a:picLocks noChangeAspect="1"/>
            </p:cNvPicPr>
            <p:nvPr userDrawn="1"/>
          </p:nvPicPr>
          <p:blipFill>
            <a:blip r:embed="rId2"/>
            <a:stretch>
              <a:fillRect/>
            </a:stretch>
          </p:blipFill>
          <p:spPr>
            <a:xfrm>
              <a:off x="5012266" y="-12395"/>
              <a:ext cx="4131733" cy="1633250"/>
            </a:xfrm>
            <a:prstGeom prst="rect">
              <a:avLst/>
            </a:prstGeom>
          </p:spPr>
        </p:pic>
        <p:pic>
          <p:nvPicPr>
            <p:cNvPr id="7" name="Picture 6">
              <a:extLst>
                <a:ext uri="{FF2B5EF4-FFF2-40B4-BE49-F238E27FC236}">
                  <a16:creationId xmlns:a16="http://schemas.microsoft.com/office/drawing/2014/main" id="{C13564B5-6068-DE4C-A8DA-0FF4ED73390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grpSp>
      <p:sp>
        <p:nvSpPr>
          <p:cNvPr id="9" name="Text Placeholder 45">
            <a:extLst>
              <a:ext uri="{FF2B5EF4-FFF2-40B4-BE49-F238E27FC236}">
                <a16:creationId xmlns:a16="http://schemas.microsoft.com/office/drawing/2014/main" id="{4972373B-A437-0C4A-A75A-5E6C52D5B24A}"/>
              </a:ext>
            </a:extLst>
          </p:cNvPr>
          <p:cNvSpPr>
            <a:spLocks noGrp="1"/>
          </p:cNvSpPr>
          <p:nvPr>
            <p:ph type="body" sz="quarter" idx="13"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stor bild</a:t>
            </a:r>
          </a:p>
        </p:txBody>
      </p:sp>
    </p:spTree>
    <p:extLst>
      <p:ext uri="{BB962C8B-B14F-4D97-AF65-F5344CB8AC3E}">
        <p14:creationId xmlns:p14="http://schemas.microsoft.com/office/powerpoint/2010/main" val="49738662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sida med en liten bild">
    <p:bg>
      <p:bgRef idx="1001">
        <a:schemeClr val="bg2"/>
      </p:bgRef>
    </p:bg>
    <p:spTree>
      <p:nvGrpSpPr>
        <p:cNvPr id="1" name=""/>
        <p:cNvGrpSpPr/>
        <p:nvPr/>
      </p:nvGrpSpPr>
      <p:grpSpPr>
        <a:xfrm>
          <a:off x="0" y="0"/>
          <a:ext cx="0" cy="0"/>
          <a:chOff x="0" y="0"/>
          <a:chExt cx="0" cy="0"/>
        </a:xfrm>
      </p:grpSpPr>
      <p:sp>
        <p:nvSpPr>
          <p:cNvPr id="46" name="Text Placeholder 45">
            <a:extLst>
              <a:ext uri="{FF2B5EF4-FFF2-40B4-BE49-F238E27FC236}">
                <a16:creationId xmlns:a16="http://schemas.microsoft.com/office/drawing/2014/main" id="{74B0CD68-8015-BA48-A6B3-D96C9ECF23A3}"/>
              </a:ext>
            </a:extLst>
          </p:cNvPr>
          <p:cNvSpPr>
            <a:spLocks noGrp="1"/>
          </p:cNvSpPr>
          <p:nvPr>
            <p:ph type="body" sz="quarter" idx="11"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liten bild</a:t>
            </a:r>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14" name="Rectangle 4">
            <a:extLst>
              <a:ext uri="{FF2B5EF4-FFF2-40B4-BE49-F238E27FC236}">
                <a16:creationId xmlns:a16="http://schemas.microsoft.com/office/drawing/2014/main" id="{2FC3F678-0E92-2F4A-BE2F-37BF32D96445}"/>
              </a:ext>
            </a:extLst>
          </p:cNvPr>
          <p:cNvSpPr/>
          <p:nvPr userDrawn="1"/>
        </p:nvSpPr>
        <p:spPr>
          <a:xfrm>
            <a:off x="3715614" y="-109400"/>
            <a:ext cx="5609950" cy="2187734"/>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pic>
        <p:nvPicPr>
          <p:cNvPr id="17" name="Picture 16">
            <a:extLst>
              <a:ext uri="{FF2B5EF4-FFF2-40B4-BE49-F238E27FC236}">
                <a16:creationId xmlns:a16="http://schemas.microsoft.com/office/drawing/2014/main" id="{84490271-E2B5-3D47-B779-E57398F305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11" name="Picture Placeholder 32">
            <a:extLst>
              <a:ext uri="{FF2B5EF4-FFF2-40B4-BE49-F238E27FC236}">
                <a16:creationId xmlns:a16="http://schemas.microsoft.com/office/drawing/2014/main" id="{B0080D80-BE3B-F048-8ABA-454E5F479B88}"/>
              </a:ext>
            </a:extLst>
          </p:cNvPr>
          <p:cNvSpPr>
            <a:spLocks noGrp="1"/>
          </p:cNvSpPr>
          <p:nvPr>
            <p:ph type="pic" sz="quarter" idx="13" hasCustomPrompt="1"/>
          </p:nvPr>
        </p:nvSpPr>
        <p:spPr>
          <a:xfrm>
            <a:off x="5470869" y="1024993"/>
            <a:ext cx="3898174" cy="4336944"/>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1227"/>
              <a:gd name="connsiteY0" fmla="*/ 15724 h 5306860"/>
              <a:gd name="connsiteX1" fmla="*/ 6150806 w 6151227"/>
              <a:gd name="connsiteY1" fmla="*/ 0 h 5306860"/>
              <a:gd name="connsiteX2" fmla="*/ 6150391 w 6151227"/>
              <a:gd name="connsiteY2" fmla="*/ 1639964 h 5306860"/>
              <a:gd name="connsiteX3" fmla="*/ 1693333 w 6151227"/>
              <a:gd name="connsiteY3" fmla="*/ 5306860 h 5306860"/>
              <a:gd name="connsiteX4" fmla="*/ 2387068 w 6151227"/>
              <a:gd name="connsiteY4" fmla="*/ 2140327 h 5306860"/>
              <a:gd name="connsiteX5" fmla="*/ 0 w 6151227"/>
              <a:gd name="connsiteY5" fmla="*/ 15724 h 5306860"/>
              <a:gd name="connsiteX0" fmla="*/ 0 w 6151227"/>
              <a:gd name="connsiteY0" fmla="*/ 15724 h 2414436"/>
              <a:gd name="connsiteX1" fmla="*/ 6150806 w 6151227"/>
              <a:gd name="connsiteY1" fmla="*/ 0 h 2414436"/>
              <a:gd name="connsiteX2" fmla="*/ 6150391 w 6151227"/>
              <a:gd name="connsiteY2" fmla="*/ 1639964 h 2414436"/>
              <a:gd name="connsiteX3" fmla="*/ 3026187 w 6151227"/>
              <a:gd name="connsiteY3" fmla="*/ 2121958 h 2414436"/>
              <a:gd name="connsiteX4" fmla="*/ 2387068 w 6151227"/>
              <a:gd name="connsiteY4" fmla="*/ 2140327 h 2414436"/>
              <a:gd name="connsiteX5" fmla="*/ 0 w 6151227"/>
              <a:gd name="connsiteY5" fmla="*/ 15724 h 2414436"/>
              <a:gd name="connsiteX0" fmla="*/ 70008 w 6221235"/>
              <a:gd name="connsiteY0" fmla="*/ 15724 h 2121958"/>
              <a:gd name="connsiteX1" fmla="*/ 6220814 w 6221235"/>
              <a:gd name="connsiteY1" fmla="*/ 0 h 2121958"/>
              <a:gd name="connsiteX2" fmla="*/ 6220399 w 6221235"/>
              <a:gd name="connsiteY2" fmla="*/ 1639964 h 2121958"/>
              <a:gd name="connsiteX3" fmla="*/ 3096195 w 6221235"/>
              <a:gd name="connsiteY3" fmla="*/ 2121958 h 2121958"/>
              <a:gd name="connsiteX4" fmla="*/ 70008 w 6221235"/>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5654860"/>
              <a:gd name="connsiteY0" fmla="*/ 0 h 2137231"/>
              <a:gd name="connsiteX1" fmla="*/ 5654860 w 5654860"/>
              <a:gd name="connsiteY1" fmla="*/ 15273 h 2137231"/>
              <a:gd name="connsiteX2" fmla="*/ 5638947 w 5654860"/>
              <a:gd name="connsiteY2" fmla="*/ 1151542 h 2137231"/>
              <a:gd name="connsiteX3" fmla="*/ 2530241 w 5654860"/>
              <a:gd name="connsiteY3" fmla="*/ 2137231 h 2137231"/>
              <a:gd name="connsiteX4" fmla="*/ 0 w 5654860"/>
              <a:gd name="connsiteY4" fmla="*/ 0 h 2137231"/>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553489 w 5654860"/>
              <a:gd name="connsiteY3" fmla="*/ 2168227 h 2168227"/>
              <a:gd name="connsiteX4" fmla="*/ 0 w 5654860"/>
              <a:gd name="connsiteY4" fmla="*/ 0 h 2168227"/>
              <a:gd name="connsiteX0" fmla="*/ 0 w 5497887"/>
              <a:gd name="connsiteY0" fmla="*/ 0 h 2213946"/>
              <a:gd name="connsiteX1" fmla="*/ 5497887 w 5497887"/>
              <a:gd name="connsiteY1" fmla="*/ 60992 h 2213946"/>
              <a:gd name="connsiteX2" fmla="*/ 5481974 w 5497887"/>
              <a:gd name="connsiteY2" fmla="*/ 1197261 h 2213946"/>
              <a:gd name="connsiteX3" fmla="*/ 2396516 w 5497887"/>
              <a:gd name="connsiteY3" fmla="*/ 2213946 h 2213946"/>
              <a:gd name="connsiteX4" fmla="*/ 0 w 5497887"/>
              <a:gd name="connsiteY4" fmla="*/ 0 h 2213946"/>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521"/>
              <a:gd name="connsiteY0" fmla="*/ 16381 h 2223293"/>
              <a:gd name="connsiteX1" fmla="*/ 5533057 w 5552521"/>
              <a:gd name="connsiteY1" fmla="*/ 0 h 2223293"/>
              <a:gd name="connsiteX2" fmla="*/ 5552312 w 5552521"/>
              <a:gd name="connsiteY2" fmla="*/ 1255845 h 2223293"/>
              <a:gd name="connsiteX3" fmla="*/ 2452787 w 5552521"/>
              <a:gd name="connsiteY3" fmla="*/ 2223293 h 2223293"/>
              <a:gd name="connsiteX4" fmla="*/ 0 w 5552521"/>
              <a:gd name="connsiteY4" fmla="*/ 16381 h 2223293"/>
              <a:gd name="connsiteX0" fmla="*/ 0 w 5707625"/>
              <a:gd name="connsiteY0" fmla="*/ 1379669 h 3586581"/>
              <a:gd name="connsiteX1" fmla="*/ 5707625 w 5707625"/>
              <a:gd name="connsiteY1" fmla="*/ 0 h 3586581"/>
              <a:gd name="connsiteX2" fmla="*/ 5552312 w 5707625"/>
              <a:gd name="connsiteY2" fmla="*/ 2619133 h 3586581"/>
              <a:gd name="connsiteX3" fmla="*/ 2452787 w 5707625"/>
              <a:gd name="connsiteY3" fmla="*/ 3586581 h 3586581"/>
              <a:gd name="connsiteX4" fmla="*/ 0 w 5707625"/>
              <a:gd name="connsiteY4" fmla="*/ 1379669 h 3586581"/>
              <a:gd name="connsiteX0" fmla="*/ 283221 w 3405588"/>
              <a:gd name="connsiteY0" fmla="*/ 955720 h 3586581"/>
              <a:gd name="connsiteX1" fmla="*/ 3405588 w 3405588"/>
              <a:gd name="connsiteY1" fmla="*/ 0 h 3586581"/>
              <a:gd name="connsiteX2" fmla="*/ 3250275 w 3405588"/>
              <a:gd name="connsiteY2" fmla="*/ 2619133 h 3586581"/>
              <a:gd name="connsiteX3" fmla="*/ 150750 w 3405588"/>
              <a:gd name="connsiteY3" fmla="*/ 3586581 h 3586581"/>
              <a:gd name="connsiteX4" fmla="*/ 283221 w 3405588"/>
              <a:gd name="connsiteY4" fmla="*/ 955720 h 3586581"/>
              <a:gd name="connsiteX0" fmla="*/ 283221 w 3397276"/>
              <a:gd name="connsiteY0" fmla="*/ 964033 h 3594894"/>
              <a:gd name="connsiteX1" fmla="*/ 3397276 w 3397276"/>
              <a:gd name="connsiteY1" fmla="*/ 0 h 3594894"/>
              <a:gd name="connsiteX2" fmla="*/ 3250275 w 3397276"/>
              <a:gd name="connsiteY2" fmla="*/ 2627446 h 3594894"/>
              <a:gd name="connsiteX3" fmla="*/ 150750 w 3397276"/>
              <a:gd name="connsiteY3" fmla="*/ 3594894 h 3594894"/>
              <a:gd name="connsiteX4" fmla="*/ 283221 w 3397276"/>
              <a:gd name="connsiteY4" fmla="*/ 964033 h 3594894"/>
              <a:gd name="connsiteX0" fmla="*/ 283221 w 3408523"/>
              <a:gd name="connsiteY0" fmla="*/ 964033 h 4156930"/>
              <a:gd name="connsiteX1" fmla="*/ 3397276 w 3408523"/>
              <a:gd name="connsiteY1" fmla="*/ 0 h 4156930"/>
              <a:gd name="connsiteX2" fmla="*/ 3408217 w 3408523"/>
              <a:gd name="connsiteY2" fmla="*/ 4082173 h 4156930"/>
              <a:gd name="connsiteX3" fmla="*/ 150750 w 3408523"/>
              <a:gd name="connsiteY3" fmla="*/ 3594894 h 4156930"/>
              <a:gd name="connsiteX4" fmla="*/ 283221 w 3408523"/>
              <a:gd name="connsiteY4" fmla="*/ 964033 h 4156930"/>
              <a:gd name="connsiteX0" fmla="*/ 754851 w 3880153"/>
              <a:gd name="connsiteY0" fmla="*/ 964033 h 4198080"/>
              <a:gd name="connsiteX1" fmla="*/ 3868906 w 3880153"/>
              <a:gd name="connsiteY1" fmla="*/ 0 h 4198080"/>
              <a:gd name="connsiteX2" fmla="*/ 3879847 w 3880153"/>
              <a:gd name="connsiteY2" fmla="*/ 4082173 h 4198080"/>
              <a:gd name="connsiteX3" fmla="*/ 123616 w 3880153"/>
              <a:gd name="connsiteY3" fmla="*/ 4126908 h 4198080"/>
              <a:gd name="connsiteX4" fmla="*/ 754851 w 3880153"/>
              <a:gd name="connsiteY4" fmla="*/ 964033 h 4198080"/>
              <a:gd name="connsiteX0" fmla="*/ 754851 w 3880153"/>
              <a:gd name="connsiteY0" fmla="*/ 964033 h 4269325"/>
              <a:gd name="connsiteX1" fmla="*/ 3868906 w 3880153"/>
              <a:gd name="connsiteY1" fmla="*/ 0 h 4269325"/>
              <a:gd name="connsiteX2" fmla="*/ 3879847 w 3880153"/>
              <a:gd name="connsiteY2" fmla="*/ 4082173 h 4269325"/>
              <a:gd name="connsiteX3" fmla="*/ 123616 w 3880153"/>
              <a:gd name="connsiteY3" fmla="*/ 4126908 h 4269325"/>
              <a:gd name="connsiteX4" fmla="*/ 754851 w 3880153"/>
              <a:gd name="connsiteY4" fmla="*/ 964033 h 4269325"/>
              <a:gd name="connsiteX0" fmla="*/ 754851 w 3880153"/>
              <a:gd name="connsiteY0" fmla="*/ 964033 h 4132099"/>
              <a:gd name="connsiteX1" fmla="*/ 3868906 w 3880153"/>
              <a:gd name="connsiteY1" fmla="*/ 0 h 4132099"/>
              <a:gd name="connsiteX2" fmla="*/ 3879847 w 3880153"/>
              <a:gd name="connsiteY2" fmla="*/ 4082173 h 4132099"/>
              <a:gd name="connsiteX3" fmla="*/ 123616 w 3880153"/>
              <a:gd name="connsiteY3" fmla="*/ 4126908 h 4132099"/>
              <a:gd name="connsiteX4" fmla="*/ 754851 w 3880153"/>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31235 w 3756537"/>
              <a:gd name="connsiteY4" fmla="*/ 980658 h 4148724"/>
              <a:gd name="connsiteX0" fmla="*/ 656173 w 3756537"/>
              <a:gd name="connsiteY0" fmla="*/ 1030534 h 4148724"/>
              <a:gd name="connsiteX1" fmla="*/ 3745290 w 3756537"/>
              <a:gd name="connsiteY1" fmla="*/ 0 h 4148724"/>
              <a:gd name="connsiteX2" fmla="*/ 3756231 w 3756537"/>
              <a:gd name="connsiteY2" fmla="*/ 4098798 h 4148724"/>
              <a:gd name="connsiteX3" fmla="*/ 0 w 3756537"/>
              <a:gd name="connsiteY3" fmla="*/ 4143533 h 4148724"/>
              <a:gd name="connsiteX4" fmla="*/ 656173 w 3756537"/>
              <a:gd name="connsiteY4" fmla="*/ 1030534 h 4148724"/>
              <a:gd name="connsiteX0" fmla="*/ 647861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47861 w 3756537"/>
              <a:gd name="connsiteY4" fmla="*/ 980658 h 4148724"/>
              <a:gd name="connsiteX0" fmla="*/ 647861 w 3763581"/>
              <a:gd name="connsiteY0" fmla="*/ 1026386 h 4194452"/>
              <a:gd name="connsiteX1" fmla="*/ 3763581 w 3763581"/>
              <a:gd name="connsiteY1" fmla="*/ 0 h 4194452"/>
              <a:gd name="connsiteX2" fmla="*/ 3756231 w 3763581"/>
              <a:gd name="connsiteY2" fmla="*/ 4144526 h 4194452"/>
              <a:gd name="connsiteX3" fmla="*/ 0 w 3763581"/>
              <a:gd name="connsiteY3" fmla="*/ 4189261 h 4194452"/>
              <a:gd name="connsiteX4" fmla="*/ 647861 w 3763581"/>
              <a:gd name="connsiteY4" fmla="*/ 1026386 h 4194452"/>
              <a:gd name="connsiteX0" fmla="*/ 647861 w 3763581"/>
              <a:gd name="connsiteY0" fmla="*/ 1026386 h 4220551"/>
              <a:gd name="connsiteX1" fmla="*/ 3763581 w 3763581"/>
              <a:gd name="connsiteY1" fmla="*/ 0 h 4220551"/>
              <a:gd name="connsiteX2" fmla="*/ 3756231 w 3763581"/>
              <a:gd name="connsiteY2" fmla="*/ 4190254 h 4220551"/>
              <a:gd name="connsiteX3" fmla="*/ 0 w 3763581"/>
              <a:gd name="connsiteY3" fmla="*/ 4189261 h 4220551"/>
              <a:gd name="connsiteX4" fmla="*/ 647861 w 3763581"/>
              <a:gd name="connsiteY4" fmla="*/ 1026386 h 4220551"/>
              <a:gd name="connsiteX0" fmla="*/ 647861 w 3763581"/>
              <a:gd name="connsiteY0" fmla="*/ 1026386 h 4190254"/>
              <a:gd name="connsiteX1" fmla="*/ 3763581 w 3763581"/>
              <a:gd name="connsiteY1" fmla="*/ 0 h 4190254"/>
              <a:gd name="connsiteX2" fmla="*/ 3756231 w 3763581"/>
              <a:gd name="connsiteY2" fmla="*/ 4190254 h 4190254"/>
              <a:gd name="connsiteX3" fmla="*/ 0 w 3763581"/>
              <a:gd name="connsiteY3" fmla="*/ 4189261 h 4190254"/>
              <a:gd name="connsiteX4" fmla="*/ 647861 w 3763581"/>
              <a:gd name="connsiteY4" fmla="*/ 1026386 h 4190254"/>
              <a:gd name="connsiteX0" fmla="*/ 666152 w 3781872"/>
              <a:gd name="connsiteY0" fmla="*/ 1026386 h 4207553"/>
              <a:gd name="connsiteX1" fmla="*/ 3781872 w 3781872"/>
              <a:gd name="connsiteY1" fmla="*/ 0 h 4207553"/>
              <a:gd name="connsiteX2" fmla="*/ 3774522 w 3781872"/>
              <a:gd name="connsiteY2" fmla="*/ 4190254 h 4207553"/>
              <a:gd name="connsiteX3" fmla="*/ 0 w 3781872"/>
              <a:gd name="connsiteY3" fmla="*/ 4207553 h 4207553"/>
              <a:gd name="connsiteX4" fmla="*/ 666152 w 3781872"/>
              <a:gd name="connsiteY4" fmla="*/ 1026386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20706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20706 h 4207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1872" h="4207553">
                <a:moveTo>
                  <a:pt x="679960" y="1020706"/>
                </a:moveTo>
                <a:lnTo>
                  <a:pt x="3781872" y="0"/>
                </a:lnTo>
                <a:cubicBezTo>
                  <a:pt x="3779150" y="1760688"/>
                  <a:pt x="3777244" y="2429566"/>
                  <a:pt x="3774522" y="4190254"/>
                </a:cubicBezTo>
                <a:lnTo>
                  <a:pt x="0" y="4207553"/>
                </a:lnTo>
                <a:cubicBezTo>
                  <a:pt x="172108" y="3223501"/>
                  <a:pt x="414490" y="2201410"/>
                  <a:pt x="679960" y="1020706"/>
                </a:cubicBez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p>
          <a:p>
            <a:endParaRPr lang="sv-SE" dirty="0"/>
          </a:p>
        </p:txBody>
      </p:sp>
    </p:spTree>
    <p:extLst>
      <p:ext uri="{BB962C8B-B14F-4D97-AF65-F5344CB8AC3E}">
        <p14:creationId xmlns:p14="http://schemas.microsoft.com/office/powerpoint/2010/main" val="287367428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sida med en liten bild 2">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FD8046-2738-7149-8F0A-827D697D1851}"/>
              </a:ext>
            </a:extLst>
          </p:cNvPr>
          <p:cNvSpPr/>
          <p:nvPr userDrawn="1"/>
        </p:nvSpPr>
        <p:spPr>
          <a:xfrm>
            <a:off x="-77492" y="-69742"/>
            <a:ext cx="9306733" cy="5385661"/>
          </a:xfrm>
          <a:prstGeom prst="rect">
            <a:avLst/>
          </a:prstGeom>
          <a:solidFill>
            <a:schemeClr val="accent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6" name="Text Placeholder 45">
            <a:extLst>
              <a:ext uri="{FF2B5EF4-FFF2-40B4-BE49-F238E27FC236}">
                <a16:creationId xmlns:a16="http://schemas.microsoft.com/office/drawing/2014/main" id="{74B0CD68-8015-BA48-A6B3-D96C9ECF23A3}"/>
              </a:ext>
            </a:extLst>
          </p:cNvPr>
          <p:cNvSpPr>
            <a:spLocks noGrp="1"/>
          </p:cNvSpPr>
          <p:nvPr>
            <p:ph type="body" sz="quarter" idx="11" hasCustomPrompt="1"/>
          </p:nvPr>
        </p:nvSpPr>
        <p:spPr>
          <a:xfrm>
            <a:off x="673545" y="1923474"/>
            <a:ext cx="3995737" cy="1004518"/>
          </a:xfrm>
          <a:prstGeom prst="rect">
            <a:avLst/>
          </a:prstGeom>
        </p:spPr>
        <p:txBody>
          <a:bodyPr anchor="b">
            <a:noAutofit/>
          </a:bodyPr>
          <a:lstStyle>
            <a:lvl1pPr marL="0" indent="0">
              <a:buNone/>
              <a:defRPr sz="3600" b="0">
                <a:latin typeface="Georgia" panose="02040502050405020303" pitchFamily="18" charset="0"/>
                <a:cs typeface="Arial" panose="020B0604020202020204" pitchFamily="34" charset="0"/>
              </a:defRPr>
            </a:lvl1pPr>
            <a:lvl2pPr>
              <a:defRPr sz="3600" b="0">
                <a:latin typeface="Georgia" panose="02040502050405020303" pitchFamily="18" charset="0"/>
                <a:cs typeface="Arial" panose="020B0604020202020204" pitchFamily="34" charset="0"/>
              </a:defRPr>
            </a:lvl2pPr>
            <a:lvl3pPr>
              <a:defRPr sz="3600" b="0">
                <a:latin typeface="Georgia" panose="02040502050405020303" pitchFamily="18" charset="0"/>
                <a:cs typeface="Arial" panose="020B0604020202020204" pitchFamily="34" charset="0"/>
              </a:defRPr>
            </a:lvl3pPr>
            <a:lvl4pPr>
              <a:defRPr sz="3600" b="0">
                <a:latin typeface="Georgia" panose="02040502050405020303" pitchFamily="18" charset="0"/>
                <a:cs typeface="Arial" panose="020B0604020202020204" pitchFamily="34" charset="0"/>
              </a:defRPr>
            </a:lvl4pPr>
            <a:lvl5pPr>
              <a:defRPr sz="3600" b="0">
                <a:latin typeface="Georgia" panose="02040502050405020303" pitchFamily="18" charset="0"/>
                <a:cs typeface="Arial" panose="020B0604020202020204" pitchFamily="34" charset="0"/>
              </a:defRPr>
            </a:lvl5pPr>
          </a:lstStyle>
          <a:p>
            <a:r>
              <a:rPr lang="sv-SE" dirty="0"/>
              <a:t>Titelsida med </a:t>
            </a:r>
            <a:br>
              <a:rPr lang="sv-SE" dirty="0"/>
            </a:br>
            <a:r>
              <a:rPr lang="sv-SE" dirty="0"/>
              <a:t>en liten bild</a:t>
            </a:r>
          </a:p>
        </p:txBody>
      </p:sp>
      <p:sp>
        <p:nvSpPr>
          <p:cNvPr id="48" name="Text Placeholder 47">
            <a:extLst>
              <a:ext uri="{FF2B5EF4-FFF2-40B4-BE49-F238E27FC236}">
                <a16:creationId xmlns:a16="http://schemas.microsoft.com/office/drawing/2014/main" id="{51FAA1D7-B9CA-414B-B25A-75B608B39E2B}"/>
              </a:ext>
            </a:extLst>
          </p:cNvPr>
          <p:cNvSpPr>
            <a:spLocks noGrp="1"/>
          </p:cNvSpPr>
          <p:nvPr>
            <p:ph type="body" sz="quarter" idx="12" hasCustomPrompt="1"/>
          </p:nvPr>
        </p:nvSpPr>
        <p:spPr>
          <a:xfrm>
            <a:off x="673553" y="3045241"/>
            <a:ext cx="4064000" cy="840486"/>
          </a:xfrm>
          <a:prstGeom prst="rect">
            <a:avLst/>
          </a:prstGeom>
        </p:spPr>
        <p:txBody>
          <a:bodyPr>
            <a:noAutofit/>
          </a:bodyPr>
          <a:lstStyle>
            <a:lvl1pPr marL="0" indent="0">
              <a:buNone/>
              <a:defRPr lang="sv-SE" sz="1600" b="0" i="0" smtClean="0">
                <a:solidFill>
                  <a:schemeClr val="tx1"/>
                </a:solidFill>
                <a:effectLst/>
              </a:defRPr>
            </a:lvl1pPr>
            <a:lvl2pPr marL="457200" indent="0">
              <a:buNone/>
              <a:defRPr/>
            </a:lvl2pPr>
          </a:lstStyle>
          <a:p>
            <a:pPr lvl="0"/>
            <a:r>
              <a:rPr lang="sv-SE" b="0" i="0" dirty="0" err="1">
                <a:solidFill>
                  <a:srgbClr val="000000"/>
                </a:solidFill>
                <a:effectLst/>
                <a:latin typeface="Open Sans"/>
              </a:rPr>
              <a:t>Description</a:t>
            </a:r>
            <a:r>
              <a:rPr lang="sv-SE" b="0" i="0" dirty="0">
                <a:solidFill>
                  <a:srgbClr val="000000"/>
                </a:solidFill>
                <a:effectLst/>
                <a:latin typeface="Open Sans"/>
              </a:rPr>
              <a:t> </a:t>
            </a:r>
            <a:r>
              <a:rPr lang="sv-SE" b="0" i="0" dirty="0" err="1">
                <a:solidFill>
                  <a:srgbClr val="000000"/>
                </a:solidFill>
                <a:effectLst/>
                <a:latin typeface="Open Sans"/>
              </a:rPr>
              <a:t>if</a:t>
            </a:r>
            <a:r>
              <a:rPr lang="sv-SE" b="0" i="0" dirty="0">
                <a:solidFill>
                  <a:srgbClr val="000000"/>
                </a:solidFill>
                <a:effectLst/>
                <a:latin typeface="Open Sans"/>
              </a:rPr>
              <a:t> </a:t>
            </a:r>
            <a:r>
              <a:rPr lang="sv-SE" b="0" i="0" dirty="0" err="1">
                <a:solidFill>
                  <a:srgbClr val="000000"/>
                </a:solidFill>
                <a:effectLst/>
                <a:latin typeface="Open Sans"/>
              </a:rPr>
              <a:t>needed</a:t>
            </a:r>
            <a:r>
              <a:rPr lang="sv-SE" b="0" i="0" dirty="0">
                <a:solidFill>
                  <a:srgbClr val="000000"/>
                </a:solidFill>
                <a:effectLst/>
                <a:latin typeface="Open Sans"/>
              </a:rPr>
              <a:t> </a:t>
            </a:r>
            <a:r>
              <a:rPr lang="sv-SE" b="0" i="0" dirty="0" err="1">
                <a:solidFill>
                  <a:srgbClr val="000000"/>
                </a:solidFill>
                <a:effectLst/>
                <a:latin typeface="Open Sans"/>
              </a:rPr>
              <a:t>Lorem</a:t>
            </a:r>
            <a:r>
              <a:rPr lang="sv-SE" b="0" i="0" dirty="0">
                <a:solidFill>
                  <a:srgbClr val="000000"/>
                </a:solidFill>
                <a:effectLst/>
                <a:latin typeface="Open Sans"/>
              </a:rPr>
              <a:t> </a:t>
            </a:r>
            <a:r>
              <a:rPr lang="sv-SE" b="0" i="0" dirty="0" err="1">
                <a:solidFill>
                  <a:srgbClr val="000000"/>
                </a:solidFill>
                <a:effectLst/>
                <a:latin typeface="Open Sans"/>
              </a:rPr>
              <a:t>ipsum</a:t>
            </a:r>
            <a:r>
              <a:rPr lang="sv-SE" b="0" i="0" dirty="0">
                <a:solidFill>
                  <a:srgbClr val="000000"/>
                </a:solidFill>
                <a:effectLst/>
                <a:latin typeface="Open Sans"/>
              </a:rPr>
              <a:t> </a:t>
            </a:r>
            <a:r>
              <a:rPr lang="sv-SE" b="0" i="0" dirty="0" err="1">
                <a:solidFill>
                  <a:srgbClr val="000000"/>
                </a:solidFill>
                <a:effectLst/>
                <a:latin typeface="Open Sans"/>
              </a:rPr>
              <a:t>dolor</a:t>
            </a:r>
            <a:r>
              <a:rPr lang="sv-SE" b="0" i="0" dirty="0">
                <a:solidFill>
                  <a:srgbClr val="000000"/>
                </a:solidFill>
                <a:effectLst/>
                <a:latin typeface="Open Sans"/>
              </a:rPr>
              <a:t> </a:t>
            </a:r>
            <a:r>
              <a:rPr lang="sv-SE" b="0" i="0" dirty="0" err="1">
                <a:solidFill>
                  <a:srgbClr val="000000"/>
                </a:solidFill>
                <a:effectLst/>
                <a:latin typeface="Open Sans"/>
              </a:rPr>
              <a:t>sit</a:t>
            </a:r>
            <a:r>
              <a:rPr lang="sv-SE" b="0" i="0" dirty="0">
                <a:solidFill>
                  <a:srgbClr val="000000"/>
                </a:solidFill>
                <a:effectLst/>
                <a:latin typeface="Open Sans"/>
              </a:rPr>
              <a:t> </a:t>
            </a:r>
            <a:r>
              <a:rPr lang="sv-SE" b="0" i="0" dirty="0" err="1">
                <a:solidFill>
                  <a:srgbClr val="000000"/>
                </a:solidFill>
                <a:effectLst/>
                <a:latin typeface="Open Sans"/>
              </a:rPr>
              <a:t>amet</a:t>
            </a:r>
            <a:r>
              <a:rPr lang="sv-SE" b="0" i="0" dirty="0">
                <a:solidFill>
                  <a:srgbClr val="000000"/>
                </a:solidFill>
                <a:effectLst/>
                <a:latin typeface="Open Sans"/>
              </a:rPr>
              <a:t>, </a:t>
            </a:r>
            <a:r>
              <a:rPr lang="sv-SE" b="0" i="0" dirty="0" err="1">
                <a:solidFill>
                  <a:srgbClr val="000000"/>
                </a:solidFill>
                <a:effectLst/>
                <a:latin typeface="Open Sans"/>
              </a:rPr>
              <a:t>consectetur</a:t>
            </a:r>
            <a:r>
              <a:rPr lang="sv-SE" b="0" i="0" dirty="0">
                <a:solidFill>
                  <a:srgbClr val="000000"/>
                </a:solidFill>
                <a:effectLst/>
                <a:latin typeface="Open Sans"/>
              </a:rPr>
              <a:t> </a:t>
            </a:r>
            <a:r>
              <a:rPr lang="sv-SE" b="0" i="0" dirty="0" err="1">
                <a:solidFill>
                  <a:srgbClr val="000000"/>
                </a:solidFill>
                <a:effectLst/>
                <a:latin typeface="Open Sans"/>
              </a:rPr>
              <a:t>adipiscing</a:t>
            </a:r>
            <a:r>
              <a:rPr lang="sv-SE" b="0" i="0" dirty="0">
                <a:solidFill>
                  <a:srgbClr val="000000"/>
                </a:solidFill>
                <a:effectLst/>
                <a:latin typeface="Open Sans"/>
              </a:rPr>
              <a:t> elit. </a:t>
            </a:r>
            <a:r>
              <a:rPr lang="sv-SE" b="0" i="0" dirty="0" err="1">
                <a:solidFill>
                  <a:srgbClr val="000000"/>
                </a:solidFill>
                <a:effectLst/>
                <a:latin typeface="Open Sans"/>
              </a:rPr>
              <a:t>Donec</a:t>
            </a:r>
            <a:r>
              <a:rPr lang="sv-SE" b="0" i="0" dirty="0">
                <a:solidFill>
                  <a:srgbClr val="000000"/>
                </a:solidFill>
                <a:effectLst/>
                <a:latin typeface="Open Sans"/>
              </a:rPr>
              <a:t> </a:t>
            </a:r>
            <a:r>
              <a:rPr lang="sv-SE" b="0" i="0" dirty="0" err="1">
                <a:solidFill>
                  <a:srgbClr val="000000"/>
                </a:solidFill>
                <a:effectLst/>
                <a:latin typeface="Open Sans"/>
              </a:rPr>
              <a:t>nulla</a:t>
            </a:r>
            <a:r>
              <a:rPr lang="sv-SE" b="0" i="0" dirty="0">
                <a:solidFill>
                  <a:srgbClr val="000000"/>
                </a:solidFill>
                <a:effectLst/>
                <a:latin typeface="Open Sans"/>
              </a:rPr>
              <a:t> ex, </a:t>
            </a:r>
            <a:r>
              <a:rPr lang="sv-SE" b="0" i="0" dirty="0" err="1">
                <a:solidFill>
                  <a:srgbClr val="000000"/>
                </a:solidFill>
                <a:effectLst/>
                <a:latin typeface="Open Sans"/>
              </a:rPr>
              <a:t>luctus</a:t>
            </a:r>
            <a:r>
              <a:rPr lang="sv-SE" b="0" i="0" dirty="0">
                <a:solidFill>
                  <a:srgbClr val="000000"/>
                </a:solidFill>
                <a:effectLst/>
                <a:latin typeface="Open Sans"/>
              </a:rPr>
              <a:t> </a:t>
            </a:r>
            <a:r>
              <a:rPr lang="sv-SE" b="0" i="0" dirty="0" err="1">
                <a:solidFill>
                  <a:srgbClr val="000000"/>
                </a:solidFill>
                <a:effectLst/>
                <a:latin typeface="Open Sans"/>
              </a:rPr>
              <a:t>mattis</a:t>
            </a:r>
            <a:r>
              <a:rPr lang="sv-SE" b="0" i="0" dirty="0">
                <a:solidFill>
                  <a:srgbClr val="000000"/>
                </a:solidFill>
                <a:effectLst/>
                <a:latin typeface="Open Sans"/>
              </a:rPr>
              <a:t> elit </a:t>
            </a:r>
            <a:r>
              <a:rPr lang="sv-SE" b="0" i="0" dirty="0" err="1">
                <a:solidFill>
                  <a:srgbClr val="000000"/>
                </a:solidFill>
                <a:effectLst/>
                <a:latin typeface="Open Sans"/>
              </a:rPr>
              <a:t>lobortis</a:t>
            </a:r>
            <a:r>
              <a:rPr lang="sv-SE" b="0" i="0" dirty="0">
                <a:solidFill>
                  <a:srgbClr val="000000"/>
                </a:solidFill>
                <a:effectLst/>
                <a:latin typeface="Open Sans"/>
              </a:rPr>
              <a:t>.</a:t>
            </a:r>
            <a:endParaRPr lang="en-US" dirty="0"/>
          </a:p>
        </p:txBody>
      </p:sp>
      <p:sp>
        <p:nvSpPr>
          <p:cNvPr id="17" name="Rectangle 4">
            <a:extLst>
              <a:ext uri="{FF2B5EF4-FFF2-40B4-BE49-F238E27FC236}">
                <a16:creationId xmlns:a16="http://schemas.microsoft.com/office/drawing/2014/main" id="{D278EBCF-718C-DC42-AD91-A5E3C2EBA653}"/>
              </a:ext>
            </a:extLst>
          </p:cNvPr>
          <p:cNvSpPr/>
          <p:nvPr userDrawn="1"/>
        </p:nvSpPr>
        <p:spPr>
          <a:xfrm>
            <a:off x="3715614" y="-109400"/>
            <a:ext cx="5609950" cy="2187734"/>
          </a:xfrm>
          <a:custGeom>
            <a:avLst/>
            <a:gdLst>
              <a:gd name="connsiteX0" fmla="*/ 0 w 5385661"/>
              <a:gd name="connsiteY0" fmla="*/ 0 h 2425733"/>
              <a:gd name="connsiteX1" fmla="*/ 5385661 w 5385661"/>
              <a:gd name="connsiteY1" fmla="*/ 0 h 2425733"/>
              <a:gd name="connsiteX2" fmla="*/ 5385661 w 5385661"/>
              <a:gd name="connsiteY2" fmla="*/ 2425733 h 2425733"/>
              <a:gd name="connsiteX3" fmla="*/ 0 w 5385661"/>
              <a:gd name="connsiteY3" fmla="*/ 2425733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1728061 w 5385661"/>
              <a:gd name="connsiteY3" fmla="*/ 1464838 h 2425733"/>
              <a:gd name="connsiteX4" fmla="*/ 0 w 5385661"/>
              <a:gd name="connsiteY4" fmla="*/ 0 h 2425733"/>
              <a:gd name="connsiteX0" fmla="*/ 0 w 5385661"/>
              <a:gd name="connsiteY0" fmla="*/ 0 h 2425733"/>
              <a:gd name="connsiteX1" fmla="*/ 5385661 w 5385661"/>
              <a:gd name="connsiteY1" fmla="*/ 0 h 2425733"/>
              <a:gd name="connsiteX2" fmla="*/ 5385661 w 5385661"/>
              <a:gd name="connsiteY2" fmla="*/ 2425733 h 2425733"/>
              <a:gd name="connsiteX3" fmla="*/ 2355742 w 5385661"/>
              <a:gd name="connsiteY3" fmla="*/ 2100268 h 2425733"/>
              <a:gd name="connsiteX4" fmla="*/ 0 w 5385661"/>
              <a:gd name="connsiteY4" fmla="*/ 0 h 2425733"/>
              <a:gd name="connsiteX0" fmla="*/ 0 w 5385661"/>
              <a:gd name="connsiteY0" fmla="*/ 0 h 2100268"/>
              <a:gd name="connsiteX1" fmla="*/ 5385661 w 5385661"/>
              <a:gd name="connsiteY1" fmla="*/ 0 h 2100268"/>
              <a:gd name="connsiteX2" fmla="*/ 5370163 w 5385661"/>
              <a:gd name="connsiteY2" fmla="*/ 782913 h 2100268"/>
              <a:gd name="connsiteX3" fmla="*/ 2355742 w 5385661"/>
              <a:gd name="connsiteY3" fmla="*/ 2100268 h 2100268"/>
              <a:gd name="connsiteX4" fmla="*/ 0 w 5385661"/>
              <a:gd name="connsiteY4" fmla="*/ 0 h 2100268"/>
              <a:gd name="connsiteX0" fmla="*/ 0 w 5385661"/>
              <a:gd name="connsiteY0" fmla="*/ 0 h 2100268"/>
              <a:gd name="connsiteX1" fmla="*/ 5385661 w 5385661"/>
              <a:gd name="connsiteY1" fmla="*/ 0 h 2100268"/>
              <a:gd name="connsiteX2" fmla="*/ 5385661 w 5385661"/>
              <a:gd name="connsiteY2" fmla="*/ 1147123 h 2100268"/>
              <a:gd name="connsiteX3" fmla="*/ 2355742 w 5385661"/>
              <a:gd name="connsiteY3" fmla="*/ 2100268 h 2100268"/>
              <a:gd name="connsiteX4" fmla="*/ 0 w 5385661"/>
              <a:gd name="connsiteY4" fmla="*/ 0 h 2100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5661" h="2100268">
                <a:moveTo>
                  <a:pt x="0" y="0"/>
                </a:moveTo>
                <a:lnTo>
                  <a:pt x="5385661" y="0"/>
                </a:lnTo>
                <a:lnTo>
                  <a:pt x="5385661" y="1147123"/>
                </a:lnTo>
                <a:lnTo>
                  <a:pt x="2355742" y="2100268"/>
                </a:lnTo>
                <a:lnTo>
                  <a:pt x="0" y="0"/>
                </a:lnTo>
                <a:close/>
              </a:path>
            </a:pathLst>
          </a:cu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20" name="Picture 19">
            <a:extLst>
              <a:ext uri="{FF2B5EF4-FFF2-40B4-BE49-F238E27FC236}">
                <a16:creationId xmlns:a16="http://schemas.microsoft.com/office/drawing/2014/main" id="{EB366229-0E0C-E04A-88DB-F4596EBB60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72350" y="288000"/>
            <a:ext cx="1447922" cy="367915"/>
          </a:xfrm>
          <a:prstGeom prst="rect">
            <a:avLst/>
          </a:prstGeom>
        </p:spPr>
      </p:pic>
      <p:sp>
        <p:nvSpPr>
          <p:cNvPr id="13" name="Picture Placeholder 32">
            <a:extLst>
              <a:ext uri="{FF2B5EF4-FFF2-40B4-BE49-F238E27FC236}">
                <a16:creationId xmlns:a16="http://schemas.microsoft.com/office/drawing/2014/main" id="{3789D34D-7ACE-9C4E-AE20-63411488365E}"/>
              </a:ext>
            </a:extLst>
          </p:cNvPr>
          <p:cNvSpPr>
            <a:spLocks noGrp="1"/>
          </p:cNvSpPr>
          <p:nvPr>
            <p:ph type="pic" sz="quarter" idx="13" hasCustomPrompt="1"/>
          </p:nvPr>
        </p:nvSpPr>
        <p:spPr>
          <a:xfrm>
            <a:off x="5470869" y="1024993"/>
            <a:ext cx="3898174" cy="4336944"/>
          </a:xfrm>
          <a:custGeom>
            <a:avLst/>
            <a:gdLst>
              <a:gd name="connsiteX0" fmla="*/ 0 w 4325937"/>
              <a:gd name="connsiteY0" fmla="*/ 0 h 3631670"/>
              <a:gd name="connsiteX1" fmla="*/ 4325937 w 4325937"/>
              <a:gd name="connsiteY1" fmla="*/ 0 h 3631670"/>
              <a:gd name="connsiteX2" fmla="*/ 4325937 w 4325937"/>
              <a:gd name="connsiteY2" fmla="*/ 3631670 h 3631670"/>
              <a:gd name="connsiteX3" fmla="*/ 0 w 4325937"/>
              <a:gd name="connsiteY3" fmla="*/ 3631670 h 3631670"/>
              <a:gd name="connsiteX4" fmla="*/ 0 w 4325937"/>
              <a:gd name="connsiteY4" fmla="*/ 0 h 3631670"/>
              <a:gd name="connsiteX0" fmla="*/ 0 w 8237537"/>
              <a:gd name="connsiteY0" fmla="*/ 609600 h 4241270"/>
              <a:gd name="connsiteX1" fmla="*/ 8237537 w 8237537"/>
              <a:gd name="connsiteY1" fmla="*/ 0 h 4241270"/>
              <a:gd name="connsiteX2" fmla="*/ 4325937 w 8237537"/>
              <a:gd name="connsiteY2" fmla="*/ 4241270 h 4241270"/>
              <a:gd name="connsiteX3" fmla="*/ 0 w 8237537"/>
              <a:gd name="connsiteY3" fmla="*/ 4241270 h 4241270"/>
              <a:gd name="connsiteX4" fmla="*/ 0 w 8237537"/>
              <a:gd name="connsiteY4" fmla="*/ 609600 h 4241270"/>
              <a:gd name="connsiteX0" fmla="*/ 2878667 w 8237537"/>
              <a:gd name="connsiteY0" fmla="*/ 0 h 4258203"/>
              <a:gd name="connsiteX1" fmla="*/ 8237537 w 8237537"/>
              <a:gd name="connsiteY1" fmla="*/ 16933 h 4258203"/>
              <a:gd name="connsiteX2" fmla="*/ 4325937 w 8237537"/>
              <a:gd name="connsiteY2" fmla="*/ 4258203 h 4258203"/>
              <a:gd name="connsiteX3" fmla="*/ 0 w 8237537"/>
              <a:gd name="connsiteY3" fmla="*/ 4258203 h 4258203"/>
              <a:gd name="connsiteX4" fmla="*/ 2878667 w 8237537"/>
              <a:gd name="connsiteY4" fmla="*/ 0 h 4258203"/>
              <a:gd name="connsiteX0" fmla="*/ 2878667 w 8237537"/>
              <a:gd name="connsiteY0" fmla="*/ 0 h 5282670"/>
              <a:gd name="connsiteX1" fmla="*/ 8237537 w 8237537"/>
              <a:gd name="connsiteY1" fmla="*/ 16933 h 5282670"/>
              <a:gd name="connsiteX2" fmla="*/ 8237537 w 8237537"/>
              <a:gd name="connsiteY2" fmla="*/ 5282670 h 5282670"/>
              <a:gd name="connsiteX3" fmla="*/ 0 w 8237537"/>
              <a:gd name="connsiteY3" fmla="*/ 4258203 h 5282670"/>
              <a:gd name="connsiteX4" fmla="*/ 2878667 w 8237537"/>
              <a:gd name="connsiteY4" fmla="*/ 0 h 5282670"/>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0 w 5358870"/>
              <a:gd name="connsiteY4"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1616602 w 5358870"/>
              <a:gd name="connsiteY4" fmla="*/ 2818870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36268 w 5358870"/>
              <a:gd name="connsiteY4" fmla="*/ 2099203 h 5291136"/>
              <a:gd name="connsiteX5" fmla="*/ 0 w 5358870"/>
              <a:gd name="connsiteY5" fmla="*/ 0 h 5291136"/>
              <a:gd name="connsiteX0" fmla="*/ 0 w 5358870"/>
              <a:gd name="connsiteY0" fmla="*/ 0 h 5291136"/>
              <a:gd name="connsiteX1" fmla="*/ 5358870 w 5358870"/>
              <a:gd name="connsiteY1" fmla="*/ 16933 h 5291136"/>
              <a:gd name="connsiteX2" fmla="*/ 5358870 w 5358870"/>
              <a:gd name="connsiteY2" fmla="*/ 5282670 h 5291136"/>
              <a:gd name="connsiteX3" fmla="*/ 1693333 w 5358870"/>
              <a:gd name="connsiteY3" fmla="*/ 5291136 h 5291136"/>
              <a:gd name="connsiteX4" fmla="*/ 2387068 w 5358870"/>
              <a:gd name="connsiteY4" fmla="*/ 2124603 h 5291136"/>
              <a:gd name="connsiteX5" fmla="*/ 0 w 5358870"/>
              <a:gd name="connsiteY5" fmla="*/ 0 h 5291136"/>
              <a:gd name="connsiteX0" fmla="*/ 0 w 6150806"/>
              <a:gd name="connsiteY0" fmla="*/ 15724 h 5306860"/>
              <a:gd name="connsiteX1" fmla="*/ 6150806 w 6150806"/>
              <a:gd name="connsiteY1" fmla="*/ 0 h 5306860"/>
              <a:gd name="connsiteX2" fmla="*/ 5358870 w 6150806"/>
              <a:gd name="connsiteY2" fmla="*/ 5298394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0806"/>
              <a:gd name="connsiteY0" fmla="*/ 15724 h 5306860"/>
              <a:gd name="connsiteX1" fmla="*/ 6150806 w 6150806"/>
              <a:gd name="connsiteY1" fmla="*/ 0 h 5306860"/>
              <a:gd name="connsiteX2" fmla="*/ 6142641 w 6150806"/>
              <a:gd name="connsiteY2" fmla="*/ 5282065 h 5306860"/>
              <a:gd name="connsiteX3" fmla="*/ 1693333 w 6150806"/>
              <a:gd name="connsiteY3" fmla="*/ 5306860 h 5306860"/>
              <a:gd name="connsiteX4" fmla="*/ 2387068 w 6150806"/>
              <a:gd name="connsiteY4" fmla="*/ 2140327 h 5306860"/>
              <a:gd name="connsiteX5" fmla="*/ 0 w 6150806"/>
              <a:gd name="connsiteY5" fmla="*/ 15724 h 5306860"/>
              <a:gd name="connsiteX0" fmla="*/ 0 w 6151227"/>
              <a:gd name="connsiteY0" fmla="*/ 15724 h 5306860"/>
              <a:gd name="connsiteX1" fmla="*/ 6150806 w 6151227"/>
              <a:gd name="connsiteY1" fmla="*/ 0 h 5306860"/>
              <a:gd name="connsiteX2" fmla="*/ 6150391 w 6151227"/>
              <a:gd name="connsiteY2" fmla="*/ 1639964 h 5306860"/>
              <a:gd name="connsiteX3" fmla="*/ 1693333 w 6151227"/>
              <a:gd name="connsiteY3" fmla="*/ 5306860 h 5306860"/>
              <a:gd name="connsiteX4" fmla="*/ 2387068 w 6151227"/>
              <a:gd name="connsiteY4" fmla="*/ 2140327 h 5306860"/>
              <a:gd name="connsiteX5" fmla="*/ 0 w 6151227"/>
              <a:gd name="connsiteY5" fmla="*/ 15724 h 5306860"/>
              <a:gd name="connsiteX0" fmla="*/ 0 w 6151227"/>
              <a:gd name="connsiteY0" fmla="*/ 15724 h 2414436"/>
              <a:gd name="connsiteX1" fmla="*/ 6150806 w 6151227"/>
              <a:gd name="connsiteY1" fmla="*/ 0 h 2414436"/>
              <a:gd name="connsiteX2" fmla="*/ 6150391 w 6151227"/>
              <a:gd name="connsiteY2" fmla="*/ 1639964 h 2414436"/>
              <a:gd name="connsiteX3" fmla="*/ 3026187 w 6151227"/>
              <a:gd name="connsiteY3" fmla="*/ 2121958 h 2414436"/>
              <a:gd name="connsiteX4" fmla="*/ 2387068 w 6151227"/>
              <a:gd name="connsiteY4" fmla="*/ 2140327 h 2414436"/>
              <a:gd name="connsiteX5" fmla="*/ 0 w 6151227"/>
              <a:gd name="connsiteY5" fmla="*/ 15724 h 2414436"/>
              <a:gd name="connsiteX0" fmla="*/ 70008 w 6221235"/>
              <a:gd name="connsiteY0" fmla="*/ 15724 h 2121958"/>
              <a:gd name="connsiteX1" fmla="*/ 6220814 w 6221235"/>
              <a:gd name="connsiteY1" fmla="*/ 0 h 2121958"/>
              <a:gd name="connsiteX2" fmla="*/ 6220399 w 6221235"/>
              <a:gd name="connsiteY2" fmla="*/ 1639964 h 2121958"/>
              <a:gd name="connsiteX3" fmla="*/ 3096195 w 6221235"/>
              <a:gd name="connsiteY3" fmla="*/ 2121958 h 2121958"/>
              <a:gd name="connsiteX4" fmla="*/ 70008 w 6221235"/>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70008 w 6220814"/>
              <a:gd name="connsiteY0" fmla="*/ 15724 h 2121958"/>
              <a:gd name="connsiteX1" fmla="*/ 6220814 w 6220814"/>
              <a:gd name="connsiteY1" fmla="*/ 0 h 2121958"/>
              <a:gd name="connsiteX2" fmla="*/ 6204901 w 6220814"/>
              <a:gd name="connsiteY2" fmla="*/ 1136269 h 2121958"/>
              <a:gd name="connsiteX3" fmla="*/ 3096195 w 6220814"/>
              <a:gd name="connsiteY3" fmla="*/ 2121958 h 2121958"/>
              <a:gd name="connsiteX4" fmla="*/ 70008 w 6220814"/>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6150806"/>
              <a:gd name="connsiteY0" fmla="*/ 15724 h 2121958"/>
              <a:gd name="connsiteX1" fmla="*/ 6150806 w 6150806"/>
              <a:gd name="connsiteY1" fmla="*/ 0 h 2121958"/>
              <a:gd name="connsiteX2" fmla="*/ 6134893 w 6150806"/>
              <a:gd name="connsiteY2" fmla="*/ 1136269 h 2121958"/>
              <a:gd name="connsiteX3" fmla="*/ 3026187 w 6150806"/>
              <a:gd name="connsiteY3" fmla="*/ 2121958 h 2121958"/>
              <a:gd name="connsiteX4" fmla="*/ 0 w 6150806"/>
              <a:gd name="connsiteY4" fmla="*/ 15724 h 2121958"/>
              <a:gd name="connsiteX0" fmla="*/ 0 w 5654860"/>
              <a:gd name="connsiteY0" fmla="*/ 0 h 2137231"/>
              <a:gd name="connsiteX1" fmla="*/ 5654860 w 5654860"/>
              <a:gd name="connsiteY1" fmla="*/ 15273 h 2137231"/>
              <a:gd name="connsiteX2" fmla="*/ 5638947 w 5654860"/>
              <a:gd name="connsiteY2" fmla="*/ 1151542 h 2137231"/>
              <a:gd name="connsiteX3" fmla="*/ 2530241 w 5654860"/>
              <a:gd name="connsiteY3" fmla="*/ 2137231 h 2137231"/>
              <a:gd name="connsiteX4" fmla="*/ 0 w 5654860"/>
              <a:gd name="connsiteY4" fmla="*/ 0 h 2137231"/>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421753 w 5654860"/>
              <a:gd name="connsiteY3" fmla="*/ 2168227 h 2168227"/>
              <a:gd name="connsiteX4" fmla="*/ 0 w 5654860"/>
              <a:gd name="connsiteY4" fmla="*/ 0 h 2168227"/>
              <a:gd name="connsiteX0" fmla="*/ 0 w 5654860"/>
              <a:gd name="connsiteY0" fmla="*/ 0 h 2168227"/>
              <a:gd name="connsiteX1" fmla="*/ 5654860 w 5654860"/>
              <a:gd name="connsiteY1" fmla="*/ 15273 h 2168227"/>
              <a:gd name="connsiteX2" fmla="*/ 5638947 w 5654860"/>
              <a:gd name="connsiteY2" fmla="*/ 1151542 h 2168227"/>
              <a:gd name="connsiteX3" fmla="*/ 2553489 w 5654860"/>
              <a:gd name="connsiteY3" fmla="*/ 2168227 h 2168227"/>
              <a:gd name="connsiteX4" fmla="*/ 0 w 5654860"/>
              <a:gd name="connsiteY4" fmla="*/ 0 h 2168227"/>
              <a:gd name="connsiteX0" fmla="*/ 0 w 5497887"/>
              <a:gd name="connsiteY0" fmla="*/ 0 h 2213946"/>
              <a:gd name="connsiteX1" fmla="*/ 5497887 w 5497887"/>
              <a:gd name="connsiteY1" fmla="*/ 60992 h 2213946"/>
              <a:gd name="connsiteX2" fmla="*/ 5481974 w 5497887"/>
              <a:gd name="connsiteY2" fmla="*/ 1197261 h 2213946"/>
              <a:gd name="connsiteX3" fmla="*/ 2396516 w 5497887"/>
              <a:gd name="connsiteY3" fmla="*/ 2213946 h 2213946"/>
              <a:gd name="connsiteX4" fmla="*/ 0 w 5497887"/>
              <a:gd name="connsiteY4" fmla="*/ 0 h 2213946"/>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497887"/>
              <a:gd name="connsiteY0" fmla="*/ 0 h 2206912"/>
              <a:gd name="connsiteX1" fmla="*/ 5497887 w 5497887"/>
              <a:gd name="connsiteY1" fmla="*/ 60992 h 2206912"/>
              <a:gd name="connsiteX2" fmla="*/ 5481974 w 5497887"/>
              <a:gd name="connsiteY2" fmla="*/ 1197261 h 2206912"/>
              <a:gd name="connsiteX3" fmla="*/ 2452787 w 5497887"/>
              <a:gd name="connsiteY3" fmla="*/ 2206912 h 2206912"/>
              <a:gd name="connsiteX4" fmla="*/ 0 w 5497887"/>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402"/>
              <a:gd name="connsiteY0" fmla="*/ 0 h 2206912"/>
              <a:gd name="connsiteX1" fmla="*/ 5497887 w 5552402"/>
              <a:gd name="connsiteY1" fmla="*/ 60992 h 2206912"/>
              <a:gd name="connsiteX2" fmla="*/ 5552312 w 5552402"/>
              <a:gd name="connsiteY2" fmla="*/ 1239464 h 2206912"/>
              <a:gd name="connsiteX3" fmla="*/ 2452787 w 5552402"/>
              <a:gd name="connsiteY3" fmla="*/ 2206912 h 2206912"/>
              <a:gd name="connsiteX4" fmla="*/ 0 w 5552402"/>
              <a:gd name="connsiteY4" fmla="*/ 0 h 2206912"/>
              <a:gd name="connsiteX0" fmla="*/ 0 w 5552521"/>
              <a:gd name="connsiteY0" fmla="*/ 16381 h 2223293"/>
              <a:gd name="connsiteX1" fmla="*/ 5533057 w 5552521"/>
              <a:gd name="connsiteY1" fmla="*/ 0 h 2223293"/>
              <a:gd name="connsiteX2" fmla="*/ 5552312 w 5552521"/>
              <a:gd name="connsiteY2" fmla="*/ 1255845 h 2223293"/>
              <a:gd name="connsiteX3" fmla="*/ 2452787 w 5552521"/>
              <a:gd name="connsiteY3" fmla="*/ 2223293 h 2223293"/>
              <a:gd name="connsiteX4" fmla="*/ 0 w 5552521"/>
              <a:gd name="connsiteY4" fmla="*/ 16381 h 2223293"/>
              <a:gd name="connsiteX0" fmla="*/ 0 w 5707625"/>
              <a:gd name="connsiteY0" fmla="*/ 1379669 h 3586581"/>
              <a:gd name="connsiteX1" fmla="*/ 5707625 w 5707625"/>
              <a:gd name="connsiteY1" fmla="*/ 0 h 3586581"/>
              <a:gd name="connsiteX2" fmla="*/ 5552312 w 5707625"/>
              <a:gd name="connsiteY2" fmla="*/ 2619133 h 3586581"/>
              <a:gd name="connsiteX3" fmla="*/ 2452787 w 5707625"/>
              <a:gd name="connsiteY3" fmla="*/ 3586581 h 3586581"/>
              <a:gd name="connsiteX4" fmla="*/ 0 w 5707625"/>
              <a:gd name="connsiteY4" fmla="*/ 1379669 h 3586581"/>
              <a:gd name="connsiteX0" fmla="*/ 283221 w 3405588"/>
              <a:gd name="connsiteY0" fmla="*/ 955720 h 3586581"/>
              <a:gd name="connsiteX1" fmla="*/ 3405588 w 3405588"/>
              <a:gd name="connsiteY1" fmla="*/ 0 h 3586581"/>
              <a:gd name="connsiteX2" fmla="*/ 3250275 w 3405588"/>
              <a:gd name="connsiteY2" fmla="*/ 2619133 h 3586581"/>
              <a:gd name="connsiteX3" fmla="*/ 150750 w 3405588"/>
              <a:gd name="connsiteY3" fmla="*/ 3586581 h 3586581"/>
              <a:gd name="connsiteX4" fmla="*/ 283221 w 3405588"/>
              <a:gd name="connsiteY4" fmla="*/ 955720 h 3586581"/>
              <a:gd name="connsiteX0" fmla="*/ 283221 w 3397276"/>
              <a:gd name="connsiteY0" fmla="*/ 964033 h 3594894"/>
              <a:gd name="connsiteX1" fmla="*/ 3397276 w 3397276"/>
              <a:gd name="connsiteY1" fmla="*/ 0 h 3594894"/>
              <a:gd name="connsiteX2" fmla="*/ 3250275 w 3397276"/>
              <a:gd name="connsiteY2" fmla="*/ 2627446 h 3594894"/>
              <a:gd name="connsiteX3" fmla="*/ 150750 w 3397276"/>
              <a:gd name="connsiteY3" fmla="*/ 3594894 h 3594894"/>
              <a:gd name="connsiteX4" fmla="*/ 283221 w 3397276"/>
              <a:gd name="connsiteY4" fmla="*/ 964033 h 3594894"/>
              <a:gd name="connsiteX0" fmla="*/ 283221 w 3408523"/>
              <a:gd name="connsiteY0" fmla="*/ 964033 h 4156930"/>
              <a:gd name="connsiteX1" fmla="*/ 3397276 w 3408523"/>
              <a:gd name="connsiteY1" fmla="*/ 0 h 4156930"/>
              <a:gd name="connsiteX2" fmla="*/ 3408217 w 3408523"/>
              <a:gd name="connsiteY2" fmla="*/ 4082173 h 4156930"/>
              <a:gd name="connsiteX3" fmla="*/ 150750 w 3408523"/>
              <a:gd name="connsiteY3" fmla="*/ 3594894 h 4156930"/>
              <a:gd name="connsiteX4" fmla="*/ 283221 w 3408523"/>
              <a:gd name="connsiteY4" fmla="*/ 964033 h 4156930"/>
              <a:gd name="connsiteX0" fmla="*/ 754851 w 3880153"/>
              <a:gd name="connsiteY0" fmla="*/ 964033 h 4198080"/>
              <a:gd name="connsiteX1" fmla="*/ 3868906 w 3880153"/>
              <a:gd name="connsiteY1" fmla="*/ 0 h 4198080"/>
              <a:gd name="connsiteX2" fmla="*/ 3879847 w 3880153"/>
              <a:gd name="connsiteY2" fmla="*/ 4082173 h 4198080"/>
              <a:gd name="connsiteX3" fmla="*/ 123616 w 3880153"/>
              <a:gd name="connsiteY3" fmla="*/ 4126908 h 4198080"/>
              <a:gd name="connsiteX4" fmla="*/ 754851 w 3880153"/>
              <a:gd name="connsiteY4" fmla="*/ 964033 h 4198080"/>
              <a:gd name="connsiteX0" fmla="*/ 754851 w 3880153"/>
              <a:gd name="connsiteY0" fmla="*/ 964033 h 4269325"/>
              <a:gd name="connsiteX1" fmla="*/ 3868906 w 3880153"/>
              <a:gd name="connsiteY1" fmla="*/ 0 h 4269325"/>
              <a:gd name="connsiteX2" fmla="*/ 3879847 w 3880153"/>
              <a:gd name="connsiteY2" fmla="*/ 4082173 h 4269325"/>
              <a:gd name="connsiteX3" fmla="*/ 123616 w 3880153"/>
              <a:gd name="connsiteY3" fmla="*/ 4126908 h 4269325"/>
              <a:gd name="connsiteX4" fmla="*/ 754851 w 3880153"/>
              <a:gd name="connsiteY4" fmla="*/ 964033 h 4269325"/>
              <a:gd name="connsiteX0" fmla="*/ 754851 w 3880153"/>
              <a:gd name="connsiteY0" fmla="*/ 964033 h 4132099"/>
              <a:gd name="connsiteX1" fmla="*/ 3868906 w 3880153"/>
              <a:gd name="connsiteY1" fmla="*/ 0 h 4132099"/>
              <a:gd name="connsiteX2" fmla="*/ 3879847 w 3880153"/>
              <a:gd name="connsiteY2" fmla="*/ 4082173 h 4132099"/>
              <a:gd name="connsiteX3" fmla="*/ 123616 w 3880153"/>
              <a:gd name="connsiteY3" fmla="*/ 4126908 h 4132099"/>
              <a:gd name="connsiteX4" fmla="*/ 754851 w 3880153"/>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64033 h 4132099"/>
              <a:gd name="connsiteX1" fmla="*/ 3745290 w 3756537"/>
              <a:gd name="connsiteY1" fmla="*/ 0 h 4132099"/>
              <a:gd name="connsiteX2" fmla="*/ 3756231 w 3756537"/>
              <a:gd name="connsiteY2" fmla="*/ 4082173 h 4132099"/>
              <a:gd name="connsiteX3" fmla="*/ 0 w 3756537"/>
              <a:gd name="connsiteY3" fmla="*/ 4126908 h 4132099"/>
              <a:gd name="connsiteX4" fmla="*/ 631235 w 3756537"/>
              <a:gd name="connsiteY4" fmla="*/ 964033 h 4132099"/>
              <a:gd name="connsiteX0" fmla="*/ 631235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31235 w 3756537"/>
              <a:gd name="connsiteY4" fmla="*/ 980658 h 4148724"/>
              <a:gd name="connsiteX0" fmla="*/ 656173 w 3756537"/>
              <a:gd name="connsiteY0" fmla="*/ 1030534 h 4148724"/>
              <a:gd name="connsiteX1" fmla="*/ 3745290 w 3756537"/>
              <a:gd name="connsiteY1" fmla="*/ 0 h 4148724"/>
              <a:gd name="connsiteX2" fmla="*/ 3756231 w 3756537"/>
              <a:gd name="connsiteY2" fmla="*/ 4098798 h 4148724"/>
              <a:gd name="connsiteX3" fmla="*/ 0 w 3756537"/>
              <a:gd name="connsiteY3" fmla="*/ 4143533 h 4148724"/>
              <a:gd name="connsiteX4" fmla="*/ 656173 w 3756537"/>
              <a:gd name="connsiteY4" fmla="*/ 1030534 h 4148724"/>
              <a:gd name="connsiteX0" fmla="*/ 647861 w 3756537"/>
              <a:gd name="connsiteY0" fmla="*/ 980658 h 4148724"/>
              <a:gd name="connsiteX1" fmla="*/ 3745290 w 3756537"/>
              <a:gd name="connsiteY1" fmla="*/ 0 h 4148724"/>
              <a:gd name="connsiteX2" fmla="*/ 3756231 w 3756537"/>
              <a:gd name="connsiteY2" fmla="*/ 4098798 h 4148724"/>
              <a:gd name="connsiteX3" fmla="*/ 0 w 3756537"/>
              <a:gd name="connsiteY3" fmla="*/ 4143533 h 4148724"/>
              <a:gd name="connsiteX4" fmla="*/ 647861 w 3756537"/>
              <a:gd name="connsiteY4" fmla="*/ 980658 h 4148724"/>
              <a:gd name="connsiteX0" fmla="*/ 647861 w 3763581"/>
              <a:gd name="connsiteY0" fmla="*/ 1026386 h 4194452"/>
              <a:gd name="connsiteX1" fmla="*/ 3763581 w 3763581"/>
              <a:gd name="connsiteY1" fmla="*/ 0 h 4194452"/>
              <a:gd name="connsiteX2" fmla="*/ 3756231 w 3763581"/>
              <a:gd name="connsiteY2" fmla="*/ 4144526 h 4194452"/>
              <a:gd name="connsiteX3" fmla="*/ 0 w 3763581"/>
              <a:gd name="connsiteY3" fmla="*/ 4189261 h 4194452"/>
              <a:gd name="connsiteX4" fmla="*/ 647861 w 3763581"/>
              <a:gd name="connsiteY4" fmla="*/ 1026386 h 4194452"/>
              <a:gd name="connsiteX0" fmla="*/ 647861 w 3763581"/>
              <a:gd name="connsiteY0" fmla="*/ 1026386 h 4220551"/>
              <a:gd name="connsiteX1" fmla="*/ 3763581 w 3763581"/>
              <a:gd name="connsiteY1" fmla="*/ 0 h 4220551"/>
              <a:gd name="connsiteX2" fmla="*/ 3756231 w 3763581"/>
              <a:gd name="connsiteY2" fmla="*/ 4190254 h 4220551"/>
              <a:gd name="connsiteX3" fmla="*/ 0 w 3763581"/>
              <a:gd name="connsiteY3" fmla="*/ 4189261 h 4220551"/>
              <a:gd name="connsiteX4" fmla="*/ 647861 w 3763581"/>
              <a:gd name="connsiteY4" fmla="*/ 1026386 h 4220551"/>
              <a:gd name="connsiteX0" fmla="*/ 647861 w 3763581"/>
              <a:gd name="connsiteY0" fmla="*/ 1026386 h 4190254"/>
              <a:gd name="connsiteX1" fmla="*/ 3763581 w 3763581"/>
              <a:gd name="connsiteY1" fmla="*/ 0 h 4190254"/>
              <a:gd name="connsiteX2" fmla="*/ 3756231 w 3763581"/>
              <a:gd name="connsiteY2" fmla="*/ 4190254 h 4190254"/>
              <a:gd name="connsiteX3" fmla="*/ 0 w 3763581"/>
              <a:gd name="connsiteY3" fmla="*/ 4189261 h 4190254"/>
              <a:gd name="connsiteX4" fmla="*/ 647861 w 3763581"/>
              <a:gd name="connsiteY4" fmla="*/ 1026386 h 4190254"/>
              <a:gd name="connsiteX0" fmla="*/ 666152 w 3781872"/>
              <a:gd name="connsiteY0" fmla="*/ 1026386 h 4207553"/>
              <a:gd name="connsiteX1" fmla="*/ 3781872 w 3781872"/>
              <a:gd name="connsiteY1" fmla="*/ 0 h 4207553"/>
              <a:gd name="connsiteX2" fmla="*/ 3774522 w 3781872"/>
              <a:gd name="connsiteY2" fmla="*/ 4190254 h 4207553"/>
              <a:gd name="connsiteX3" fmla="*/ 0 w 3781872"/>
              <a:gd name="connsiteY3" fmla="*/ 4207553 h 4207553"/>
              <a:gd name="connsiteX4" fmla="*/ 666152 w 3781872"/>
              <a:gd name="connsiteY4" fmla="*/ 1026386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02224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02224 h 4207553"/>
              <a:gd name="connsiteX0" fmla="*/ 679960 w 3781872"/>
              <a:gd name="connsiteY0" fmla="*/ 1020706 h 4207553"/>
              <a:gd name="connsiteX1" fmla="*/ 3781872 w 3781872"/>
              <a:gd name="connsiteY1" fmla="*/ 0 h 4207553"/>
              <a:gd name="connsiteX2" fmla="*/ 3774522 w 3781872"/>
              <a:gd name="connsiteY2" fmla="*/ 4190254 h 4207553"/>
              <a:gd name="connsiteX3" fmla="*/ 0 w 3781872"/>
              <a:gd name="connsiteY3" fmla="*/ 4207553 h 4207553"/>
              <a:gd name="connsiteX4" fmla="*/ 679960 w 3781872"/>
              <a:gd name="connsiteY4" fmla="*/ 1020706 h 4207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1872" h="4207553">
                <a:moveTo>
                  <a:pt x="679960" y="1020706"/>
                </a:moveTo>
                <a:lnTo>
                  <a:pt x="3781872" y="0"/>
                </a:lnTo>
                <a:cubicBezTo>
                  <a:pt x="3779150" y="1760688"/>
                  <a:pt x="3777244" y="2429566"/>
                  <a:pt x="3774522" y="4190254"/>
                </a:cubicBezTo>
                <a:lnTo>
                  <a:pt x="0" y="4207553"/>
                </a:lnTo>
                <a:cubicBezTo>
                  <a:pt x="172108" y="3223501"/>
                  <a:pt x="414490" y="2201410"/>
                  <a:pt x="679960" y="1020706"/>
                </a:cubicBezTo>
                <a:close/>
              </a:path>
            </a:pathLst>
          </a:custGeo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200"/>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sv-SE" dirty="0"/>
              <a:t>Klicka på ikonen</a:t>
            </a:r>
            <a:br>
              <a:rPr lang="sv-SE" dirty="0"/>
            </a:br>
            <a:r>
              <a:rPr lang="sv-SE" dirty="0"/>
              <a:t>för att infoga en bild</a:t>
            </a:r>
          </a:p>
          <a:p>
            <a:endParaRPr lang="sv-SE" dirty="0"/>
          </a:p>
        </p:txBody>
      </p:sp>
    </p:spTree>
    <p:extLst>
      <p:ext uri="{BB962C8B-B14F-4D97-AF65-F5344CB8AC3E}">
        <p14:creationId xmlns:p14="http://schemas.microsoft.com/office/powerpoint/2010/main" val="104800863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9CC7383A-CF91-3F46-A191-9AF6D384238D}"/>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7372350" y="288000"/>
            <a:ext cx="1447922" cy="3677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itle Placeholder 1">
            <a:extLst>
              <a:ext uri="{FF2B5EF4-FFF2-40B4-BE49-F238E27FC236}">
                <a16:creationId xmlns:a16="http://schemas.microsoft.com/office/drawing/2014/main" id="{75FB0DDC-4D74-384F-94F3-10E4C25BDDA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sv-SE"/>
              <a:t>Klicka här för att ändra format</a:t>
            </a:r>
            <a:endParaRPr lang="sv-SE" dirty="0"/>
          </a:p>
        </p:txBody>
      </p:sp>
      <p:sp>
        <p:nvSpPr>
          <p:cNvPr id="10" name="Text Placeholder 2">
            <a:extLst>
              <a:ext uri="{FF2B5EF4-FFF2-40B4-BE49-F238E27FC236}">
                <a16:creationId xmlns:a16="http://schemas.microsoft.com/office/drawing/2014/main" id="{ECC7C683-497D-BE42-BBC6-87670307BC56}"/>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1" name="Platshållare för datum 3">
            <a:extLst>
              <a:ext uri="{FF2B5EF4-FFF2-40B4-BE49-F238E27FC236}">
                <a16:creationId xmlns:a16="http://schemas.microsoft.com/office/drawing/2014/main" id="{D94CA32B-B419-8641-8A05-1924C985E3CD}"/>
              </a:ext>
            </a:extLst>
          </p:cNvPr>
          <p:cNvSpPr>
            <a:spLocks noGrp="1"/>
          </p:cNvSpPr>
          <p:nvPr>
            <p:ph type="dt" sz="half" idx="2"/>
          </p:nvPr>
        </p:nvSpPr>
        <p:spPr>
          <a:xfrm>
            <a:off x="6686672" y="4767263"/>
            <a:ext cx="2133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dirty="0"/>
          </a:p>
        </p:txBody>
      </p:sp>
      <p:sp>
        <p:nvSpPr>
          <p:cNvPr id="12" name="Platshållare för sidfot 4">
            <a:extLst>
              <a:ext uri="{FF2B5EF4-FFF2-40B4-BE49-F238E27FC236}">
                <a16:creationId xmlns:a16="http://schemas.microsoft.com/office/drawing/2014/main" id="{E674A00C-3DAB-DC45-B183-73A94DD93D18}"/>
              </a:ext>
            </a:extLst>
          </p:cNvPr>
          <p:cNvSpPr>
            <a:spLocks noGrp="1"/>
          </p:cNvSpPr>
          <p:nvPr>
            <p:ph type="ftr" sz="quarter" idx="3"/>
          </p:nvPr>
        </p:nvSpPr>
        <p:spPr>
          <a:xfrm>
            <a:off x="511277" y="4767263"/>
            <a:ext cx="2895600"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r>
              <a:rPr lang="sv-SE"/>
              <a:t>BAM Måleri – Vidareutbildning</a:t>
            </a:r>
            <a:endParaRPr lang="sv-SE" dirty="0"/>
          </a:p>
        </p:txBody>
      </p:sp>
      <p:sp>
        <p:nvSpPr>
          <p:cNvPr id="13" name="Platshållare för bildnummer 5">
            <a:extLst>
              <a:ext uri="{FF2B5EF4-FFF2-40B4-BE49-F238E27FC236}">
                <a16:creationId xmlns:a16="http://schemas.microsoft.com/office/drawing/2014/main" id="{CC9DDEE2-5F4E-2243-8078-77A4D63267C8}"/>
              </a:ext>
            </a:extLst>
          </p:cNvPr>
          <p:cNvSpPr>
            <a:spLocks noGrp="1"/>
          </p:cNvSpPr>
          <p:nvPr>
            <p:ph type="sldNum" sz="quarter" idx="4"/>
          </p:nvPr>
        </p:nvSpPr>
        <p:spPr>
          <a:xfrm>
            <a:off x="25085" y="4767263"/>
            <a:ext cx="373750" cy="273844"/>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C992F86E-6E27-F745-8D74-3AFD10DA8B3D}" type="slidenum">
              <a:rPr lang="en-US" smtClean="0"/>
              <a:pPr/>
              <a:t>‹#›</a:t>
            </a:fld>
            <a:endParaRPr lang="en-US" dirty="0"/>
          </a:p>
        </p:txBody>
      </p:sp>
    </p:spTree>
    <p:extLst>
      <p:ext uri="{BB962C8B-B14F-4D97-AF65-F5344CB8AC3E}">
        <p14:creationId xmlns:p14="http://schemas.microsoft.com/office/powerpoint/2010/main" val="2369111701"/>
      </p:ext>
    </p:extLst>
  </p:cSld>
  <p:clrMap bg1="lt1" tx1="dk1" bg2="lt2" tx2="dk2" accent1="accent1" accent2="accent2" accent3="accent3" accent4="accent4" accent5="accent5" accent6="accent6" hlink="hlink" folHlink="folHlink"/>
  <p:sldLayoutIdLst>
    <p:sldLayoutId id="2147483743" r:id="rId1"/>
    <p:sldLayoutId id="2147483747" r:id="rId2"/>
    <p:sldLayoutId id="2147483750" r:id="rId3"/>
    <p:sldLayoutId id="2147483742" r:id="rId4"/>
    <p:sldLayoutId id="2147483744" r:id="rId5"/>
    <p:sldLayoutId id="2147483748" r:id="rId6"/>
    <p:sldLayoutId id="2147483751" r:id="rId7"/>
    <p:sldLayoutId id="2147483741" r:id="rId8"/>
    <p:sldLayoutId id="2147483745" r:id="rId9"/>
    <p:sldLayoutId id="2147483749" r:id="rId10"/>
    <p:sldLayoutId id="2147483752" r:id="rId11"/>
    <p:sldLayoutId id="2147483764" r:id="rId12"/>
    <p:sldLayoutId id="2147483736" r:id="rId13"/>
    <p:sldLayoutId id="2147483737" r:id="rId14"/>
    <p:sldLayoutId id="2147483753" r:id="rId15"/>
    <p:sldLayoutId id="2147483754" r:id="rId16"/>
    <p:sldLayoutId id="2147483766" r:id="rId17"/>
    <p:sldLayoutId id="2147483738" r:id="rId18"/>
    <p:sldLayoutId id="2147483769" r:id="rId19"/>
    <p:sldLayoutId id="2147483765" r:id="rId20"/>
    <p:sldLayoutId id="2147483767" r:id="rId21"/>
    <p:sldLayoutId id="2147483735" r:id="rId22"/>
    <p:sldLayoutId id="2147483763" r:id="rId23"/>
    <p:sldLayoutId id="2147483755" r:id="rId24"/>
    <p:sldLayoutId id="2147483756" r:id="rId25"/>
    <p:sldLayoutId id="2147483761" r:id="rId26"/>
    <p:sldLayoutId id="2147483762" r:id="rId27"/>
    <p:sldLayoutId id="2147483740" r:id="rId28"/>
    <p:sldLayoutId id="2147483757" r:id="rId29"/>
    <p:sldLayoutId id="2147483758" r:id="rId30"/>
    <p:sldLayoutId id="2147483759" r:id="rId31"/>
    <p:sldLayoutId id="2147483760" r:id="rId32"/>
  </p:sldLayoutIdLst>
  <p:hf sldNum="0" hdr="0" dt="0"/>
  <p:txStyles>
    <p:titleStyle>
      <a:lvl1pPr algn="l" defTabSz="457200" rtl="0" eaLnBrk="1" latinLnBrk="0" hangingPunct="1">
        <a:spcBef>
          <a:spcPct val="0"/>
        </a:spcBef>
        <a:buNone/>
        <a:defRPr sz="4000" kern="1200">
          <a:solidFill>
            <a:schemeClr val="tx1"/>
          </a:solidFill>
          <a:latin typeface="Georgia" panose="020405020504050203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3.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20.sv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3.sv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hyperlink" Target="http://www.prevent.se/osaenkaten/" TargetMode="External"/><Relationship Id="rId7" Type="http://schemas.openxmlformats.org/officeDocument/2006/relationships/hyperlink" Target="http://www.prevent.se/brevskola-sexuella-trakasserier" TargetMode="External"/><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hyperlink" Target="http://www.prevent.se/brevskola-stress" TargetMode="External"/><Relationship Id="rId5" Type="http://schemas.openxmlformats.org/officeDocument/2006/relationships/hyperlink" Target="http://www.prevent.se/brevskola-osa" TargetMode="External"/><Relationship Id="rId4" Type="http://schemas.openxmlformats.org/officeDocument/2006/relationships/hyperlink" Target="http://www.prevent.se/sakerhetsvisare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34.sv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Y4cIbehTmfY&amp;list=PLEIRHW0U5qepgkARKP48T7dQZ2Sm6TkJI"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CF4D4EBA-3F28-4FEB-8871-9E8B5600E48E}"/>
              </a:ext>
            </a:extLst>
          </p:cNvPr>
          <p:cNvSpPr>
            <a:spLocks noGrp="1"/>
          </p:cNvSpPr>
          <p:nvPr>
            <p:ph type="body" sz="quarter" idx="11"/>
          </p:nvPr>
        </p:nvSpPr>
        <p:spPr>
          <a:xfrm>
            <a:off x="511815" y="1923474"/>
            <a:ext cx="3995737" cy="1004518"/>
          </a:xfrm>
        </p:spPr>
        <p:txBody>
          <a:bodyPr/>
          <a:lstStyle/>
          <a:p>
            <a:r>
              <a:rPr lang="sv-SE" dirty="0"/>
              <a:t>BAM Måleri vidareutbildning</a:t>
            </a:r>
          </a:p>
        </p:txBody>
      </p:sp>
      <p:sp>
        <p:nvSpPr>
          <p:cNvPr id="3" name="Platshållare för text 2">
            <a:extLst>
              <a:ext uri="{FF2B5EF4-FFF2-40B4-BE49-F238E27FC236}">
                <a16:creationId xmlns:a16="http://schemas.microsoft.com/office/drawing/2014/main" id="{B6BC4007-CAFB-4E04-9650-205604731535}"/>
              </a:ext>
            </a:extLst>
          </p:cNvPr>
          <p:cNvSpPr>
            <a:spLocks noGrp="1"/>
          </p:cNvSpPr>
          <p:nvPr>
            <p:ph type="body" sz="quarter" idx="12"/>
          </p:nvPr>
        </p:nvSpPr>
        <p:spPr>
          <a:xfrm>
            <a:off x="511823" y="3045241"/>
            <a:ext cx="3823802" cy="840486"/>
          </a:xfrm>
        </p:spPr>
        <p:txBody>
          <a:bodyPr/>
          <a:lstStyle/>
          <a:p>
            <a:r>
              <a:rPr lang="sv-SE" sz="1800" dirty="0"/>
              <a:t>Organisatorisk och social arbetsmiljö och säkerhetskultur</a:t>
            </a:r>
          </a:p>
          <a:p>
            <a:endParaRPr lang="sv-SE" dirty="0"/>
          </a:p>
          <a:p>
            <a:r>
              <a:rPr lang="sv-SE" b="1" dirty="0"/>
              <a:t>DAG 3</a:t>
            </a:r>
          </a:p>
        </p:txBody>
      </p:sp>
      <p:pic>
        <p:nvPicPr>
          <p:cNvPr id="6" name="Platshållare för bild 5">
            <a:extLst>
              <a:ext uri="{FF2B5EF4-FFF2-40B4-BE49-F238E27FC236}">
                <a16:creationId xmlns:a16="http://schemas.microsoft.com/office/drawing/2014/main" id="{C6836D99-58FC-482F-BC86-1546922FC03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pic>
        <p:nvPicPr>
          <p:cNvPr id="7" name="Bildobjekt 6">
            <a:extLst>
              <a:ext uri="{FF2B5EF4-FFF2-40B4-BE49-F238E27FC236}">
                <a16:creationId xmlns:a16="http://schemas.microsoft.com/office/drawing/2014/main" id="{56AD2F62-958F-4AAA-B1D1-E3554BFCB34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013" y="302917"/>
            <a:ext cx="3633640" cy="800815"/>
          </a:xfrm>
          <a:prstGeom prst="rect">
            <a:avLst/>
          </a:prstGeom>
        </p:spPr>
      </p:pic>
    </p:spTree>
    <p:extLst>
      <p:ext uri="{BB962C8B-B14F-4D97-AF65-F5344CB8AC3E}">
        <p14:creationId xmlns:p14="http://schemas.microsoft.com/office/powerpoint/2010/main" val="2235120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8377706-1A1A-446B-8B0E-F8C167636A52}"/>
              </a:ext>
            </a:extLst>
          </p:cNvPr>
          <p:cNvSpPr>
            <a:spLocks noGrp="1"/>
          </p:cNvSpPr>
          <p:nvPr>
            <p:ph type="body" sz="quarter" idx="17"/>
          </p:nvPr>
        </p:nvSpPr>
        <p:spPr>
          <a:xfrm>
            <a:off x="513591" y="710871"/>
            <a:ext cx="6244058" cy="1004518"/>
          </a:xfrm>
        </p:spPr>
        <p:txBody>
          <a:bodyPr/>
          <a:lstStyle/>
          <a:p>
            <a:r>
              <a:rPr lang="sv-SE" dirty="0"/>
              <a:t>Integreras i SAM</a:t>
            </a:r>
          </a:p>
        </p:txBody>
      </p:sp>
      <p:sp>
        <p:nvSpPr>
          <p:cNvPr id="6" name="Platshållare för innehåll 2">
            <a:extLst>
              <a:ext uri="{FF2B5EF4-FFF2-40B4-BE49-F238E27FC236}">
                <a16:creationId xmlns:a16="http://schemas.microsoft.com/office/drawing/2014/main" id="{4F564F22-3B66-43A0-B49A-FFBB79A009DF}"/>
              </a:ext>
            </a:extLst>
          </p:cNvPr>
          <p:cNvSpPr>
            <a:spLocks noGrp="1"/>
          </p:cNvSpPr>
          <p:nvPr>
            <p:ph type="body" sz="quarter" idx="14"/>
          </p:nvPr>
        </p:nvSpPr>
        <p:spPr>
          <a:xfrm>
            <a:off x="506856" y="1894075"/>
            <a:ext cx="5054359" cy="2295910"/>
          </a:xfrm>
        </p:spPr>
        <p:txBody>
          <a:bodyPr/>
          <a:lstStyle/>
          <a:p>
            <a:pPr marL="285750" indent="-285750">
              <a:lnSpc>
                <a:spcPct val="100000"/>
              </a:lnSpc>
              <a:buFont typeface="Arial" panose="020B0604020202020204" pitchFamily="34" charset="0"/>
              <a:buChar char="•"/>
            </a:pPr>
            <a:r>
              <a:rPr lang="sv-SE" altLang="sv-SE" sz="2400" dirty="0"/>
              <a:t>Mål</a:t>
            </a:r>
          </a:p>
          <a:p>
            <a:pPr marL="285750" indent="-285750">
              <a:lnSpc>
                <a:spcPct val="100000"/>
              </a:lnSpc>
              <a:buFont typeface="Arial" panose="020B0604020202020204" pitchFamily="34" charset="0"/>
              <a:buChar char="•"/>
            </a:pPr>
            <a:r>
              <a:rPr lang="sv-SE" altLang="sv-SE" sz="2400" dirty="0"/>
              <a:t>Kunskap</a:t>
            </a:r>
          </a:p>
          <a:p>
            <a:pPr marL="285750" indent="-285750">
              <a:lnSpc>
                <a:spcPct val="100000"/>
              </a:lnSpc>
              <a:buFont typeface="Arial" panose="020B0604020202020204" pitchFamily="34" charset="0"/>
              <a:buChar char="•"/>
            </a:pPr>
            <a:r>
              <a:rPr lang="sv-SE" altLang="sv-SE" sz="2400" dirty="0"/>
              <a:t>Integreras i och preciserar SAM</a:t>
            </a:r>
          </a:p>
        </p:txBody>
      </p:sp>
      <p:pic>
        <p:nvPicPr>
          <p:cNvPr id="7" name="Bildobjekt 7">
            <a:extLst>
              <a:ext uri="{FF2B5EF4-FFF2-40B4-BE49-F238E27FC236}">
                <a16:creationId xmlns:a16="http://schemas.microsoft.com/office/drawing/2014/main" id="{540A6E26-48A2-4B06-A844-6716CD1081A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75813" y="1813345"/>
            <a:ext cx="2076362" cy="187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tshållare för sidfot 1">
            <a:extLst>
              <a:ext uri="{FF2B5EF4-FFF2-40B4-BE49-F238E27FC236}">
                <a16:creationId xmlns:a16="http://schemas.microsoft.com/office/drawing/2014/main" id="{08F135AB-91DA-4B86-9127-A92FE22B5FFB}"/>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177029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C92ADD18-CBFB-441F-AEAE-97349C8D2BCC}"/>
              </a:ext>
            </a:extLst>
          </p:cNvPr>
          <p:cNvSpPr>
            <a:spLocks noGrp="1"/>
          </p:cNvSpPr>
          <p:nvPr>
            <p:ph type="body" sz="quarter" idx="11"/>
          </p:nvPr>
        </p:nvSpPr>
        <p:spPr>
          <a:xfrm>
            <a:off x="4819639" y="708378"/>
            <a:ext cx="3995737" cy="1004518"/>
          </a:xfrm>
        </p:spPr>
        <p:txBody>
          <a:bodyPr/>
          <a:lstStyle/>
          <a:p>
            <a:r>
              <a:rPr lang="sv-SE" altLang="sv-SE" dirty="0"/>
              <a:t>Kunskap</a:t>
            </a:r>
            <a:endParaRPr lang="sv-SE" dirty="0"/>
          </a:p>
        </p:txBody>
      </p:sp>
      <p:sp>
        <p:nvSpPr>
          <p:cNvPr id="5" name="Platshållare för text 4">
            <a:extLst>
              <a:ext uri="{FF2B5EF4-FFF2-40B4-BE49-F238E27FC236}">
                <a16:creationId xmlns:a16="http://schemas.microsoft.com/office/drawing/2014/main" id="{075E6C0C-73B2-47A3-99FF-4EE6DA637DA2}"/>
              </a:ext>
            </a:extLst>
          </p:cNvPr>
          <p:cNvSpPr>
            <a:spLocks noGrp="1"/>
          </p:cNvSpPr>
          <p:nvPr>
            <p:ph type="body" sz="quarter" idx="12"/>
          </p:nvPr>
        </p:nvSpPr>
        <p:spPr>
          <a:xfrm>
            <a:off x="4835622" y="1779400"/>
            <a:ext cx="4064000" cy="2332103"/>
          </a:xfrm>
        </p:spPr>
        <p:txBody>
          <a:bodyPr/>
          <a:lstStyle/>
          <a:p>
            <a:pPr>
              <a:lnSpc>
                <a:spcPct val="120000"/>
              </a:lnSpc>
              <a:spcBef>
                <a:spcPct val="0"/>
              </a:spcBef>
              <a:defRPr/>
            </a:pPr>
            <a:r>
              <a:rPr lang="sv-SE" altLang="sv-SE" sz="2000" dirty="0"/>
              <a:t>Chefer/arbetsledare </a:t>
            </a:r>
          </a:p>
          <a:p>
            <a:pPr marL="285750" indent="-285750">
              <a:lnSpc>
                <a:spcPct val="120000"/>
              </a:lnSpc>
              <a:spcBef>
                <a:spcPct val="0"/>
              </a:spcBef>
              <a:buFont typeface="Arial" panose="020B0604020202020204" pitchFamily="34" charset="0"/>
              <a:buChar char="•"/>
              <a:defRPr/>
            </a:pPr>
            <a:r>
              <a:rPr lang="sv-SE" altLang="sv-SE" sz="1800" dirty="0"/>
              <a:t>Kunna förebygga och hantera ohälsosam arbetsbelastning och kränkande särbehandling</a:t>
            </a:r>
          </a:p>
          <a:p>
            <a:pPr marL="285750" indent="-285750">
              <a:lnSpc>
                <a:spcPct val="120000"/>
              </a:lnSpc>
              <a:spcBef>
                <a:spcPct val="0"/>
              </a:spcBef>
              <a:buFont typeface="Arial" panose="020B0604020202020204" pitchFamily="34" charset="0"/>
              <a:buChar char="•"/>
              <a:defRPr/>
            </a:pPr>
            <a:r>
              <a:rPr lang="sv-SE" altLang="sv-SE" sz="1800" dirty="0"/>
              <a:t>Ha förutsättningar att omsätta kunskaperna i praktiken</a:t>
            </a:r>
          </a:p>
          <a:p>
            <a:pPr marL="285750" indent="-285750">
              <a:lnSpc>
                <a:spcPct val="120000"/>
              </a:lnSpc>
              <a:spcBef>
                <a:spcPct val="0"/>
              </a:spcBef>
              <a:buFont typeface="Arial" panose="020B0604020202020204" pitchFamily="34" charset="0"/>
              <a:buChar char="•"/>
              <a:defRPr/>
            </a:pPr>
            <a:r>
              <a:rPr lang="sv-SE" altLang="sv-SE" sz="1800" dirty="0"/>
              <a:t>Anlita extern kompetens vid behov</a:t>
            </a:r>
          </a:p>
          <a:p>
            <a:endParaRPr lang="sv-SE" dirty="0"/>
          </a:p>
        </p:txBody>
      </p:sp>
      <p:pic>
        <p:nvPicPr>
          <p:cNvPr id="7" name="Platshållare för bild 6">
            <a:extLst>
              <a:ext uri="{FF2B5EF4-FFF2-40B4-BE49-F238E27FC236}">
                <a16:creationId xmlns:a16="http://schemas.microsoft.com/office/drawing/2014/main" id="{8A04D411-A91D-4F7B-9147-DF1CD8C9F0E0}"/>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l="47852"/>
          <a:stretch/>
        </p:blipFill>
        <p:spPr>
          <a:xfrm>
            <a:off x="1" y="0"/>
            <a:ext cx="5086349" cy="5143500"/>
          </a:xfrm>
        </p:spPr>
      </p:pic>
      <p:sp>
        <p:nvSpPr>
          <p:cNvPr id="18" name="Rectangle 3">
            <a:extLst>
              <a:ext uri="{FF2B5EF4-FFF2-40B4-BE49-F238E27FC236}">
                <a16:creationId xmlns:a16="http://schemas.microsoft.com/office/drawing/2014/main" id="{E3215AF0-508B-4D4E-99DB-A94A0A05EDC9}"/>
              </a:ext>
            </a:extLst>
          </p:cNvPr>
          <p:cNvSpPr txBox="1">
            <a:spLocks noChangeArrowheads="1"/>
          </p:cNvSpPr>
          <p:nvPr/>
        </p:nvSpPr>
        <p:spPr>
          <a:xfrm>
            <a:off x="684212" y="1267003"/>
            <a:ext cx="4126025" cy="30287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ct val="0"/>
              </a:spcBef>
              <a:buFont typeface="Arial"/>
              <a:buNone/>
              <a:defRPr/>
            </a:pPr>
            <a:endParaRPr lang="sv-SE" altLang="sv-SE" sz="2400" dirty="0">
              <a:solidFill>
                <a:srgbClr val="002060"/>
              </a:solidFill>
            </a:endParaRPr>
          </a:p>
        </p:txBody>
      </p:sp>
    </p:spTree>
    <p:extLst>
      <p:ext uri="{BB962C8B-B14F-4D97-AF65-F5344CB8AC3E}">
        <p14:creationId xmlns:p14="http://schemas.microsoft.com/office/powerpoint/2010/main" val="420414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A82E4B4-A47A-4749-B74C-9A9630EAACF4}"/>
              </a:ext>
            </a:extLst>
          </p:cNvPr>
          <p:cNvSpPr>
            <a:spLocks noGrp="1"/>
          </p:cNvSpPr>
          <p:nvPr>
            <p:ph type="body" sz="quarter" idx="14"/>
          </p:nvPr>
        </p:nvSpPr>
        <p:spPr>
          <a:xfrm>
            <a:off x="512885" y="1814687"/>
            <a:ext cx="3563169" cy="2209792"/>
          </a:xfrm>
        </p:spPr>
        <p:txBody>
          <a:bodyPr/>
          <a:lstStyle/>
          <a:p>
            <a:pPr marL="0" indent="0" algn="l">
              <a:buNone/>
            </a:pPr>
            <a:r>
              <a:rPr lang="sv-SE" sz="2000" b="1" dirty="0"/>
              <a:t>Krav</a:t>
            </a:r>
          </a:p>
          <a:p>
            <a:pPr algn="l"/>
            <a:r>
              <a:rPr lang="sv-SE" sz="1800" b="0" dirty="0"/>
              <a:t>arbetsmängd</a:t>
            </a:r>
          </a:p>
          <a:p>
            <a:pPr algn="l"/>
            <a:r>
              <a:rPr lang="sv-SE" sz="1800" b="0" dirty="0"/>
              <a:t>tidsramar</a:t>
            </a:r>
          </a:p>
          <a:p>
            <a:pPr algn="l"/>
            <a:r>
              <a:rPr lang="sv-SE" sz="1800" b="0" dirty="0"/>
              <a:t>svårighetsgrad</a:t>
            </a:r>
          </a:p>
          <a:p>
            <a:pPr algn="l"/>
            <a:r>
              <a:rPr lang="sv-SE" sz="1800" b="0" dirty="0"/>
              <a:t>emotionell påfrestning</a:t>
            </a:r>
          </a:p>
          <a:p>
            <a:pPr algn="l"/>
            <a:r>
              <a:rPr lang="sv-SE" sz="1800" b="0" dirty="0"/>
              <a:t>otydlighet i </a:t>
            </a:r>
            <a:br>
              <a:rPr lang="sv-SE" sz="1800" b="0" dirty="0"/>
            </a:br>
            <a:r>
              <a:rPr lang="sv-SE" sz="1800" b="0" dirty="0"/>
              <a:t>arbetsuppgifter</a:t>
            </a:r>
          </a:p>
        </p:txBody>
      </p:sp>
      <p:sp>
        <p:nvSpPr>
          <p:cNvPr id="3" name="Platshållare för text 2">
            <a:extLst>
              <a:ext uri="{FF2B5EF4-FFF2-40B4-BE49-F238E27FC236}">
                <a16:creationId xmlns:a16="http://schemas.microsoft.com/office/drawing/2014/main" id="{968C12BD-2FDC-45CB-A22A-4E917BC16331}"/>
              </a:ext>
            </a:extLst>
          </p:cNvPr>
          <p:cNvSpPr>
            <a:spLocks noGrp="1"/>
          </p:cNvSpPr>
          <p:nvPr>
            <p:ph type="body" sz="quarter" idx="15"/>
          </p:nvPr>
        </p:nvSpPr>
        <p:spPr>
          <a:xfrm>
            <a:off x="6433629" y="1809131"/>
            <a:ext cx="3563169" cy="2209792"/>
          </a:xfrm>
        </p:spPr>
        <p:txBody>
          <a:bodyPr/>
          <a:lstStyle/>
          <a:p>
            <a:pPr marL="0" indent="0" algn="l">
              <a:buNone/>
            </a:pPr>
            <a:r>
              <a:rPr lang="sv-SE" b="1" dirty="0">
                <a:solidFill>
                  <a:schemeClr val="tx1"/>
                </a:solidFill>
              </a:rPr>
              <a:t>Resurser</a:t>
            </a:r>
          </a:p>
          <a:p>
            <a:pPr algn="l"/>
            <a:r>
              <a:rPr lang="sv-SE" sz="1800" dirty="0">
                <a:solidFill>
                  <a:schemeClr val="tx1"/>
                </a:solidFill>
              </a:rPr>
              <a:t>arbetsmetoder</a:t>
            </a:r>
          </a:p>
          <a:p>
            <a:pPr algn="l"/>
            <a:r>
              <a:rPr lang="sv-SE" sz="1800" dirty="0">
                <a:solidFill>
                  <a:schemeClr val="tx1"/>
                </a:solidFill>
              </a:rPr>
              <a:t>arbetsredskap</a:t>
            </a:r>
          </a:p>
          <a:p>
            <a:pPr algn="l"/>
            <a:r>
              <a:rPr lang="sv-SE" sz="1800" dirty="0">
                <a:solidFill>
                  <a:schemeClr val="tx1"/>
                </a:solidFill>
              </a:rPr>
              <a:t>kompetens</a:t>
            </a:r>
          </a:p>
          <a:p>
            <a:pPr algn="l"/>
            <a:r>
              <a:rPr lang="sv-SE" sz="1800" dirty="0">
                <a:solidFill>
                  <a:schemeClr val="tx1"/>
                </a:solidFill>
              </a:rPr>
              <a:t>bemanning</a:t>
            </a:r>
          </a:p>
          <a:p>
            <a:pPr algn="l"/>
            <a:r>
              <a:rPr lang="sv-SE" sz="1800" dirty="0">
                <a:solidFill>
                  <a:schemeClr val="tx1"/>
                </a:solidFill>
              </a:rPr>
              <a:t>socialt stöd</a:t>
            </a:r>
          </a:p>
          <a:p>
            <a:pPr algn="l"/>
            <a:r>
              <a:rPr lang="sv-SE" sz="1800" dirty="0">
                <a:solidFill>
                  <a:schemeClr val="tx1"/>
                </a:solidFill>
              </a:rPr>
              <a:t>återkoppling</a:t>
            </a:r>
          </a:p>
          <a:p>
            <a:pPr algn="l"/>
            <a:r>
              <a:rPr lang="sv-SE" sz="1800" dirty="0">
                <a:solidFill>
                  <a:schemeClr val="tx1"/>
                </a:solidFill>
              </a:rPr>
              <a:t>kontroll</a:t>
            </a:r>
          </a:p>
        </p:txBody>
      </p:sp>
      <p:sp>
        <p:nvSpPr>
          <p:cNvPr id="4" name="Platshållare för text 3">
            <a:extLst>
              <a:ext uri="{FF2B5EF4-FFF2-40B4-BE49-F238E27FC236}">
                <a16:creationId xmlns:a16="http://schemas.microsoft.com/office/drawing/2014/main" id="{38A8A598-6DB5-4B3C-9009-7B3EBC955537}"/>
              </a:ext>
            </a:extLst>
          </p:cNvPr>
          <p:cNvSpPr>
            <a:spLocks noGrp="1"/>
          </p:cNvSpPr>
          <p:nvPr>
            <p:ph type="body" sz="quarter" idx="17"/>
          </p:nvPr>
        </p:nvSpPr>
        <p:spPr/>
        <p:txBody>
          <a:bodyPr/>
          <a:lstStyle/>
          <a:p>
            <a:r>
              <a:rPr lang="sv-SE" dirty="0">
                <a:solidFill>
                  <a:schemeClr val="tx1"/>
                </a:solidFill>
              </a:rPr>
              <a:t>Arbetsbelastning</a:t>
            </a:r>
          </a:p>
        </p:txBody>
      </p:sp>
      <p:pic>
        <p:nvPicPr>
          <p:cNvPr id="5" name="Bild 4" descr="Rättvisans vågskålar">
            <a:extLst>
              <a:ext uri="{FF2B5EF4-FFF2-40B4-BE49-F238E27FC236}">
                <a16:creationId xmlns:a16="http://schemas.microsoft.com/office/drawing/2014/main" id="{5B5A9538-9DA0-4AB1-99E0-B836AF5FC5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80333" y="1356416"/>
            <a:ext cx="2928637" cy="2928637"/>
          </a:xfrm>
          <a:prstGeom prst="rect">
            <a:avLst/>
          </a:prstGeom>
        </p:spPr>
      </p:pic>
      <p:sp>
        <p:nvSpPr>
          <p:cNvPr id="7" name="textruta 6">
            <a:extLst>
              <a:ext uri="{FF2B5EF4-FFF2-40B4-BE49-F238E27FC236}">
                <a16:creationId xmlns:a16="http://schemas.microsoft.com/office/drawing/2014/main" id="{49C39707-A049-46A9-8E5E-F7F41488B12F}"/>
              </a:ext>
            </a:extLst>
          </p:cNvPr>
          <p:cNvSpPr txBox="1"/>
          <p:nvPr/>
        </p:nvSpPr>
        <p:spPr>
          <a:xfrm>
            <a:off x="3673629" y="3053710"/>
            <a:ext cx="555942" cy="246221"/>
          </a:xfrm>
          <a:prstGeom prst="rect">
            <a:avLst/>
          </a:prstGeom>
          <a:noFill/>
        </p:spPr>
        <p:txBody>
          <a:bodyPr wrap="square" rtlCol="0">
            <a:spAutoFit/>
          </a:bodyPr>
          <a:lstStyle/>
          <a:p>
            <a:r>
              <a:rPr lang="sv-SE" sz="1000" dirty="0">
                <a:solidFill>
                  <a:schemeClr val="bg1"/>
                </a:solidFill>
              </a:rPr>
              <a:t>Krav</a:t>
            </a:r>
          </a:p>
        </p:txBody>
      </p:sp>
      <p:sp>
        <p:nvSpPr>
          <p:cNvPr id="8" name="textruta 7">
            <a:extLst>
              <a:ext uri="{FF2B5EF4-FFF2-40B4-BE49-F238E27FC236}">
                <a16:creationId xmlns:a16="http://schemas.microsoft.com/office/drawing/2014/main" id="{65D09D1A-83E3-42DB-836C-4B4B49F3FE60}"/>
              </a:ext>
            </a:extLst>
          </p:cNvPr>
          <p:cNvSpPr txBox="1"/>
          <p:nvPr/>
        </p:nvSpPr>
        <p:spPr>
          <a:xfrm>
            <a:off x="5254877" y="3046927"/>
            <a:ext cx="799085" cy="246221"/>
          </a:xfrm>
          <a:prstGeom prst="rect">
            <a:avLst/>
          </a:prstGeom>
          <a:noFill/>
        </p:spPr>
        <p:txBody>
          <a:bodyPr wrap="square" rtlCol="0">
            <a:spAutoFit/>
          </a:bodyPr>
          <a:lstStyle/>
          <a:p>
            <a:r>
              <a:rPr lang="sv-SE" sz="1000" dirty="0">
                <a:solidFill>
                  <a:schemeClr val="bg1"/>
                </a:solidFill>
              </a:rPr>
              <a:t>Resurser</a:t>
            </a:r>
          </a:p>
        </p:txBody>
      </p:sp>
    </p:spTree>
    <p:extLst>
      <p:ext uri="{BB962C8B-B14F-4D97-AF65-F5344CB8AC3E}">
        <p14:creationId xmlns:p14="http://schemas.microsoft.com/office/powerpoint/2010/main" val="427586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A055319-4547-467B-A821-FF492FBCF345}"/>
              </a:ext>
            </a:extLst>
          </p:cNvPr>
          <p:cNvSpPr>
            <a:spLocks noGrp="1"/>
          </p:cNvSpPr>
          <p:nvPr>
            <p:ph type="body" sz="quarter" idx="14"/>
          </p:nvPr>
        </p:nvSpPr>
        <p:spPr>
          <a:xfrm>
            <a:off x="512886" y="2006916"/>
            <a:ext cx="4419478" cy="2209792"/>
          </a:xfrm>
        </p:spPr>
        <p:txBody>
          <a:bodyPr/>
          <a:lstStyle/>
          <a:p>
            <a:r>
              <a:rPr lang="sv-SE" dirty="0"/>
              <a:t>Hur påverkar organisation/arbetsplats balansen mellan krav och resurser?</a:t>
            </a:r>
          </a:p>
          <a:p>
            <a:r>
              <a:rPr lang="sv-SE" dirty="0"/>
              <a:t>Vilka åtgärder behövs för att skapa en hälsosam arbetsbelastning?</a:t>
            </a:r>
          </a:p>
          <a:p>
            <a:r>
              <a:rPr lang="sv-SE" dirty="0"/>
              <a:t>Hur ser det ut hos dig i dag?</a:t>
            </a:r>
          </a:p>
        </p:txBody>
      </p:sp>
      <p:sp>
        <p:nvSpPr>
          <p:cNvPr id="3" name="Platshållare för text 2">
            <a:extLst>
              <a:ext uri="{FF2B5EF4-FFF2-40B4-BE49-F238E27FC236}">
                <a16:creationId xmlns:a16="http://schemas.microsoft.com/office/drawing/2014/main" id="{F7B72DC8-8F07-489F-8114-F941CC76233C}"/>
              </a:ext>
            </a:extLst>
          </p:cNvPr>
          <p:cNvSpPr>
            <a:spLocks noGrp="1"/>
          </p:cNvSpPr>
          <p:nvPr>
            <p:ph type="body" sz="quarter" idx="16"/>
          </p:nvPr>
        </p:nvSpPr>
        <p:spPr>
          <a:xfrm>
            <a:off x="512884" y="691748"/>
            <a:ext cx="8198853" cy="1004518"/>
          </a:xfrm>
        </p:spPr>
        <p:txBody>
          <a:bodyPr/>
          <a:lstStyle/>
          <a:p>
            <a:r>
              <a:rPr lang="sv-SE" dirty="0"/>
              <a:t>Hur skapas en hälsosam arbetsbelastning för målaren?</a:t>
            </a:r>
          </a:p>
        </p:txBody>
      </p:sp>
      <p:pic>
        <p:nvPicPr>
          <p:cNvPr id="4" name="Bild 3">
            <a:extLst>
              <a:ext uri="{FF2B5EF4-FFF2-40B4-BE49-F238E27FC236}">
                <a16:creationId xmlns:a16="http://schemas.microsoft.com/office/drawing/2014/main" id="{A476DB0A-3824-4BC6-BAA0-852118D1C2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82621" y="2822736"/>
            <a:ext cx="2496115" cy="2496115"/>
          </a:xfrm>
          <a:prstGeom prst="rect">
            <a:avLst/>
          </a:prstGeom>
        </p:spPr>
      </p:pic>
      <p:pic>
        <p:nvPicPr>
          <p:cNvPr id="5" name="Bildobjekt 4">
            <a:extLst>
              <a:ext uri="{FF2B5EF4-FFF2-40B4-BE49-F238E27FC236}">
                <a16:creationId xmlns:a16="http://schemas.microsoft.com/office/drawing/2014/main" id="{11E49D9D-F0B9-4DCF-A11B-5AE5F9FFE530}"/>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rot="5400000">
            <a:off x="5692559" y="2306137"/>
            <a:ext cx="4809025" cy="3606770"/>
          </a:xfrm>
          <a:prstGeom prst="rect">
            <a:avLst/>
          </a:prstGeom>
        </p:spPr>
      </p:pic>
      <p:sp>
        <p:nvSpPr>
          <p:cNvPr id="6" name="Platshållare för sidfot 5">
            <a:extLst>
              <a:ext uri="{FF2B5EF4-FFF2-40B4-BE49-F238E27FC236}">
                <a16:creationId xmlns:a16="http://schemas.microsoft.com/office/drawing/2014/main" id="{DF6F72DD-44F6-47D0-B8BB-059336905689}"/>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239792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0C8E3D7-4A8C-4011-8938-31B7C25DB18C}"/>
              </a:ext>
            </a:extLst>
          </p:cNvPr>
          <p:cNvSpPr>
            <a:spLocks noGrp="1"/>
          </p:cNvSpPr>
          <p:nvPr>
            <p:ph type="body" sz="quarter" idx="14"/>
          </p:nvPr>
        </p:nvSpPr>
        <p:spPr>
          <a:xfrm>
            <a:off x="512885" y="2020164"/>
            <a:ext cx="5937791" cy="2209792"/>
          </a:xfrm>
        </p:spPr>
        <p:txBody>
          <a:bodyPr/>
          <a:lstStyle/>
          <a:p>
            <a:r>
              <a:rPr lang="sv-SE" dirty="0"/>
              <a:t>Ger korta byggtider en stressande miljö?</a:t>
            </a:r>
          </a:p>
          <a:p>
            <a:r>
              <a:rPr lang="sv-SE" dirty="0"/>
              <a:t>Hur påverkas målaren?</a:t>
            </a:r>
          </a:p>
          <a:p>
            <a:r>
              <a:rPr lang="sv-SE" dirty="0"/>
              <a:t>Hur påverkas företaget?</a:t>
            </a:r>
          </a:p>
          <a:p>
            <a:r>
              <a:rPr lang="sv-SE" dirty="0"/>
              <a:t>Vad går att göra?</a:t>
            </a:r>
          </a:p>
        </p:txBody>
      </p:sp>
      <p:sp>
        <p:nvSpPr>
          <p:cNvPr id="3" name="Platshållare för text 2">
            <a:extLst>
              <a:ext uri="{FF2B5EF4-FFF2-40B4-BE49-F238E27FC236}">
                <a16:creationId xmlns:a16="http://schemas.microsoft.com/office/drawing/2014/main" id="{83FC138B-1D9C-4EB0-873B-68C45EA2172D}"/>
              </a:ext>
            </a:extLst>
          </p:cNvPr>
          <p:cNvSpPr>
            <a:spLocks noGrp="1"/>
          </p:cNvSpPr>
          <p:nvPr>
            <p:ph type="body" sz="quarter" idx="16"/>
          </p:nvPr>
        </p:nvSpPr>
        <p:spPr>
          <a:xfrm>
            <a:off x="512884" y="691748"/>
            <a:ext cx="7301079" cy="1004518"/>
          </a:xfrm>
        </p:spPr>
        <p:txBody>
          <a:bodyPr/>
          <a:lstStyle/>
          <a:p>
            <a:r>
              <a:rPr lang="sv-SE" dirty="0"/>
              <a:t>Tidplanens betydelse</a:t>
            </a:r>
          </a:p>
        </p:txBody>
      </p:sp>
      <p:sp>
        <p:nvSpPr>
          <p:cNvPr id="4" name="Platshållare för sidfot 3">
            <a:extLst>
              <a:ext uri="{FF2B5EF4-FFF2-40B4-BE49-F238E27FC236}">
                <a16:creationId xmlns:a16="http://schemas.microsoft.com/office/drawing/2014/main" id="{6B9AD4F4-E715-4702-8B9A-706E3A87520F}"/>
              </a:ext>
            </a:extLst>
          </p:cNvPr>
          <p:cNvSpPr>
            <a:spLocks noGrp="1"/>
          </p:cNvSpPr>
          <p:nvPr>
            <p:ph type="ftr" sz="quarter" idx="3"/>
          </p:nvPr>
        </p:nvSpPr>
        <p:spPr/>
        <p:txBody>
          <a:bodyPr/>
          <a:lstStyle/>
          <a:p>
            <a:pPr>
              <a:defRPr/>
            </a:pPr>
            <a:r>
              <a:rPr lang="sv-SE"/>
              <a:t>BAM Måleri – Vidareutbildning</a:t>
            </a:r>
            <a:endParaRPr lang="sv-SE" dirty="0"/>
          </a:p>
        </p:txBody>
      </p:sp>
      <p:pic>
        <p:nvPicPr>
          <p:cNvPr id="5" name="Bild 4">
            <a:extLst>
              <a:ext uri="{FF2B5EF4-FFF2-40B4-BE49-F238E27FC236}">
                <a16:creationId xmlns:a16="http://schemas.microsoft.com/office/drawing/2014/main" id="{06C9D74E-7438-49E3-9064-55EEB48294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7848" y="1733841"/>
            <a:ext cx="2496115" cy="2496115"/>
          </a:xfrm>
          <a:prstGeom prst="rect">
            <a:avLst/>
          </a:prstGeom>
        </p:spPr>
      </p:pic>
    </p:spTree>
    <p:extLst>
      <p:ext uri="{BB962C8B-B14F-4D97-AF65-F5344CB8AC3E}">
        <p14:creationId xmlns:p14="http://schemas.microsoft.com/office/powerpoint/2010/main" val="24567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486BBCA-47FA-46A3-8343-8F7F8B6E6DDD}"/>
              </a:ext>
            </a:extLst>
          </p:cNvPr>
          <p:cNvSpPr>
            <a:spLocks noGrp="1"/>
          </p:cNvSpPr>
          <p:nvPr>
            <p:ph type="body" sz="quarter" idx="11"/>
          </p:nvPr>
        </p:nvSpPr>
        <p:spPr>
          <a:xfrm>
            <a:off x="2053704" y="989943"/>
            <a:ext cx="4862485" cy="1140415"/>
          </a:xfrm>
        </p:spPr>
        <p:txBody>
          <a:bodyPr/>
          <a:lstStyle/>
          <a:p>
            <a:pPr algn="ctr"/>
            <a:r>
              <a:rPr lang="sv-SE" sz="4400" dirty="0"/>
              <a:t>Filmatiserat fall</a:t>
            </a:r>
          </a:p>
        </p:txBody>
      </p:sp>
      <p:pic>
        <p:nvPicPr>
          <p:cNvPr id="4" name="Bild 3">
            <a:extLst>
              <a:ext uri="{FF2B5EF4-FFF2-40B4-BE49-F238E27FC236}">
                <a16:creationId xmlns:a16="http://schemas.microsoft.com/office/drawing/2014/main" id="{B7F12878-3679-41BA-8E82-B2857A811A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1329" y="2034515"/>
            <a:ext cx="2489123" cy="2489123"/>
          </a:xfrm>
          <a:prstGeom prst="rect">
            <a:avLst/>
          </a:prstGeom>
        </p:spPr>
      </p:pic>
    </p:spTree>
    <p:extLst>
      <p:ext uri="{BB962C8B-B14F-4D97-AF65-F5344CB8AC3E}">
        <p14:creationId xmlns:p14="http://schemas.microsoft.com/office/powerpoint/2010/main" val="236678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F4EFA7A-8663-479D-BD4E-55910EF21ADF}"/>
              </a:ext>
            </a:extLst>
          </p:cNvPr>
          <p:cNvSpPr>
            <a:spLocks noGrp="1"/>
          </p:cNvSpPr>
          <p:nvPr>
            <p:ph type="body" sz="quarter" idx="11"/>
          </p:nvPr>
        </p:nvSpPr>
        <p:spPr>
          <a:xfrm>
            <a:off x="503028" y="1239093"/>
            <a:ext cx="3948332" cy="1299409"/>
          </a:xfrm>
        </p:spPr>
        <p:txBody>
          <a:bodyPr/>
          <a:lstStyle/>
          <a:p>
            <a:pPr algn="ctr"/>
            <a:r>
              <a:rPr lang="sv-SE" sz="4400" dirty="0"/>
              <a:t>Grupparbete</a:t>
            </a:r>
          </a:p>
        </p:txBody>
      </p:sp>
      <p:grpSp>
        <p:nvGrpSpPr>
          <p:cNvPr id="4" name="Grupp 3">
            <a:extLst>
              <a:ext uri="{FF2B5EF4-FFF2-40B4-BE49-F238E27FC236}">
                <a16:creationId xmlns:a16="http://schemas.microsoft.com/office/drawing/2014/main" id="{39DB809F-5532-4E2E-870A-5BF03D2F9191}"/>
              </a:ext>
            </a:extLst>
          </p:cNvPr>
          <p:cNvGrpSpPr/>
          <p:nvPr/>
        </p:nvGrpSpPr>
        <p:grpSpPr>
          <a:xfrm>
            <a:off x="6254086" y="2178647"/>
            <a:ext cx="3154961" cy="3154961"/>
            <a:chOff x="6098650" y="1886147"/>
            <a:chExt cx="3154961" cy="3154961"/>
          </a:xfrm>
          <a:solidFill>
            <a:schemeClr val="bg1"/>
          </a:solidFill>
        </p:grpSpPr>
        <p:pic>
          <p:nvPicPr>
            <p:cNvPr id="5" name="Bild 4">
              <a:extLst>
                <a:ext uri="{FF2B5EF4-FFF2-40B4-BE49-F238E27FC236}">
                  <a16:creationId xmlns:a16="http://schemas.microsoft.com/office/drawing/2014/main" id="{1D1EDBAB-43D0-4610-B7E2-5CF14AD45A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8650" y="1886147"/>
              <a:ext cx="3154961" cy="3154961"/>
            </a:xfrm>
            <a:prstGeom prst="rect">
              <a:avLst/>
            </a:prstGeom>
          </p:spPr>
        </p:pic>
        <p:sp>
          <p:nvSpPr>
            <p:cNvPr id="6" name="textruta 5">
              <a:extLst>
                <a:ext uri="{FF2B5EF4-FFF2-40B4-BE49-F238E27FC236}">
                  <a16:creationId xmlns:a16="http://schemas.microsoft.com/office/drawing/2014/main" id="{480E7B4B-6711-43C4-8420-A725FBDD9083}"/>
                </a:ext>
              </a:extLst>
            </p:cNvPr>
            <p:cNvSpPr txBox="1"/>
            <p:nvPr/>
          </p:nvSpPr>
          <p:spPr>
            <a:xfrm>
              <a:off x="6865984" y="4237296"/>
              <a:ext cx="1482884" cy="307777"/>
            </a:xfrm>
            <a:prstGeom prst="rect">
              <a:avLst/>
            </a:prstGeom>
            <a:noFill/>
          </p:spPr>
          <p:txBody>
            <a:bodyPr wrap="square" rtlCol="0">
              <a:spAutoFit/>
            </a:bodyPr>
            <a:lstStyle/>
            <a:p>
              <a:r>
                <a:rPr lang="sv-SE" dirty="0">
                  <a:solidFill>
                    <a:schemeClr val="bg1"/>
                  </a:solidFill>
                </a:rPr>
                <a:t>Praktisk övning</a:t>
              </a:r>
            </a:p>
          </p:txBody>
        </p:sp>
      </p:grpSp>
    </p:spTree>
    <p:extLst>
      <p:ext uri="{BB962C8B-B14F-4D97-AF65-F5344CB8AC3E}">
        <p14:creationId xmlns:p14="http://schemas.microsoft.com/office/powerpoint/2010/main" val="336908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B6ACC5B-BAF7-4800-BA0E-7BD7D52EA9F9}"/>
              </a:ext>
            </a:extLst>
          </p:cNvPr>
          <p:cNvSpPr>
            <a:spLocks noGrp="1"/>
          </p:cNvSpPr>
          <p:nvPr>
            <p:ph type="body" sz="quarter" idx="14"/>
          </p:nvPr>
        </p:nvSpPr>
        <p:spPr/>
        <p:txBody>
          <a:bodyPr/>
          <a:lstStyle/>
          <a:p>
            <a:r>
              <a:rPr lang="sv-SE" dirty="0"/>
              <a:t>”Handlingar som riktas mot en eller flera arbetstagare på ett kränkande sätt och som kan leda till ohälsa eller att dessa ställs utanför arbetsplatsens gemenskap.”</a:t>
            </a:r>
          </a:p>
          <a:p>
            <a:r>
              <a:rPr lang="sv-SE" sz="1600" dirty="0"/>
              <a:t>Definition i AFS 2015:4</a:t>
            </a:r>
          </a:p>
        </p:txBody>
      </p:sp>
      <p:sp>
        <p:nvSpPr>
          <p:cNvPr id="3" name="Platshållare för text 2">
            <a:extLst>
              <a:ext uri="{FF2B5EF4-FFF2-40B4-BE49-F238E27FC236}">
                <a16:creationId xmlns:a16="http://schemas.microsoft.com/office/drawing/2014/main" id="{E9D7874F-67AD-4158-939C-C10B15468890}"/>
              </a:ext>
            </a:extLst>
          </p:cNvPr>
          <p:cNvSpPr>
            <a:spLocks noGrp="1"/>
          </p:cNvSpPr>
          <p:nvPr>
            <p:ph type="body" sz="quarter" idx="17"/>
          </p:nvPr>
        </p:nvSpPr>
        <p:spPr/>
        <p:txBody>
          <a:bodyPr/>
          <a:lstStyle/>
          <a:p>
            <a:r>
              <a:rPr lang="sv-SE" dirty="0"/>
              <a:t>Kränkande särbehandling</a:t>
            </a:r>
          </a:p>
        </p:txBody>
      </p:sp>
      <p:sp>
        <p:nvSpPr>
          <p:cNvPr id="4" name="Platshållare för sidfot 3">
            <a:extLst>
              <a:ext uri="{FF2B5EF4-FFF2-40B4-BE49-F238E27FC236}">
                <a16:creationId xmlns:a16="http://schemas.microsoft.com/office/drawing/2014/main" id="{3A03DD48-14B1-4DB1-8F29-635C84309AF6}"/>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398209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descr="En bild som visar person, golv, inomhus&#10;&#10;Beskrivning genererad med mycket hög exakthet">
            <a:extLst>
              <a:ext uri="{FF2B5EF4-FFF2-40B4-BE49-F238E27FC236}">
                <a16:creationId xmlns:a16="http://schemas.microsoft.com/office/drawing/2014/main" id="{1FC2434B-BADB-4659-ACC7-B8EBD5BFE65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5060" name="Rectangle 2"/>
          <p:cNvSpPr>
            <a:spLocks noGrp="1"/>
          </p:cNvSpPr>
          <p:nvPr>
            <p:ph type="title" idx="4294967295"/>
          </p:nvPr>
        </p:nvSpPr>
        <p:spPr>
          <a:xfrm>
            <a:off x="4838137" y="1216106"/>
            <a:ext cx="4495873" cy="389864"/>
          </a:xfrm>
        </p:spPr>
        <p:txBody>
          <a:bodyPr>
            <a:normAutofit fontScale="90000"/>
          </a:bodyPr>
          <a:lstStyle/>
          <a:p>
            <a:pPr eaLnBrk="1" hangingPunct="1"/>
            <a:r>
              <a:rPr lang="sv-SE" altLang="sv-SE" sz="3600" dirty="0"/>
              <a:t>Kränkande särbehandling</a:t>
            </a:r>
            <a:br>
              <a:rPr lang="sv-SE" altLang="sv-SE" sz="3600" dirty="0"/>
            </a:br>
            <a:endParaRPr lang="sv-SE" altLang="sv-SE" sz="3600" dirty="0">
              <a:ea typeface="ヒラギノ角ゴ ProN W6"/>
              <a:cs typeface="ヒラギノ角ゴ ProN W6"/>
            </a:endParaRPr>
          </a:p>
        </p:txBody>
      </p:sp>
      <p:sp>
        <p:nvSpPr>
          <p:cNvPr id="5" name="Platshållare för text 4">
            <a:extLst>
              <a:ext uri="{FF2B5EF4-FFF2-40B4-BE49-F238E27FC236}">
                <a16:creationId xmlns:a16="http://schemas.microsoft.com/office/drawing/2014/main" id="{A4A98776-8C54-443D-B61E-420D44CD9050}"/>
              </a:ext>
            </a:extLst>
          </p:cNvPr>
          <p:cNvSpPr>
            <a:spLocks noGrp="1"/>
          </p:cNvSpPr>
          <p:nvPr>
            <p:ph type="body" sz="quarter" idx="12"/>
          </p:nvPr>
        </p:nvSpPr>
        <p:spPr>
          <a:xfrm>
            <a:off x="4840582" y="2078279"/>
            <a:ext cx="3229535" cy="2506311"/>
          </a:xfrm>
        </p:spPr>
        <p:txBody>
          <a:bodyPr/>
          <a:lstStyle/>
          <a:p>
            <a:pPr marL="285750" indent="-285750">
              <a:lnSpc>
                <a:spcPct val="108000"/>
              </a:lnSpc>
              <a:buFont typeface="Arial" panose="020B0604020202020204" pitchFamily="34" charset="0"/>
              <a:buChar char="•"/>
            </a:pPr>
            <a:r>
              <a:rPr lang="sv-SE" altLang="sv-SE" sz="1600" dirty="0"/>
              <a:t>Brister i organisationen</a:t>
            </a:r>
          </a:p>
          <a:p>
            <a:pPr marL="285750" indent="-285750">
              <a:lnSpc>
                <a:spcPct val="108000"/>
              </a:lnSpc>
              <a:buFont typeface="Arial" panose="020B0604020202020204" pitchFamily="34" charset="0"/>
              <a:buChar char="•"/>
            </a:pPr>
            <a:r>
              <a:rPr lang="sv-SE" altLang="sv-SE" sz="1600" dirty="0"/>
              <a:t>Ständiga förändringar</a:t>
            </a:r>
          </a:p>
          <a:p>
            <a:pPr marL="285750" indent="-285750">
              <a:lnSpc>
                <a:spcPct val="108000"/>
              </a:lnSpc>
              <a:buFont typeface="Arial" panose="020B0604020202020204" pitchFamily="34" charset="0"/>
              <a:buChar char="•"/>
            </a:pPr>
            <a:r>
              <a:rPr lang="sv-SE" altLang="sv-SE" sz="1600" dirty="0"/>
              <a:t>Långvarig stress på arbetsplatsen</a:t>
            </a:r>
          </a:p>
          <a:p>
            <a:pPr marL="285750" indent="-285750">
              <a:lnSpc>
                <a:spcPct val="108000"/>
              </a:lnSpc>
              <a:buFont typeface="Arial" panose="020B0604020202020204" pitchFamily="34" charset="0"/>
              <a:buChar char="•"/>
            </a:pPr>
            <a:r>
              <a:rPr lang="sv-SE" altLang="sv-SE" sz="1600" dirty="0"/>
              <a:t>Brister i ledarskapet</a:t>
            </a:r>
          </a:p>
          <a:p>
            <a:pPr marL="285750" indent="-285750">
              <a:lnSpc>
                <a:spcPct val="108000"/>
              </a:lnSpc>
              <a:buFont typeface="Arial" panose="020B0604020202020204" pitchFamily="34" charset="0"/>
              <a:buChar char="•"/>
            </a:pPr>
            <a:r>
              <a:rPr lang="sv-SE" altLang="sv-SE" sz="1600" dirty="0"/>
              <a:t>Arbetsplatskultur</a:t>
            </a:r>
          </a:p>
          <a:p>
            <a:pPr marL="285750" indent="-285750">
              <a:lnSpc>
                <a:spcPct val="108000"/>
              </a:lnSpc>
              <a:buFont typeface="Arial" panose="020B0604020202020204" pitchFamily="34" charset="0"/>
              <a:buChar char="•"/>
            </a:pPr>
            <a:r>
              <a:rPr lang="sv-SE" altLang="sv-SE" sz="1600" dirty="0"/>
              <a:t>Illa hanterade konflikter</a:t>
            </a:r>
          </a:p>
          <a:p>
            <a:pPr marL="285750" indent="-285750">
              <a:lnSpc>
                <a:spcPct val="108000"/>
              </a:lnSpc>
              <a:buFont typeface="Arial" panose="020B0604020202020204" pitchFamily="34" charset="0"/>
              <a:buChar char="•"/>
            </a:pPr>
            <a:r>
              <a:rPr lang="sv-SE" altLang="sv-SE" sz="1600" dirty="0"/>
              <a:t>Brist på respekt för olikheter</a:t>
            </a:r>
          </a:p>
          <a:p>
            <a:endParaRPr lang="sv-SE" dirty="0"/>
          </a:p>
        </p:txBody>
      </p:sp>
      <p:sp>
        <p:nvSpPr>
          <p:cNvPr id="2" name="Rektangel 1">
            <a:extLst>
              <a:ext uri="{FF2B5EF4-FFF2-40B4-BE49-F238E27FC236}">
                <a16:creationId xmlns:a16="http://schemas.microsoft.com/office/drawing/2014/main" id="{5E735E72-9739-4762-AD55-1B093A6589BD}"/>
              </a:ext>
            </a:extLst>
          </p:cNvPr>
          <p:cNvSpPr/>
          <p:nvPr/>
        </p:nvSpPr>
        <p:spPr>
          <a:xfrm>
            <a:off x="4796572" y="1762498"/>
            <a:ext cx="4572000" cy="307777"/>
          </a:xfrm>
          <a:prstGeom prst="rect">
            <a:avLst/>
          </a:prstGeom>
        </p:spPr>
        <p:txBody>
          <a:bodyPr>
            <a:spAutoFit/>
          </a:bodyPr>
          <a:lstStyle/>
          <a:p>
            <a:r>
              <a:rPr lang="sv-SE" altLang="sv-SE" b="1" dirty="0"/>
              <a:t>Vanliga bakomliggande orsaker</a:t>
            </a:r>
            <a:endParaRPr lang="sv-SE" b="1" dirty="0"/>
          </a:p>
        </p:txBody>
      </p:sp>
      <p:sp>
        <p:nvSpPr>
          <p:cNvPr id="4" name="Platshållare för sidfot 3">
            <a:extLst>
              <a:ext uri="{FF2B5EF4-FFF2-40B4-BE49-F238E27FC236}">
                <a16:creationId xmlns:a16="http://schemas.microsoft.com/office/drawing/2014/main" id="{6C49B6B7-CC97-4158-865F-245692854386}"/>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255109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246BD7A-6748-4C25-A4A3-41278374FD1E}"/>
              </a:ext>
            </a:extLst>
          </p:cNvPr>
          <p:cNvSpPr>
            <a:spLocks noGrp="1"/>
          </p:cNvSpPr>
          <p:nvPr>
            <p:ph type="body" sz="quarter" idx="10"/>
          </p:nvPr>
        </p:nvSpPr>
        <p:spPr/>
        <p:txBody>
          <a:bodyPr/>
          <a:lstStyle/>
          <a:p>
            <a:endParaRPr lang="sv-SE"/>
          </a:p>
        </p:txBody>
      </p:sp>
      <p:sp>
        <p:nvSpPr>
          <p:cNvPr id="3" name="Platshållare för text 2">
            <a:extLst>
              <a:ext uri="{FF2B5EF4-FFF2-40B4-BE49-F238E27FC236}">
                <a16:creationId xmlns:a16="http://schemas.microsoft.com/office/drawing/2014/main" id="{401357CD-2ED3-471E-9B93-3BC7B000FA04}"/>
              </a:ext>
            </a:extLst>
          </p:cNvPr>
          <p:cNvSpPr>
            <a:spLocks noGrp="1"/>
          </p:cNvSpPr>
          <p:nvPr>
            <p:ph type="body" sz="quarter" idx="11"/>
          </p:nvPr>
        </p:nvSpPr>
        <p:spPr/>
        <p:txBody>
          <a:bodyPr/>
          <a:lstStyle/>
          <a:p>
            <a:endParaRPr lang="sv-SE"/>
          </a:p>
        </p:txBody>
      </p:sp>
      <p:sp>
        <p:nvSpPr>
          <p:cNvPr id="5" name="Platshållare för text 4">
            <a:extLst>
              <a:ext uri="{FF2B5EF4-FFF2-40B4-BE49-F238E27FC236}">
                <a16:creationId xmlns:a16="http://schemas.microsoft.com/office/drawing/2014/main" id="{E05CC933-BB0E-4DF4-94FD-13ADB4879370}"/>
              </a:ext>
            </a:extLst>
          </p:cNvPr>
          <p:cNvSpPr>
            <a:spLocks noGrp="1"/>
          </p:cNvSpPr>
          <p:nvPr>
            <p:ph type="body" sz="quarter" idx="15"/>
          </p:nvPr>
        </p:nvSpPr>
        <p:spPr>
          <a:xfrm>
            <a:off x="683148" y="1252461"/>
            <a:ext cx="3425870" cy="1004518"/>
          </a:xfrm>
        </p:spPr>
        <p:txBody>
          <a:bodyPr/>
          <a:lstStyle/>
          <a:p>
            <a:r>
              <a:rPr lang="sv-SE" dirty="0"/>
              <a:t>Säkerhetskultur</a:t>
            </a:r>
          </a:p>
        </p:txBody>
      </p:sp>
      <p:sp>
        <p:nvSpPr>
          <p:cNvPr id="6" name="Platshållare för text 5">
            <a:extLst>
              <a:ext uri="{FF2B5EF4-FFF2-40B4-BE49-F238E27FC236}">
                <a16:creationId xmlns:a16="http://schemas.microsoft.com/office/drawing/2014/main" id="{7E6779FE-144A-4C29-BA82-6EA91C9E719E}"/>
              </a:ext>
            </a:extLst>
          </p:cNvPr>
          <p:cNvSpPr>
            <a:spLocks noGrp="1"/>
          </p:cNvSpPr>
          <p:nvPr>
            <p:ph type="body" sz="quarter" idx="16"/>
          </p:nvPr>
        </p:nvSpPr>
        <p:spPr/>
        <p:txBody>
          <a:bodyPr/>
          <a:lstStyle/>
          <a:p>
            <a:endParaRPr lang="sv-SE"/>
          </a:p>
        </p:txBody>
      </p:sp>
      <p:sp>
        <p:nvSpPr>
          <p:cNvPr id="7" name="Platshållare för sidfot 6">
            <a:extLst>
              <a:ext uri="{FF2B5EF4-FFF2-40B4-BE49-F238E27FC236}">
                <a16:creationId xmlns:a16="http://schemas.microsoft.com/office/drawing/2014/main" id="{42AC4067-069C-49DF-BC23-1BD67182AEEE}"/>
              </a:ext>
            </a:extLst>
          </p:cNvPr>
          <p:cNvSpPr>
            <a:spLocks noGrp="1"/>
          </p:cNvSpPr>
          <p:nvPr>
            <p:ph type="ftr" sz="quarter" idx="3"/>
          </p:nvPr>
        </p:nvSpPr>
        <p:spPr/>
        <p:txBody>
          <a:bodyPr/>
          <a:lstStyle/>
          <a:p>
            <a:pPr>
              <a:defRPr/>
            </a:pPr>
            <a:r>
              <a:rPr lang="sv-SE"/>
              <a:t>BAM Måleri – Vidareutbildning</a:t>
            </a:r>
            <a:endParaRPr lang="sv-SE" dirty="0"/>
          </a:p>
        </p:txBody>
      </p:sp>
      <p:pic>
        <p:nvPicPr>
          <p:cNvPr id="8" name="Picture Placeholder 7">
            <a:extLst>
              <a:ext uri="{FF2B5EF4-FFF2-40B4-BE49-F238E27FC236}">
                <a16:creationId xmlns:a16="http://schemas.microsoft.com/office/drawing/2014/main" id="{E16AC97F-4703-4055-B0DC-F04A7866E424}"/>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4275715" y="-101631"/>
            <a:ext cx="4946161" cy="7416252"/>
          </a:xfrm>
          <a:prstGeom prst="rect">
            <a:avLst/>
          </a:prstGeom>
        </p:spPr>
      </p:pic>
    </p:spTree>
    <p:extLst>
      <p:ext uri="{BB962C8B-B14F-4D97-AF65-F5344CB8AC3E}">
        <p14:creationId xmlns:p14="http://schemas.microsoft.com/office/powerpoint/2010/main" val="314293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020F16F8-85C0-4CF0-9295-FE642C29FD8E}"/>
              </a:ext>
            </a:extLst>
          </p:cNvPr>
          <p:cNvSpPr>
            <a:spLocks noGrp="1"/>
          </p:cNvSpPr>
          <p:nvPr>
            <p:ph type="body" sz="quarter" idx="11"/>
          </p:nvPr>
        </p:nvSpPr>
        <p:spPr>
          <a:xfrm>
            <a:off x="4801126" y="1782869"/>
            <a:ext cx="3995737" cy="505300"/>
          </a:xfrm>
        </p:spPr>
        <p:txBody>
          <a:bodyPr/>
          <a:lstStyle/>
          <a:p>
            <a:pPr>
              <a:buClr>
                <a:schemeClr val="accent5"/>
              </a:buClr>
            </a:pPr>
            <a:r>
              <a:rPr lang="sv-SE" sz="2400" dirty="0">
                <a:latin typeface="+mn-lt"/>
              </a:rPr>
              <a:t>Vad lärde vi oss dag 2?</a:t>
            </a:r>
          </a:p>
        </p:txBody>
      </p:sp>
      <p:sp>
        <p:nvSpPr>
          <p:cNvPr id="6" name="Platshållare för text 5">
            <a:extLst>
              <a:ext uri="{FF2B5EF4-FFF2-40B4-BE49-F238E27FC236}">
                <a16:creationId xmlns:a16="http://schemas.microsoft.com/office/drawing/2014/main" id="{8FA1093B-F8B0-48DC-A621-1BFBB8314E9B}"/>
              </a:ext>
            </a:extLst>
          </p:cNvPr>
          <p:cNvSpPr>
            <a:spLocks noGrp="1"/>
          </p:cNvSpPr>
          <p:nvPr>
            <p:ph type="body" sz="quarter" idx="12"/>
          </p:nvPr>
        </p:nvSpPr>
        <p:spPr>
          <a:xfrm>
            <a:off x="4825646" y="1116299"/>
            <a:ext cx="4064000" cy="395529"/>
          </a:xfrm>
        </p:spPr>
        <p:txBody>
          <a:bodyPr/>
          <a:lstStyle/>
          <a:p>
            <a:r>
              <a:rPr lang="sv-SE" sz="3200" dirty="0">
                <a:solidFill>
                  <a:schemeClr val="accent5"/>
                </a:solidFill>
                <a:latin typeface="Georgia" panose="02040502050405020303" pitchFamily="18" charset="0"/>
              </a:rPr>
              <a:t>Backspegel</a:t>
            </a:r>
            <a:r>
              <a:rPr lang="sv-SE" sz="3200" dirty="0">
                <a:latin typeface="Georgia" panose="02040502050405020303" pitchFamily="18" charset="0"/>
              </a:rPr>
              <a:t> </a:t>
            </a:r>
          </a:p>
        </p:txBody>
      </p:sp>
      <p:pic>
        <p:nvPicPr>
          <p:cNvPr id="8" name="Platshållare för bild 7">
            <a:extLst>
              <a:ext uri="{FF2B5EF4-FFF2-40B4-BE49-F238E27FC236}">
                <a16:creationId xmlns:a16="http://schemas.microsoft.com/office/drawing/2014/main" id="{54A08842-8E10-4BAC-A49C-2ADD1E2AA9F1}"/>
              </a:ext>
            </a:extLst>
          </p:cNvPr>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brightnessContrast bright="20000"/>
                    </a14:imgEffect>
                  </a14:imgLayer>
                </a14:imgProps>
              </a:ext>
              <a:ext uri="{28A0092B-C50C-407E-A947-70E740481C1C}">
                <a14:useLocalDpi xmlns:a14="http://schemas.microsoft.com/office/drawing/2010/main"/>
              </a:ext>
            </a:extLst>
          </a:blip>
          <a:srcRect/>
          <a:stretch/>
        </p:blipFill>
        <p:spPr>
          <a:xfrm>
            <a:off x="1" y="0"/>
            <a:ext cx="5086349" cy="5143500"/>
          </a:xfrm>
        </p:spPr>
      </p:pic>
    </p:spTree>
    <p:extLst>
      <p:ext uri="{BB962C8B-B14F-4D97-AF65-F5344CB8AC3E}">
        <p14:creationId xmlns:p14="http://schemas.microsoft.com/office/powerpoint/2010/main" val="190337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C61B289D-5436-413C-A6CD-D2F229C0A28B}"/>
              </a:ext>
            </a:extLst>
          </p:cNvPr>
          <p:cNvSpPr>
            <a:spLocks noGrp="1"/>
          </p:cNvSpPr>
          <p:nvPr>
            <p:ph type="body" sz="quarter" idx="17"/>
          </p:nvPr>
        </p:nvSpPr>
        <p:spPr/>
        <p:txBody>
          <a:bodyPr/>
          <a:lstStyle/>
          <a:p>
            <a:r>
              <a:rPr lang="sv-SE" dirty="0"/>
              <a:t>Systemperspektivet</a:t>
            </a:r>
          </a:p>
        </p:txBody>
      </p:sp>
      <p:sp>
        <p:nvSpPr>
          <p:cNvPr id="9" name="Ellips 8">
            <a:extLst>
              <a:ext uri="{FF2B5EF4-FFF2-40B4-BE49-F238E27FC236}">
                <a16:creationId xmlns:a16="http://schemas.microsoft.com/office/drawing/2014/main" id="{CB72C227-9C61-44E9-B5CB-54716E29093C}"/>
              </a:ext>
            </a:extLst>
          </p:cNvPr>
          <p:cNvSpPr/>
          <p:nvPr/>
        </p:nvSpPr>
        <p:spPr>
          <a:xfrm>
            <a:off x="3519663" y="1696265"/>
            <a:ext cx="2408439" cy="2408439"/>
          </a:xfrm>
          <a:prstGeom prst="ellipse">
            <a:avLst/>
          </a:prstGeom>
          <a:solidFill>
            <a:schemeClr val="accent6">
              <a:lumMod val="60000"/>
              <a:lumOff val="4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b="1" dirty="0"/>
              <a:t>Människa</a:t>
            </a:r>
          </a:p>
        </p:txBody>
      </p:sp>
      <p:sp>
        <p:nvSpPr>
          <p:cNvPr id="12" name="Ellips 11">
            <a:extLst>
              <a:ext uri="{FF2B5EF4-FFF2-40B4-BE49-F238E27FC236}">
                <a16:creationId xmlns:a16="http://schemas.microsoft.com/office/drawing/2014/main" id="{E6F07E26-640D-4EF3-8FEC-EAB517BD284F}"/>
              </a:ext>
            </a:extLst>
          </p:cNvPr>
          <p:cNvSpPr/>
          <p:nvPr/>
        </p:nvSpPr>
        <p:spPr>
          <a:xfrm>
            <a:off x="1991760" y="2514888"/>
            <a:ext cx="2119746" cy="2119746"/>
          </a:xfrm>
          <a:prstGeom prst="ellipse">
            <a:avLst/>
          </a:prstGeom>
          <a:solidFill>
            <a:schemeClr val="accent6">
              <a:lumMod val="60000"/>
              <a:lumOff val="4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b="1" dirty="0"/>
              <a:t>Teknik</a:t>
            </a:r>
          </a:p>
        </p:txBody>
      </p:sp>
      <p:sp>
        <p:nvSpPr>
          <p:cNvPr id="13" name="Ellips 12">
            <a:extLst>
              <a:ext uri="{FF2B5EF4-FFF2-40B4-BE49-F238E27FC236}">
                <a16:creationId xmlns:a16="http://schemas.microsoft.com/office/drawing/2014/main" id="{E007CA78-6A4E-4D45-AE57-4BC621128517}"/>
              </a:ext>
            </a:extLst>
          </p:cNvPr>
          <p:cNvSpPr/>
          <p:nvPr/>
        </p:nvSpPr>
        <p:spPr>
          <a:xfrm>
            <a:off x="5336258" y="2514888"/>
            <a:ext cx="2119746" cy="2119746"/>
          </a:xfrm>
          <a:prstGeom prst="ellipse">
            <a:avLst/>
          </a:prstGeom>
          <a:solidFill>
            <a:schemeClr val="accent6">
              <a:lumMod val="60000"/>
              <a:lumOff val="40000"/>
              <a:alpha val="7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b="1" dirty="0"/>
              <a:t>Organisation</a:t>
            </a:r>
          </a:p>
        </p:txBody>
      </p:sp>
      <p:sp>
        <p:nvSpPr>
          <p:cNvPr id="15" name="Platshållare för sidfot 14">
            <a:extLst>
              <a:ext uri="{FF2B5EF4-FFF2-40B4-BE49-F238E27FC236}">
                <a16:creationId xmlns:a16="http://schemas.microsoft.com/office/drawing/2014/main" id="{7C52545E-746F-4927-9254-A2D8788F3B38}"/>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13494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54BB416-5043-4725-A127-379AD1B838F5}"/>
              </a:ext>
            </a:extLst>
          </p:cNvPr>
          <p:cNvSpPr>
            <a:spLocks noGrp="1"/>
          </p:cNvSpPr>
          <p:nvPr>
            <p:ph type="body" sz="quarter" idx="17"/>
          </p:nvPr>
        </p:nvSpPr>
        <p:spPr/>
        <p:txBody>
          <a:bodyPr/>
          <a:lstStyle/>
          <a:p>
            <a:r>
              <a:rPr lang="sv-SE" dirty="0"/>
              <a:t>Barriärer i teori och praktik</a:t>
            </a:r>
          </a:p>
        </p:txBody>
      </p:sp>
      <p:sp>
        <p:nvSpPr>
          <p:cNvPr id="6" name="Platshållare för sidfot 5">
            <a:extLst>
              <a:ext uri="{FF2B5EF4-FFF2-40B4-BE49-F238E27FC236}">
                <a16:creationId xmlns:a16="http://schemas.microsoft.com/office/drawing/2014/main" id="{5F769844-EE1E-41A7-BA21-66E43E115D23}"/>
              </a:ext>
            </a:extLst>
          </p:cNvPr>
          <p:cNvSpPr>
            <a:spLocks noGrp="1"/>
          </p:cNvSpPr>
          <p:nvPr>
            <p:ph type="ftr" sz="quarter" idx="3"/>
          </p:nvPr>
        </p:nvSpPr>
        <p:spPr/>
        <p:txBody>
          <a:bodyPr/>
          <a:lstStyle/>
          <a:p>
            <a:pPr>
              <a:defRPr/>
            </a:pPr>
            <a:r>
              <a:rPr lang="sv-SE"/>
              <a:t>BAM Måleri – Vidareutbildning</a:t>
            </a:r>
            <a:endParaRPr lang="sv-SE" dirty="0"/>
          </a:p>
        </p:txBody>
      </p:sp>
      <p:pic>
        <p:nvPicPr>
          <p:cNvPr id="5" name="Bildobjekt 4">
            <a:extLst>
              <a:ext uri="{FF2B5EF4-FFF2-40B4-BE49-F238E27FC236}">
                <a16:creationId xmlns:a16="http://schemas.microsoft.com/office/drawing/2014/main" id="{938E3813-27B4-41F4-8A8C-777E6C854D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4987" y="1696266"/>
            <a:ext cx="5978798" cy="3019925"/>
          </a:xfrm>
          <a:prstGeom prst="rect">
            <a:avLst/>
          </a:prstGeom>
        </p:spPr>
      </p:pic>
    </p:spTree>
    <p:extLst>
      <p:ext uri="{BB962C8B-B14F-4D97-AF65-F5344CB8AC3E}">
        <p14:creationId xmlns:p14="http://schemas.microsoft.com/office/powerpoint/2010/main" val="266010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884AD8D-6D4D-494E-8D75-0036BC99AFEB}"/>
              </a:ext>
            </a:extLst>
          </p:cNvPr>
          <p:cNvSpPr>
            <a:spLocks noGrp="1"/>
          </p:cNvSpPr>
          <p:nvPr>
            <p:ph type="body" sz="quarter" idx="14"/>
          </p:nvPr>
        </p:nvSpPr>
        <p:spPr>
          <a:xfrm>
            <a:off x="524072" y="1989913"/>
            <a:ext cx="4040563" cy="2683213"/>
          </a:xfrm>
        </p:spPr>
        <p:txBody>
          <a:bodyPr/>
          <a:lstStyle/>
          <a:p>
            <a:r>
              <a:rPr lang="sv-SE" sz="2400" dirty="0">
                <a:cs typeface="Arial" pitchFamily="34" charset="0"/>
              </a:rPr>
              <a:t>God </a:t>
            </a:r>
            <a:r>
              <a:rPr lang="sv-SE" sz="2400" b="1" dirty="0">
                <a:cs typeface="Arial" pitchFamily="34" charset="0"/>
              </a:rPr>
              <a:t>säkerhetskultur</a:t>
            </a:r>
            <a:r>
              <a:rPr lang="sv-SE" sz="2400" dirty="0">
                <a:cs typeface="Arial" pitchFamily="34" charset="0"/>
              </a:rPr>
              <a:t> är gemensamma värderingar, attityder och kunskap inriktade på att skapa en säker arbetsplats.</a:t>
            </a:r>
            <a:endParaRPr lang="sv-SE" sz="2400" dirty="0"/>
          </a:p>
        </p:txBody>
      </p:sp>
      <p:sp>
        <p:nvSpPr>
          <p:cNvPr id="12" name="Text Placeholder 5">
            <a:extLst>
              <a:ext uri="{FF2B5EF4-FFF2-40B4-BE49-F238E27FC236}">
                <a16:creationId xmlns:a16="http://schemas.microsoft.com/office/drawing/2014/main" id="{AE9656B9-09C1-8749-AA19-942D22123AA0}"/>
              </a:ext>
            </a:extLst>
          </p:cNvPr>
          <p:cNvSpPr>
            <a:spLocks noGrp="1"/>
          </p:cNvSpPr>
          <p:nvPr>
            <p:ph type="body" sz="quarter" idx="17"/>
          </p:nvPr>
        </p:nvSpPr>
        <p:spPr>
          <a:xfrm>
            <a:off x="519590" y="1157949"/>
            <a:ext cx="6244058" cy="543824"/>
          </a:xfrm>
          <a:ln>
            <a:noFill/>
          </a:ln>
        </p:spPr>
        <p:txBody>
          <a:bodyPr/>
          <a:lstStyle/>
          <a:p>
            <a:r>
              <a:rPr lang="sv-SE" dirty="0"/>
              <a:t>God</a:t>
            </a:r>
            <a:r>
              <a:rPr lang="sv-SE" dirty="0">
                <a:solidFill>
                  <a:srgbClr val="002060"/>
                </a:solidFill>
              </a:rPr>
              <a:t> </a:t>
            </a:r>
            <a:r>
              <a:rPr lang="sv-SE" dirty="0"/>
              <a:t>säkerhetskultur</a:t>
            </a:r>
          </a:p>
        </p:txBody>
      </p:sp>
      <p:sp>
        <p:nvSpPr>
          <p:cNvPr id="9" name="Platshållare för bild 8">
            <a:extLst>
              <a:ext uri="{FF2B5EF4-FFF2-40B4-BE49-F238E27FC236}">
                <a16:creationId xmlns:a16="http://schemas.microsoft.com/office/drawing/2014/main" id="{6080CE8F-90CD-41E0-B2C8-0683E79C8625}"/>
              </a:ext>
            </a:extLst>
          </p:cNvPr>
          <p:cNvSpPr>
            <a:spLocks noGrp="1"/>
          </p:cNvSpPr>
          <p:nvPr>
            <p:ph type="pic" sz="quarter" idx="10"/>
          </p:nvPr>
        </p:nvSpPr>
        <p:spPr>
          <a:xfrm>
            <a:off x="7307182" y="1101571"/>
            <a:ext cx="2855595" cy="3312487"/>
          </a:xfrm>
          <a:solidFill>
            <a:schemeClr val="accent5"/>
          </a:solidFill>
        </p:spPr>
      </p:sp>
      <p:sp>
        <p:nvSpPr>
          <p:cNvPr id="13" name="Platshållare för bild 12">
            <a:extLst>
              <a:ext uri="{FF2B5EF4-FFF2-40B4-BE49-F238E27FC236}">
                <a16:creationId xmlns:a16="http://schemas.microsoft.com/office/drawing/2014/main" id="{0F15E768-688D-4956-9541-B5AD5CF568D0}"/>
              </a:ext>
            </a:extLst>
          </p:cNvPr>
          <p:cNvSpPr>
            <a:spLocks noGrp="1"/>
          </p:cNvSpPr>
          <p:nvPr>
            <p:ph type="pic" sz="quarter" idx="11"/>
          </p:nvPr>
        </p:nvSpPr>
        <p:spPr>
          <a:xfrm>
            <a:off x="6108844" y="3753055"/>
            <a:ext cx="2295324" cy="2662573"/>
          </a:xfrm>
          <a:solidFill>
            <a:schemeClr val="accent6"/>
          </a:solidFill>
        </p:spPr>
      </p:sp>
      <p:sp>
        <p:nvSpPr>
          <p:cNvPr id="15" name="Platshållare för bild 14">
            <a:extLst>
              <a:ext uri="{FF2B5EF4-FFF2-40B4-BE49-F238E27FC236}">
                <a16:creationId xmlns:a16="http://schemas.microsoft.com/office/drawing/2014/main" id="{E80E18D1-475D-477C-8A97-D12FE3593C7B}"/>
              </a:ext>
            </a:extLst>
          </p:cNvPr>
          <p:cNvSpPr>
            <a:spLocks noGrp="1"/>
          </p:cNvSpPr>
          <p:nvPr>
            <p:ph type="pic" sz="quarter" idx="15"/>
          </p:nvPr>
        </p:nvSpPr>
        <p:spPr>
          <a:xfrm>
            <a:off x="4520477" y="3953236"/>
            <a:ext cx="1503813" cy="1744421"/>
          </a:xfrm>
          <a:solidFill>
            <a:schemeClr val="accent2"/>
          </a:solidFill>
        </p:spPr>
      </p:sp>
      <p:sp>
        <p:nvSpPr>
          <p:cNvPr id="2" name="Platshållare för sidfot 1">
            <a:extLst>
              <a:ext uri="{FF2B5EF4-FFF2-40B4-BE49-F238E27FC236}">
                <a16:creationId xmlns:a16="http://schemas.microsoft.com/office/drawing/2014/main" id="{CD555F70-C2F3-44A3-9480-BF2B575FD630}"/>
              </a:ext>
            </a:extLst>
          </p:cNvPr>
          <p:cNvSpPr>
            <a:spLocks noGrp="1"/>
          </p:cNvSpPr>
          <p:nvPr>
            <p:ph type="ftr" sz="quarter" idx="3"/>
          </p:nvPr>
        </p:nvSpPr>
        <p:spPr/>
        <p:txBody>
          <a:bodyPr/>
          <a:lstStyle/>
          <a:p>
            <a:pPr>
              <a:defRPr/>
            </a:pPr>
            <a:r>
              <a:rPr lang="sv-SE"/>
              <a:t>BAM Måleri – Vidareutbildning</a:t>
            </a:r>
            <a:endParaRPr lang="sv-SE" dirty="0"/>
          </a:p>
        </p:txBody>
      </p:sp>
      <p:pic>
        <p:nvPicPr>
          <p:cNvPr id="16" name="Platshållare för bild 15">
            <a:extLst>
              <a:ext uri="{FF2B5EF4-FFF2-40B4-BE49-F238E27FC236}">
                <a16:creationId xmlns:a16="http://schemas.microsoft.com/office/drawing/2014/main" id="{AB8691D3-037C-4275-8AF8-62811E4A7245}"/>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a:xfrm>
            <a:off x="4880491" y="1502592"/>
            <a:ext cx="2379403" cy="2760106"/>
          </a:xfrm>
          <a:ln>
            <a:solidFill>
              <a:schemeClr val="tx1"/>
            </a:solidFill>
          </a:ln>
        </p:spPr>
      </p:pic>
    </p:spTree>
    <p:extLst>
      <p:ext uri="{BB962C8B-B14F-4D97-AF65-F5344CB8AC3E}">
        <p14:creationId xmlns:p14="http://schemas.microsoft.com/office/powerpoint/2010/main" val="172414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 6">
            <a:extLst>
              <a:ext uri="{FF2B5EF4-FFF2-40B4-BE49-F238E27FC236}">
                <a16:creationId xmlns:a16="http://schemas.microsoft.com/office/drawing/2014/main" id="{8CEEB797-F448-438B-B5F6-9D752F0E7643}"/>
              </a:ext>
            </a:extLst>
          </p:cNvPr>
          <p:cNvGrpSpPr/>
          <p:nvPr/>
        </p:nvGrpSpPr>
        <p:grpSpPr>
          <a:xfrm>
            <a:off x="-162286" y="-182880"/>
            <a:ext cx="9510849" cy="5760720"/>
            <a:chOff x="-162286" y="-182880"/>
            <a:chExt cx="9510849" cy="5760720"/>
          </a:xfrm>
        </p:grpSpPr>
        <p:pic>
          <p:nvPicPr>
            <p:cNvPr id="4" name="Bildobjekt 6" descr="iStock_000009343874Small.jpg">
              <a:extLst>
                <a:ext uri="{FF2B5EF4-FFF2-40B4-BE49-F238E27FC236}">
                  <a16:creationId xmlns:a16="http://schemas.microsoft.com/office/drawing/2014/main" id="{082EA5F1-050E-4DE4-977B-FD512A5B3485}"/>
                </a:ext>
              </a:extLst>
            </p:cNvPr>
            <p:cNvPicPr>
              <a:picLocks noChangeAspect="1"/>
            </p:cNvPicPr>
            <p:nvPr/>
          </p:nvPicPr>
          <p:blipFill>
            <a:blip r:embed="rId3" cstate="print">
              <a:grayscl/>
              <a:extLst>
                <a:ext uri="{28A0092B-C50C-407E-A947-70E740481C1C}">
                  <a14:useLocalDpi xmlns:a14="http://schemas.microsoft.com/office/drawing/2010/main"/>
                </a:ext>
              </a:extLst>
            </a:blip>
            <a:srcRect/>
            <a:stretch>
              <a:fillRect/>
            </a:stretch>
          </p:blipFill>
          <p:spPr bwMode="auto">
            <a:xfrm>
              <a:off x="-162286" y="-182880"/>
              <a:ext cx="9510849" cy="576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a:extLst>
                <a:ext uri="{FF2B5EF4-FFF2-40B4-BE49-F238E27FC236}">
                  <a16:creationId xmlns:a16="http://schemas.microsoft.com/office/drawing/2014/main" id="{DF1461BD-6754-4199-80E5-1F2F865BB766}"/>
                </a:ext>
              </a:extLst>
            </p:cNvPr>
            <p:cNvSpPr/>
            <p:nvPr/>
          </p:nvSpPr>
          <p:spPr>
            <a:xfrm>
              <a:off x="1538977" y="2148463"/>
              <a:ext cx="6628332" cy="1584829"/>
            </a:xfrm>
            <a:prstGeom prst="rect">
              <a:avLst/>
            </a:prstGeom>
            <a:solidFill>
              <a:schemeClr val="lt1">
                <a:alpha val="87000"/>
              </a:schemeClr>
            </a:solidFill>
            <a:ln>
              <a:noFill/>
            </a:ln>
          </p:spPr>
          <p:style>
            <a:lnRef idx="2">
              <a:schemeClr val="accent6"/>
            </a:lnRef>
            <a:fillRef idx="1">
              <a:schemeClr val="lt1"/>
            </a:fillRef>
            <a:effectRef idx="0">
              <a:schemeClr val="accent6"/>
            </a:effectRef>
            <a:fontRef idx="minor">
              <a:schemeClr val="dk1"/>
            </a:fontRef>
          </p:style>
          <p:txBody>
            <a:bodyPr anchor="ctr"/>
            <a:lstStyle>
              <a:lvl1pPr>
                <a:lnSpc>
                  <a:spcPct val="89000"/>
                </a:lnSpc>
                <a:spcBef>
                  <a:spcPts val="600"/>
                </a:spcBef>
                <a:buClr>
                  <a:schemeClr val="accent1"/>
                </a:buClr>
                <a:buSzPct val="120000"/>
                <a:buFont typeface="Georgia" panose="02040502050405020303" pitchFamily="18" charset="0"/>
                <a:buChar char="•"/>
                <a:defRPr sz="2600">
                  <a:solidFill>
                    <a:schemeClr val="tx1"/>
                  </a:solidFill>
                  <a:latin typeface="Arial" panose="020B0604020202020204" pitchFamily="34" charset="0"/>
                  <a:cs typeface="Arial" panose="020B0604020202020204" pitchFamily="34" charset="0"/>
                </a:defRPr>
              </a:lvl1pPr>
              <a:lvl2pPr marL="742950" indent="-285750">
                <a:lnSpc>
                  <a:spcPct val="89000"/>
                </a:lnSpc>
                <a:spcBef>
                  <a:spcPts val="600"/>
                </a:spcBef>
                <a:buFont typeface="Arial" panose="020B0604020202020204" pitchFamily="34" charset="0"/>
                <a:buChar char="–"/>
                <a:defRPr sz="2600">
                  <a:solidFill>
                    <a:schemeClr val="tx1"/>
                  </a:solidFill>
                  <a:latin typeface="Arial" panose="020B0604020202020204" pitchFamily="34" charset="0"/>
                  <a:cs typeface="Arial" panose="020B0604020202020204" pitchFamily="34" charset="0"/>
                </a:defRPr>
              </a:lvl2pPr>
              <a:lvl3pPr marL="1143000" indent="-228600">
                <a:lnSpc>
                  <a:spcPct val="89000"/>
                </a:lnSpc>
                <a:spcBef>
                  <a:spcPts val="600"/>
                </a:spcBef>
                <a:buClr>
                  <a:schemeClr val="accent1"/>
                </a:buClr>
                <a:buSzPct val="120000"/>
                <a:buFont typeface="Arial" panose="020B0604020202020204" pitchFamily="34" charset="0"/>
                <a:buChar char="•"/>
                <a:defRPr sz="2600">
                  <a:solidFill>
                    <a:schemeClr val="tx1"/>
                  </a:solidFill>
                  <a:latin typeface="Arial" panose="020B0604020202020204" pitchFamily="34" charset="0"/>
                  <a:cs typeface="Arial" panose="020B0604020202020204" pitchFamily="34" charset="0"/>
                </a:defRPr>
              </a:lvl3pPr>
              <a:lvl4pPr marL="1600200" indent="-228600">
                <a:lnSpc>
                  <a:spcPct val="89000"/>
                </a:lnSpc>
                <a:spcBef>
                  <a:spcPts val="600"/>
                </a:spcBef>
                <a:buFont typeface="Arial" panose="020B0604020202020204" pitchFamily="34" charset="0"/>
                <a:buChar char="–"/>
                <a:defRPr sz="2600">
                  <a:solidFill>
                    <a:schemeClr val="tx1"/>
                  </a:solidFill>
                  <a:latin typeface="Arial" panose="020B0604020202020204" pitchFamily="34" charset="0"/>
                  <a:cs typeface="Arial" panose="020B0604020202020204" pitchFamily="34" charset="0"/>
                </a:defRPr>
              </a:lvl4pPr>
              <a:lvl5pPr marL="2057400" indent="-228600">
                <a:lnSpc>
                  <a:spcPct val="89000"/>
                </a:lnSpc>
                <a:spcBef>
                  <a:spcPts val="600"/>
                </a:spcBef>
                <a:buClr>
                  <a:schemeClr val="accent1"/>
                </a:buClr>
                <a:buSzPct val="120000"/>
                <a:buFont typeface="Georgia" panose="02040502050405020303" pitchFamily="18" charset="0"/>
                <a:buChar char="•"/>
                <a:defRPr sz="26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89000"/>
                </a:lnSpc>
                <a:spcBef>
                  <a:spcPts val="600"/>
                </a:spcBef>
                <a:spcAft>
                  <a:spcPct val="0"/>
                </a:spcAft>
                <a:buClr>
                  <a:schemeClr val="accent1"/>
                </a:buClr>
                <a:buSzPct val="120000"/>
                <a:buFont typeface="Georgia" panose="02040502050405020303" pitchFamily="18" charset="0"/>
                <a:buChar char="•"/>
                <a:defRPr sz="26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89000"/>
                </a:lnSpc>
                <a:spcBef>
                  <a:spcPts val="600"/>
                </a:spcBef>
                <a:spcAft>
                  <a:spcPct val="0"/>
                </a:spcAft>
                <a:buClr>
                  <a:schemeClr val="accent1"/>
                </a:buClr>
                <a:buSzPct val="120000"/>
                <a:buFont typeface="Georgia" panose="02040502050405020303" pitchFamily="18" charset="0"/>
                <a:buChar char="•"/>
                <a:defRPr sz="26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89000"/>
                </a:lnSpc>
                <a:spcBef>
                  <a:spcPts val="600"/>
                </a:spcBef>
                <a:spcAft>
                  <a:spcPct val="0"/>
                </a:spcAft>
                <a:buClr>
                  <a:schemeClr val="accent1"/>
                </a:buClr>
                <a:buSzPct val="120000"/>
                <a:buFont typeface="Georgia" panose="02040502050405020303" pitchFamily="18" charset="0"/>
                <a:buChar char="•"/>
                <a:defRPr sz="26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89000"/>
                </a:lnSpc>
                <a:spcBef>
                  <a:spcPts val="600"/>
                </a:spcBef>
                <a:spcAft>
                  <a:spcPct val="0"/>
                </a:spcAft>
                <a:buClr>
                  <a:schemeClr val="accent1"/>
                </a:buClr>
                <a:buSzPct val="120000"/>
                <a:buFont typeface="Georgia" panose="02040502050405020303" pitchFamily="18" charset="0"/>
                <a:buChar char="•"/>
                <a:defRPr sz="2600">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ClrTx/>
                <a:buSzTx/>
                <a:buFontTx/>
                <a:buNone/>
                <a:defRPr/>
              </a:pPr>
              <a:endParaRPr lang="sv-SE" altLang="sv-SE" sz="1350">
                <a:solidFill>
                  <a:srgbClr val="000000"/>
                </a:solidFill>
              </a:endParaRPr>
            </a:p>
          </p:txBody>
        </p:sp>
        <p:sp>
          <p:nvSpPr>
            <p:cNvPr id="6" name="textruta 8">
              <a:extLst>
                <a:ext uri="{FF2B5EF4-FFF2-40B4-BE49-F238E27FC236}">
                  <a16:creationId xmlns:a16="http://schemas.microsoft.com/office/drawing/2014/main" id="{B3260FE3-574A-4010-9090-6ABDEC7EF55A}"/>
                </a:ext>
              </a:extLst>
            </p:cNvPr>
            <p:cNvSpPr txBox="1">
              <a:spLocks noChangeArrowheads="1"/>
            </p:cNvSpPr>
            <p:nvPr/>
          </p:nvSpPr>
          <p:spPr bwMode="auto">
            <a:xfrm>
              <a:off x="1072105" y="2372589"/>
              <a:ext cx="75620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9000"/>
                </a:lnSpc>
                <a:spcBef>
                  <a:spcPts val="600"/>
                </a:spcBef>
                <a:buClr>
                  <a:schemeClr val="accent1"/>
                </a:buClr>
                <a:buSzPct val="120000"/>
                <a:buFont typeface="Georgia" panose="02040502050405020303" pitchFamily="18" charset="0"/>
                <a:buChar char="•"/>
                <a:defRPr sz="2600">
                  <a:solidFill>
                    <a:schemeClr val="tx1"/>
                  </a:solidFill>
                  <a:latin typeface="Arial" panose="020B0604020202020204" pitchFamily="34" charset="0"/>
                  <a:cs typeface="Arial" panose="020B0604020202020204" pitchFamily="34" charset="0"/>
                </a:defRPr>
              </a:lvl1pPr>
              <a:lvl2pPr marL="742950" indent="-285750">
                <a:lnSpc>
                  <a:spcPct val="89000"/>
                </a:lnSpc>
                <a:spcBef>
                  <a:spcPts val="600"/>
                </a:spcBef>
                <a:buFont typeface="Arial" panose="020B0604020202020204" pitchFamily="34" charset="0"/>
                <a:buChar char="–"/>
                <a:defRPr sz="2600">
                  <a:solidFill>
                    <a:schemeClr val="tx1"/>
                  </a:solidFill>
                  <a:latin typeface="Arial" panose="020B0604020202020204" pitchFamily="34" charset="0"/>
                  <a:cs typeface="Arial" panose="020B0604020202020204" pitchFamily="34" charset="0"/>
                </a:defRPr>
              </a:lvl2pPr>
              <a:lvl3pPr marL="1143000" indent="-228600">
                <a:lnSpc>
                  <a:spcPct val="89000"/>
                </a:lnSpc>
                <a:spcBef>
                  <a:spcPts val="600"/>
                </a:spcBef>
                <a:buClr>
                  <a:schemeClr val="accent1"/>
                </a:buClr>
                <a:buSzPct val="120000"/>
                <a:buFont typeface="Arial" panose="020B0604020202020204" pitchFamily="34" charset="0"/>
                <a:buChar char="•"/>
                <a:defRPr sz="2600">
                  <a:solidFill>
                    <a:schemeClr val="tx1"/>
                  </a:solidFill>
                  <a:latin typeface="Arial" panose="020B0604020202020204" pitchFamily="34" charset="0"/>
                  <a:cs typeface="Arial" panose="020B0604020202020204" pitchFamily="34" charset="0"/>
                </a:defRPr>
              </a:lvl3pPr>
              <a:lvl4pPr marL="1600200" indent="-228600">
                <a:lnSpc>
                  <a:spcPct val="89000"/>
                </a:lnSpc>
                <a:spcBef>
                  <a:spcPts val="600"/>
                </a:spcBef>
                <a:buFont typeface="Arial" panose="020B0604020202020204" pitchFamily="34" charset="0"/>
                <a:buChar char="–"/>
                <a:defRPr sz="2600">
                  <a:solidFill>
                    <a:schemeClr val="tx1"/>
                  </a:solidFill>
                  <a:latin typeface="Arial" panose="020B0604020202020204" pitchFamily="34" charset="0"/>
                  <a:cs typeface="Arial" panose="020B0604020202020204" pitchFamily="34" charset="0"/>
                </a:defRPr>
              </a:lvl4pPr>
              <a:lvl5pPr marL="2057400" indent="-228600">
                <a:lnSpc>
                  <a:spcPct val="89000"/>
                </a:lnSpc>
                <a:spcBef>
                  <a:spcPts val="600"/>
                </a:spcBef>
                <a:buClr>
                  <a:schemeClr val="accent1"/>
                </a:buClr>
                <a:buSzPct val="120000"/>
                <a:buFont typeface="Georgia" panose="02040502050405020303" pitchFamily="18" charset="0"/>
                <a:buChar char="•"/>
                <a:defRPr sz="2600">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89000"/>
                </a:lnSpc>
                <a:spcBef>
                  <a:spcPts val="600"/>
                </a:spcBef>
                <a:spcAft>
                  <a:spcPct val="0"/>
                </a:spcAft>
                <a:buClr>
                  <a:schemeClr val="accent1"/>
                </a:buClr>
                <a:buSzPct val="120000"/>
                <a:buFont typeface="Georgia" panose="02040502050405020303" pitchFamily="18" charset="0"/>
                <a:buChar char="•"/>
                <a:defRPr sz="2600">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89000"/>
                </a:lnSpc>
                <a:spcBef>
                  <a:spcPts val="600"/>
                </a:spcBef>
                <a:spcAft>
                  <a:spcPct val="0"/>
                </a:spcAft>
                <a:buClr>
                  <a:schemeClr val="accent1"/>
                </a:buClr>
                <a:buSzPct val="120000"/>
                <a:buFont typeface="Georgia" panose="02040502050405020303" pitchFamily="18" charset="0"/>
                <a:buChar char="•"/>
                <a:defRPr sz="2600">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89000"/>
                </a:lnSpc>
                <a:spcBef>
                  <a:spcPts val="600"/>
                </a:spcBef>
                <a:spcAft>
                  <a:spcPct val="0"/>
                </a:spcAft>
                <a:buClr>
                  <a:schemeClr val="accent1"/>
                </a:buClr>
                <a:buSzPct val="120000"/>
                <a:buFont typeface="Georgia" panose="02040502050405020303" pitchFamily="18" charset="0"/>
                <a:buChar char="•"/>
                <a:defRPr sz="2600">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89000"/>
                </a:lnSpc>
                <a:spcBef>
                  <a:spcPts val="600"/>
                </a:spcBef>
                <a:spcAft>
                  <a:spcPct val="0"/>
                </a:spcAft>
                <a:buClr>
                  <a:schemeClr val="accent1"/>
                </a:buClr>
                <a:buSzPct val="120000"/>
                <a:buFont typeface="Georgia" panose="02040502050405020303" pitchFamily="18" charset="0"/>
                <a:buChar char="•"/>
                <a:defRPr sz="2600">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ClrTx/>
                <a:buSzTx/>
                <a:buFontTx/>
                <a:buNone/>
              </a:pPr>
              <a:r>
                <a:rPr lang="sv-SE" altLang="sv-SE" sz="3600" b="1" dirty="0">
                  <a:solidFill>
                    <a:srgbClr val="002060"/>
                  </a:solidFill>
                  <a:latin typeface="Georgia" panose="02040502050405020303" pitchFamily="18" charset="0"/>
                </a:rPr>
                <a:t>”</a:t>
              </a:r>
              <a:r>
                <a:rPr lang="sv-SE" altLang="sv-SE" sz="3600" dirty="0">
                  <a:solidFill>
                    <a:srgbClr val="002060"/>
                  </a:solidFill>
                  <a:latin typeface="Georgia" panose="02040502050405020303" pitchFamily="18" charset="0"/>
                </a:rPr>
                <a:t>Varför ska jag använda hjälm? </a:t>
              </a:r>
            </a:p>
            <a:p>
              <a:pPr algn="ctr">
                <a:lnSpc>
                  <a:spcPct val="100000"/>
                </a:lnSpc>
                <a:spcBef>
                  <a:spcPct val="0"/>
                </a:spcBef>
                <a:buClrTx/>
                <a:buSzTx/>
                <a:buFontTx/>
                <a:buNone/>
              </a:pPr>
              <a:r>
                <a:rPr lang="sv-SE" altLang="sv-SE" sz="3600" dirty="0">
                  <a:solidFill>
                    <a:srgbClr val="002060"/>
                  </a:solidFill>
                  <a:latin typeface="Georgia" panose="02040502050405020303" pitchFamily="18" charset="0"/>
                </a:rPr>
                <a:t>Inte ens chefen gör det.”</a:t>
              </a:r>
            </a:p>
          </p:txBody>
        </p:sp>
      </p:grpSp>
      <p:sp>
        <p:nvSpPr>
          <p:cNvPr id="9" name="Platshållare för sidfot 8">
            <a:extLst>
              <a:ext uri="{FF2B5EF4-FFF2-40B4-BE49-F238E27FC236}">
                <a16:creationId xmlns:a16="http://schemas.microsoft.com/office/drawing/2014/main" id="{834C39F9-51E3-43FE-94C0-07FFEB5A6588}"/>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82291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1982C55-93C1-41DF-BCE1-C60A5409A9B5}"/>
              </a:ext>
            </a:extLst>
          </p:cNvPr>
          <p:cNvSpPr>
            <a:spLocks noGrp="1"/>
          </p:cNvSpPr>
          <p:nvPr>
            <p:ph type="body" sz="quarter" idx="14"/>
          </p:nvPr>
        </p:nvSpPr>
        <p:spPr>
          <a:xfrm>
            <a:off x="512885" y="1998603"/>
            <a:ext cx="7812968" cy="2209792"/>
          </a:xfrm>
        </p:spPr>
        <p:txBody>
          <a:bodyPr/>
          <a:lstStyle/>
          <a:p>
            <a:pPr marL="0" indent="0">
              <a:buNone/>
            </a:pPr>
            <a:r>
              <a:rPr lang="sv-SE" dirty="0"/>
              <a:t>Säkerhetsklimatet kan beskrivas som det risk- och säkerhetsmedvetande som finns på arbetsplatsen.</a:t>
            </a:r>
          </a:p>
          <a:p>
            <a:pPr marL="0" indent="0">
              <a:buNone/>
            </a:pPr>
            <a:endParaRPr lang="sv-SE" sz="1000" dirty="0"/>
          </a:p>
          <a:p>
            <a:pPr marL="0" indent="0">
              <a:buNone/>
            </a:pPr>
            <a:r>
              <a:rPr lang="sv-SE" dirty="0"/>
              <a:t>Det skapas av de attityder och beteenden som präglar det dagliga arbetet.</a:t>
            </a:r>
          </a:p>
          <a:p>
            <a:pPr marL="0" indent="0">
              <a:buNone/>
            </a:pPr>
            <a:endParaRPr lang="sv-SE" sz="1000" dirty="0"/>
          </a:p>
          <a:p>
            <a:pPr marL="0" indent="0">
              <a:buNone/>
            </a:pPr>
            <a:r>
              <a:rPr lang="sv-SE" dirty="0"/>
              <a:t>Ofta kan man själv bidra till att skapa ett bättre säkerhetsklimat genom att diskutera säkerhetstänket på sin arbetsplats.</a:t>
            </a:r>
          </a:p>
        </p:txBody>
      </p:sp>
      <p:sp>
        <p:nvSpPr>
          <p:cNvPr id="3" name="Platshållare för text 2">
            <a:extLst>
              <a:ext uri="{FF2B5EF4-FFF2-40B4-BE49-F238E27FC236}">
                <a16:creationId xmlns:a16="http://schemas.microsoft.com/office/drawing/2014/main" id="{AEC6311D-D740-445D-AD41-03918125D90B}"/>
              </a:ext>
            </a:extLst>
          </p:cNvPr>
          <p:cNvSpPr>
            <a:spLocks noGrp="1"/>
          </p:cNvSpPr>
          <p:nvPr>
            <p:ph type="body" sz="quarter" idx="16"/>
          </p:nvPr>
        </p:nvSpPr>
        <p:spPr/>
        <p:txBody>
          <a:bodyPr/>
          <a:lstStyle/>
          <a:p>
            <a:r>
              <a:rPr lang="sv-SE" dirty="0"/>
              <a:t>Säkerhetsklimat</a:t>
            </a:r>
          </a:p>
        </p:txBody>
      </p:sp>
      <p:sp>
        <p:nvSpPr>
          <p:cNvPr id="4" name="Platshållare för sidfot 3">
            <a:extLst>
              <a:ext uri="{FF2B5EF4-FFF2-40B4-BE49-F238E27FC236}">
                <a16:creationId xmlns:a16="http://schemas.microsoft.com/office/drawing/2014/main" id="{5C837866-4115-4502-AC3C-AE5806D50D6E}"/>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50405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78C7A89-5F0E-45CE-9A4E-9FC293FC1CC3}"/>
              </a:ext>
            </a:extLst>
          </p:cNvPr>
          <p:cNvSpPr>
            <a:spLocks noGrp="1"/>
          </p:cNvSpPr>
          <p:nvPr>
            <p:ph type="body" sz="quarter" idx="11"/>
          </p:nvPr>
        </p:nvSpPr>
        <p:spPr>
          <a:xfrm>
            <a:off x="4834474" y="710141"/>
            <a:ext cx="4301212" cy="1004518"/>
          </a:xfrm>
        </p:spPr>
        <p:txBody>
          <a:bodyPr/>
          <a:lstStyle/>
          <a:p>
            <a:r>
              <a:rPr lang="sv-SE" dirty="0"/>
              <a:t>Framgångsfaktorer</a:t>
            </a:r>
          </a:p>
        </p:txBody>
      </p:sp>
      <p:sp>
        <p:nvSpPr>
          <p:cNvPr id="3" name="Platshållare för text 2">
            <a:extLst>
              <a:ext uri="{FF2B5EF4-FFF2-40B4-BE49-F238E27FC236}">
                <a16:creationId xmlns:a16="http://schemas.microsoft.com/office/drawing/2014/main" id="{57AD36EB-B13C-4808-831A-A47189FA8141}"/>
              </a:ext>
            </a:extLst>
          </p:cNvPr>
          <p:cNvSpPr>
            <a:spLocks noGrp="1"/>
          </p:cNvSpPr>
          <p:nvPr>
            <p:ph type="body" sz="quarter" idx="12"/>
          </p:nvPr>
        </p:nvSpPr>
        <p:spPr>
          <a:xfrm>
            <a:off x="4842787" y="2007379"/>
            <a:ext cx="4064000" cy="2487219"/>
          </a:xfrm>
        </p:spPr>
        <p:txBody>
          <a:bodyPr/>
          <a:lstStyle/>
          <a:p>
            <a:pPr marL="171450" indent="-171450">
              <a:buFont typeface="Arial" panose="020B0604020202020204" pitchFamily="34" charset="0"/>
              <a:buChar char="•"/>
            </a:pPr>
            <a:r>
              <a:rPr lang="sv-SE" sz="1600" dirty="0"/>
              <a:t>Chefen och ledningen prioriterar säkerhet.</a:t>
            </a:r>
          </a:p>
          <a:p>
            <a:pPr marL="171450" indent="-171450">
              <a:buFont typeface="Arial" panose="020B0604020202020204" pitchFamily="34" charset="0"/>
              <a:buChar char="•"/>
            </a:pPr>
            <a:r>
              <a:rPr lang="sv-SE" sz="1600" dirty="0"/>
              <a:t>Alla tar och känner ansvar för säkerheten.</a:t>
            </a:r>
          </a:p>
          <a:p>
            <a:pPr marL="171450" indent="-171450">
              <a:buFont typeface="Arial" panose="020B0604020202020204" pitchFamily="34" charset="0"/>
              <a:buChar char="•"/>
            </a:pPr>
            <a:r>
              <a:rPr lang="sv-SE" sz="1600" dirty="0"/>
              <a:t>Alla vet hur man arbetar säkert.</a:t>
            </a:r>
          </a:p>
          <a:p>
            <a:pPr marL="171450" indent="-171450">
              <a:buFont typeface="Arial" panose="020B0604020202020204" pitchFamily="34" charset="0"/>
              <a:buChar char="•"/>
            </a:pPr>
            <a:r>
              <a:rPr lang="sv-SE" sz="1600" dirty="0"/>
              <a:t>Produktivitet sker inte på bekostnad av säkerhet.</a:t>
            </a:r>
          </a:p>
          <a:p>
            <a:pPr marL="171450" indent="-171450">
              <a:buFont typeface="Arial" panose="020B0604020202020204" pitchFamily="34" charset="0"/>
              <a:buChar char="•"/>
            </a:pPr>
            <a:r>
              <a:rPr lang="sv-SE" sz="1600" dirty="0"/>
              <a:t>Alla är involverade i hur säkerheten kan förbättras.</a:t>
            </a:r>
          </a:p>
          <a:p>
            <a:pPr marL="171450" indent="-171450">
              <a:buFont typeface="Arial" panose="020B0604020202020204" pitchFamily="34" charset="0"/>
              <a:buChar char="•"/>
            </a:pPr>
            <a:r>
              <a:rPr lang="sv-SE" sz="1600" dirty="0"/>
              <a:t>Alla vågar rapportera brister och fel.</a:t>
            </a:r>
          </a:p>
        </p:txBody>
      </p:sp>
      <p:pic>
        <p:nvPicPr>
          <p:cNvPr id="6" name="Platshållare för bild 5">
            <a:extLst>
              <a:ext uri="{FF2B5EF4-FFF2-40B4-BE49-F238E27FC236}">
                <a16:creationId xmlns:a16="http://schemas.microsoft.com/office/drawing/2014/main" id="{6133E92D-F290-44BC-9C09-88CD2E5B10C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865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CA1206B4-4A51-41D3-ADF8-FF114C8B2133}"/>
              </a:ext>
            </a:extLst>
          </p:cNvPr>
          <p:cNvSpPr>
            <a:spLocks noGrp="1"/>
          </p:cNvSpPr>
          <p:nvPr>
            <p:ph type="body" sz="quarter" idx="14"/>
          </p:nvPr>
        </p:nvSpPr>
        <p:spPr>
          <a:xfrm>
            <a:off x="512885" y="1835474"/>
            <a:ext cx="5954417" cy="2209792"/>
          </a:xfrm>
        </p:spPr>
        <p:txBody>
          <a:bodyPr/>
          <a:lstStyle/>
          <a:p>
            <a:r>
              <a:rPr lang="sv-SE" dirty="0"/>
              <a:t>Hur pratar ni med varandra?</a:t>
            </a:r>
          </a:p>
          <a:p>
            <a:r>
              <a:rPr lang="sv-SE" dirty="0"/>
              <a:t>Hur pratar ni om varandra?</a:t>
            </a:r>
          </a:p>
          <a:p>
            <a:r>
              <a:rPr lang="sv-SE" dirty="0"/>
              <a:t>Finns det några yttre tecken på maktstrukturer, till exempel placering i boden?</a:t>
            </a:r>
          </a:p>
          <a:p>
            <a:r>
              <a:rPr lang="sv-SE" dirty="0"/>
              <a:t>Är det någon som inte är med i diskussioner eller alltid väljer att inte vara med?</a:t>
            </a:r>
          </a:p>
          <a:p>
            <a:r>
              <a:rPr lang="sv-SE" dirty="0"/>
              <a:t>Finns det ”olösta” konflikter som påverkar arbetet? </a:t>
            </a:r>
          </a:p>
        </p:txBody>
      </p:sp>
      <p:sp>
        <p:nvSpPr>
          <p:cNvPr id="3" name="Platshållare för text 2">
            <a:extLst>
              <a:ext uri="{FF2B5EF4-FFF2-40B4-BE49-F238E27FC236}">
                <a16:creationId xmlns:a16="http://schemas.microsoft.com/office/drawing/2014/main" id="{A9BA5969-E24B-46E1-8F1F-6FA9C8A05076}"/>
              </a:ext>
            </a:extLst>
          </p:cNvPr>
          <p:cNvSpPr>
            <a:spLocks noGrp="1"/>
          </p:cNvSpPr>
          <p:nvPr>
            <p:ph type="body" sz="quarter" idx="16"/>
          </p:nvPr>
        </p:nvSpPr>
        <p:spPr>
          <a:xfrm>
            <a:off x="512884" y="708374"/>
            <a:ext cx="7812969" cy="1004518"/>
          </a:xfrm>
        </p:spPr>
        <p:txBody>
          <a:bodyPr/>
          <a:lstStyle/>
          <a:p>
            <a:r>
              <a:rPr lang="sv-SE" dirty="0"/>
              <a:t>Vilken jargong råder på era arbetsplatser?</a:t>
            </a:r>
          </a:p>
        </p:txBody>
      </p:sp>
      <p:pic>
        <p:nvPicPr>
          <p:cNvPr id="4" name="Bild 3">
            <a:extLst>
              <a:ext uri="{FF2B5EF4-FFF2-40B4-BE49-F238E27FC236}">
                <a16:creationId xmlns:a16="http://schemas.microsoft.com/office/drawing/2014/main" id="{11FDC789-4C92-4B39-A343-E9BCBEF9BC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1047" y="2480168"/>
            <a:ext cx="2842953" cy="2842953"/>
          </a:xfrm>
          <a:prstGeom prst="rect">
            <a:avLst/>
          </a:prstGeom>
        </p:spPr>
      </p:pic>
      <p:sp>
        <p:nvSpPr>
          <p:cNvPr id="5" name="Platshållare för sidfot 4">
            <a:extLst>
              <a:ext uri="{FF2B5EF4-FFF2-40B4-BE49-F238E27FC236}">
                <a16:creationId xmlns:a16="http://schemas.microsoft.com/office/drawing/2014/main" id="{45593FFF-0D27-49D7-BE1E-92DFF8A52B6D}"/>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253302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9F1CB88-C10B-47B7-9066-D858841D2A6B}"/>
              </a:ext>
            </a:extLst>
          </p:cNvPr>
          <p:cNvSpPr>
            <a:spLocks noGrp="1"/>
          </p:cNvSpPr>
          <p:nvPr>
            <p:ph type="body" sz="quarter" idx="14"/>
          </p:nvPr>
        </p:nvSpPr>
        <p:spPr>
          <a:xfrm>
            <a:off x="512885" y="2023541"/>
            <a:ext cx="4419478" cy="2523059"/>
          </a:xfrm>
        </p:spPr>
        <p:txBody>
          <a:bodyPr/>
          <a:lstStyle/>
          <a:p>
            <a:r>
              <a:rPr lang="sv-SE" dirty="0"/>
              <a:t>För att skapa säkrare arbetsplatser är det viktigt att arbetsgivare och arbetstagare samverkar.</a:t>
            </a:r>
          </a:p>
          <a:p>
            <a:endParaRPr lang="sv-SE" dirty="0"/>
          </a:p>
          <a:p>
            <a:r>
              <a:rPr lang="sv-SE" dirty="0"/>
              <a:t>Arbetsmiljön blir bättre om den skapas med gemensamma krafter.</a:t>
            </a:r>
          </a:p>
        </p:txBody>
      </p:sp>
      <p:sp>
        <p:nvSpPr>
          <p:cNvPr id="3" name="Platshållare för text 2">
            <a:extLst>
              <a:ext uri="{FF2B5EF4-FFF2-40B4-BE49-F238E27FC236}">
                <a16:creationId xmlns:a16="http://schemas.microsoft.com/office/drawing/2014/main" id="{08D9CDBC-5F51-4791-81A6-6C9AC96B8034}"/>
              </a:ext>
            </a:extLst>
          </p:cNvPr>
          <p:cNvSpPr>
            <a:spLocks noGrp="1"/>
          </p:cNvSpPr>
          <p:nvPr>
            <p:ph type="body" sz="quarter" idx="17"/>
          </p:nvPr>
        </p:nvSpPr>
        <p:spPr/>
        <p:txBody>
          <a:bodyPr/>
          <a:lstStyle/>
          <a:p>
            <a:r>
              <a:rPr lang="sv-SE" dirty="0"/>
              <a:t>Säkerhetskultur i samverkan – för säkerhets skull!</a:t>
            </a:r>
          </a:p>
        </p:txBody>
      </p:sp>
      <p:pic>
        <p:nvPicPr>
          <p:cNvPr id="4" name="Bildobjekt 3">
            <a:extLst>
              <a:ext uri="{FF2B5EF4-FFF2-40B4-BE49-F238E27FC236}">
                <a16:creationId xmlns:a16="http://schemas.microsoft.com/office/drawing/2014/main" id="{B2E26B73-7432-40FB-85AF-F87BF11DB88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5097766" y="1816757"/>
            <a:ext cx="4046234" cy="3087428"/>
          </a:xfrm>
          <a:prstGeom prst="rect">
            <a:avLst/>
          </a:prstGeom>
        </p:spPr>
      </p:pic>
      <p:sp>
        <p:nvSpPr>
          <p:cNvPr id="5" name="Platshållare för sidfot 4">
            <a:extLst>
              <a:ext uri="{FF2B5EF4-FFF2-40B4-BE49-F238E27FC236}">
                <a16:creationId xmlns:a16="http://schemas.microsoft.com/office/drawing/2014/main" id="{21845E38-1FE4-4FE8-8FCC-A0679B0F9144}"/>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142432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9DD6B6C-72FE-43D0-BBCD-9D8DB1433714}"/>
              </a:ext>
            </a:extLst>
          </p:cNvPr>
          <p:cNvSpPr>
            <a:spLocks noGrp="1"/>
          </p:cNvSpPr>
          <p:nvPr>
            <p:ph type="body" sz="quarter" idx="14"/>
          </p:nvPr>
        </p:nvSpPr>
        <p:spPr>
          <a:xfrm>
            <a:off x="512886" y="2023541"/>
            <a:ext cx="3252780" cy="2523059"/>
          </a:xfrm>
        </p:spPr>
        <p:txBody>
          <a:bodyPr/>
          <a:lstStyle/>
          <a:p>
            <a:r>
              <a:rPr lang="sv-SE" dirty="0"/>
              <a:t>Ett verktyg för att kartlägga säkerhetskulturen.</a:t>
            </a:r>
          </a:p>
        </p:txBody>
      </p:sp>
      <p:sp>
        <p:nvSpPr>
          <p:cNvPr id="3" name="Platshållare för text 2">
            <a:extLst>
              <a:ext uri="{FF2B5EF4-FFF2-40B4-BE49-F238E27FC236}">
                <a16:creationId xmlns:a16="http://schemas.microsoft.com/office/drawing/2014/main" id="{E55F48AC-25DD-4B2E-8E6B-4C24830E6F18}"/>
              </a:ext>
            </a:extLst>
          </p:cNvPr>
          <p:cNvSpPr>
            <a:spLocks noGrp="1"/>
          </p:cNvSpPr>
          <p:nvPr>
            <p:ph type="body" sz="quarter" idx="17"/>
          </p:nvPr>
        </p:nvSpPr>
        <p:spPr/>
        <p:txBody>
          <a:bodyPr/>
          <a:lstStyle/>
          <a:p>
            <a:r>
              <a:rPr lang="sv-SE" dirty="0"/>
              <a:t>Säkerhetsvisaren</a:t>
            </a:r>
          </a:p>
        </p:txBody>
      </p:sp>
      <p:grpSp>
        <p:nvGrpSpPr>
          <p:cNvPr id="8" name="Grupp 7">
            <a:extLst>
              <a:ext uri="{FF2B5EF4-FFF2-40B4-BE49-F238E27FC236}">
                <a16:creationId xmlns:a16="http://schemas.microsoft.com/office/drawing/2014/main" id="{3875927A-666B-4F5A-920C-7D60BD093C8C}"/>
              </a:ext>
            </a:extLst>
          </p:cNvPr>
          <p:cNvGrpSpPr/>
          <p:nvPr/>
        </p:nvGrpSpPr>
        <p:grpSpPr>
          <a:xfrm>
            <a:off x="4572000" y="1194007"/>
            <a:ext cx="3310969" cy="3310969"/>
            <a:chOff x="4946069" y="1554953"/>
            <a:chExt cx="3310969" cy="3310969"/>
          </a:xfrm>
        </p:grpSpPr>
        <p:sp>
          <p:nvSpPr>
            <p:cNvPr id="7" name="Ellips 6">
              <a:extLst>
                <a:ext uri="{FF2B5EF4-FFF2-40B4-BE49-F238E27FC236}">
                  <a16:creationId xmlns:a16="http://schemas.microsoft.com/office/drawing/2014/main" id="{3A47E947-6BE1-424B-BF4A-1BDF53A3712B}"/>
                </a:ext>
              </a:extLst>
            </p:cNvPr>
            <p:cNvSpPr/>
            <p:nvPr/>
          </p:nvSpPr>
          <p:spPr>
            <a:xfrm>
              <a:off x="4946069" y="1554953"/>
              <a:ext cx="3310969" cy="3310969"/>
            </a:xfrm>
            <a:prstGeom prst="ellipse">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6" name="textruta 5">
              <a:extLst>
                <a:ext uri="{FF2B5EF4-FFF2-40B4-BE49-F238E27FC236}">
                  <a16:creationId xmlns:a16="http://schemas.microsoft.com/office/drawing/2014/main" id="{2B1C30B9-ED89-46D8-843B-902E8907FF8E}"/>
                </a:ext>
              </a:extLst>
            </p:cNvPr>
            <p:cNvSpPr txBox="1"/>
            <p:nvPr/>
          </p:nvSpPr>
          <p:spPr>
            <a:xfrm>
              <a:off x="5225796" y="2289120"/>
              <a:ext cx="2751513" cy="1631216"/>
            </a:xfrm>
            <a:prstGeom prst="rect">
              <a:avLst/>
            </a:prstGeom>
            <a:noFill/>
          </p:spPr>
          <p:txBody>
            <a:bodyPr wrap="square" rtlCol="0">
              <a:spAutoFit/>
            </a:bodyPr>
            <a:lstStyle/>
            <a:p>
              <a:pPr algn="ctr"/>
              <a:r>
                <a:rPr lang="sv-SE" sz="2000" b="1" dirty="0">
                  <a:solidFill>
                    <a:schemeClr val="bg1"/>
                  </a:solidFill>
                </a:rPr>
                <a:t>För att nå en bra säkerhetskultur behövs samverkan mellan chef och skyddsombud.</a:t>
              </a:r>
            </a:p>
          </p:txBody>
        </p:sp>
      </p:grpSp>
      <p:sp>
        <p:nvSpPr>
          <p:cNvPr id="9" name="Platshållare för sidfot 8">
            <a:extLst>
              <a:ext uri="{FF2B5EF4-FFF2-40B4-BE49-F238E27FC236}">
                <a16:creationId xmlns:a16="http://schemas.microsoft.com/office/drawing/2014/main" id="{52171EFA-BF68-4B48-9B34-668BE84459DB}"/>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303374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47F590A-DB46-45E1-8308-A3DB1C43498F}"/>
              </a:ext>
            </a:extLst>
          </p:cNvPr>
          <p:cNvSpPr>
            <a:spLocks noGrp="1"/>
          </p:cNvSpPr>
          <p:nvPr>
            <p:ph type="body" sz="quarter" idx="11"/>
          </p:nvPr>
        </p:nvSpPr>
        <p:spPr>
          <a:xfrm>
            <a:off x="515604" y="1239628"/>
            <a:ext cx="7065167" cy="1299409"/>
          </a:xfrm>
        </p:spPr>
        <p:txBody>
          <a:bodyPr/>
          <a:lstStyle/>
          <a:p>
            <a:r>
              <a:rPr lang="sv-SE" sz="4400" dirty="0"/>
              <a:t>Diskussion</a:t>
            </a:r>
          </a:p>
        </p:txBody>
      </p:sp>
      <p:sp>
        <p:nvSpPr>
          <p:cNvPr id="3" name="Platshållare för text 2">
            <a:extLst>
              <a:ext uri="{FF2B5EF4-FFF2-40B4-BE49-F238E27FC236}">
                <a16:creationId xmlns:a16="http://schemas.microsoft.com/office/drawing/2014/main" id="{5BBD58A2-FFA3-4A38-A266-F24E233ABF06}"/>
              </a:ext>
            </a:extLst>
          </p:cNvPr>
          <p:cNvSpPr>
            <a:spLocks noGrp="1"/>
          </p:cNvSpPr>
          <p:nvPr>
            <p:ph type="body" sz="quarter" idx="13"/>
          </p:nvPr>
        </p:nvSpPr>
        <p:spPr>
          <a:xfrm>
            <a:off x="507288" y="2896483"/>
            <a:ext cx="6915975" cy="450614"/>
          </a:xfrm>
        </p:spPr>
        <p:txBody>
          <a:bodyPr/>
          <a:lstStyle/>
          <a:p>
            <a:r>
              <a:rPr lang="sv-SE" dirty="0"/>
              <a:t>Hur kan vi praktiskt arbeta med klimat och kultur i vår organisation och på de enskilda arbetsplatserna?</a:t>
            </a:r>
          </a:p>
        </p:txBody>
      </p:sp>
      <p:pic>
        <p:nvPicPr>
          <p:cNvPr id="4" name="Bild 3">
            <a:extLst>
              <a:ext uri="{FF2B5EF4-FFF2-40B4-BE49-F238E27FC236}">
                <a16:creationId xmlns:a16="http://schemas.microsoft.com/office/drawing/2014/main" id="{C75CECC7-ADF3-47B6-97A6-5A3165388C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1562" y="2571750"/>
            <a:ext cx="3158199" cy="3158199"/>
          </a:xfrm>
          <a:prstGeom prst="rect">
            <a:avLst/>
          </a:prstGeom>
        </p:spPr>
      </p:pic>
    </p:spTree>
    <p:extLst>
      <p:ext uri="{BB962C8B-B14F-4D97-AF65-F5344CB8AC3E}">
        <p14:creationId xmlns:p14="http://schemas.microsoft.com/office/powerpoint/2010/main" val="372954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5E50FFD4-8E0F-444C-AC16-E97CE274E08D}"/>
              </a:ext>
            </a:extLst>
          </p:cNvPr>
          <p:cNvSpPr>
            <a:spLocks noGrp="1"/>
          </p:cNvSpPr>
          <p:nvPr>
            <p:ph type="pic" sz="quarter" idx="10"/>
          </p:nvPr>
        </p:nvSpPr>
        <p:spPr>
          <a:xfrm>
            <a:off x="7624387" y="1122497"/>
            <a:ext cx="2941768" cy="3412448"/>
          </a:xfrm>
          <a:solidFill>
            <a:schemeClr val="accent6"/>
          </a:solidFill>
        </p:spPr>
      </p:sp>
      <p:sp>
        <p:nvSpPr>
          <p:cNvPr id="3" name="Platshållare för text 2">
            <a:extLst>
              <a:ext uri="{FF2B5EF4-FFF2-40B4-BE49-F238E27FC236}">
                <a16:creationId xmlns:a16="http://schemas.microsoft.com/office/drawing/2014/main" id="{668E5D0C-5ADE-462C-9440-776E557B38BD}"/>
              </a:ext>
            </a:extLst>
          </p:cNvPr>
          <p:cNvSpPr>
            <a:spLocks noGrp="1"/>
          </p:cNvSpPr>
          <p:nvPr>
            <p:ph type="body" sz="quarter" idx="14"/>
          </p:nvPr>
        </p:nvSpPr>
        <p:spPr>
          <a:xfrm>
            <a:off x="512884" y="1789606"/>
            <a:ext cx="4599443" cy="2683213"/>
          </a:xfrm>
        </p:spPr>
        <p:txBody>
          <a:bodyPr/>
          <a:lstStyle/>
          <a:p>
            <a:pPr algn="l">
              <a:buClr>
                <a:srgbClr val="002060"/>
              </a:buClr>
            </a:pPr>
            <a:r>
              <a:rPr lang="sv-SE" dirty="0">
                <a:solidFill>
                  <a:schemeClr val="tx1"/>
                </a:solidFill>
              </a:rPr>
              <a:t>Öka kunskapen om hur vi arbetar med den organisatoriska och sociala arbetsmiljön i måleribranschen</a:t>
            </a:r>
          </a:p>
          <a:p>
            <a:pPr marL="342900" indent="-342900" algn="l">
              <a:buClr>
                <a:srgbClr val="002060"/>
              </a:buClr>
              <a:buFont typeface="Arial" panose="020B0604020202020204" pitchFamily="34" charset="0"/>
              <a:buChar char="•"/>
            </a:pPr>
            <a:endParaRPr lang="sv-SE" dirty="0">
              <a:solidFill>
                <a:schemeClr val="tx1"/>
              </a:solidFill>
            </a:endParaRPr>
          </a:p>
        </p:txBody>
      </p:sp>
      <p:sp>
        <p:nvSpPr>
          <p:cNvPr id="9" name="Platshållare för bild 8">
            <a:extLst>
              <a:ext uri="{FF2B5EF4-FFF2-40B4-BE49-F238E27FC236}">
                <a16:creationId xmlns:a16="http://schemas.microsoft.com/office/drawing/2014/main" id="{74FAE40E-80D2-47D6-9E8D-EBBBFEC27FEF}"/>
              </a:ext>
            </a:extLst>
          </p:cNvPr>
          <p:cNvSpPr>
            <a:spLocks noGrp="1"/>
          </p:cNvSpPr>
          <p:nvPr>
            <p:ph type="pic" sz="quarter" idx="15"/>
          </p:nvPr>
        </p:nvSpPr>
        <p:spPr>
          <a:xfrm>
            <a:off x="4910756" y="4026020"/>
            <a:ext cx="1503813" cy="1744421"/>
          </a:xfrm>
          <a:solidFill>
            <a:schemeClr val="accent3"/>
          </a:solidFill>
        </p:spPr>
      </p:sp>
      <p:sp>
        <p:nvSpPr>
          <p:cNvPr id="4" name="Platshållare för text 3">
            <a:extLst>
              <a:ext uri="{FF2B5EF4-FFF2-40B4-BE49-F238E27FC236}">
                <a16:creationId xmlns:a16="http://schemas.microsoft.com/office/drawing/2014/main" id="{5AEFA6D7-5B79-4F65-91DD-8961E10CB889}"/>
              </a:ext>
            </a:extLst>
          </p:cNvPr>
          <p:cNvSpPr>
            <a:spLocks noGrp="1"/>
          </p:cNvSpPr>
          <p:nvPr>
            <p:ph type="body" sz="quarter" idx="17"/>
          </p:nvPr>
        </p:nvSpPr>
        <p:spPr>
          <a:xfrm>
            <a:off x="512885" y="705070"/>
            <a:ext cx="6244058" cy="1004518"/>
          </a:xfrm>
        </p:spPr>
        <p:txBody>
          <a:bodyPr/>
          <a:lstStyle/>
          <a:p>
            <a:r>
              <a:rPr lang="sv-SE" dirty="0"/>
              <a:t>Syfte och mål med dag 3</a:t>
            </a:r>
          </a:p>
        </p:txBody>
      </p:sp>
      <p:pic>
        <p:nvPicPr>
          <p:cNvPr id="19" name="Platshållare för bild 18" descr="En bild som visar mat, bord, inomhus, tårta&#10;&#10;Beskrivning genererad med hög exakthet">
            <a:extLst>
              <a:ext uri="{FF2B5EF4-FFF2-40B4-BE49-F238E27FC236}">
                <a16:creationId xmlns:a16="http://schemas.microsoft.com/office/drawing/2014/main" id="{9AF1AEED-8EB8-4C9E-AEAE-DDAD80933222}"/>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21254" r="21254"/>
          <a:stretch>
            <a:fillRect/>
          </a:stretch>
        </p:blipFill>
        <p:spPr>
          <a:xfrm>
            <a:off x="5410200" y="1863725"/>
            <a:ext cx="2117725" cy="2457450"/>
          </a:xfrm>
        </p:spPr>
      </p:pic>
      <p:pic>
        <p:nvPicPr>
          <p:cNvPr id="23" name="Platshållare för bild 22" descr="En bild som visar person, man, inomhus, vägg&#10;&#10;Beskrivning genererad med hög exakthet">
            <a:extLst>
              <a:ext uri="{FF2B5EF4-FFF2-40B4-BE49-F238E27FC236}">
                <a16:creationId xmlns:a16="http://schemas.microsoft.com/office/drawing/2014/main" id="{CA5058A6-2B1F-495F-8E56-BFB0CE3015D9}"/>
              </a:ext>
            </a:extLst>
          </p:cNvPr>
          <p:cNvPicPr>
            <a:picLocks noGrp="1" noChangeAspect="1"/>
          </p:cNvPicPr>
          <p:nvPr>
            <p:ph type="pic" sz="quarter" idx="11"/>
          </p:nvPr>
        </p:nvPicPr>
        <p:blipFill>
          <a:blip r:embed="rId4" cstate="print">
            <a:extLst>
              <a:ext uri="{28A0092B-C50C-407E-A947-70E740481C1C}">
                <a14:useLocalDpi xmlns:a14="http://schemas.microsoft.com/office/drawing/2010/main"/>
              </a:ext>
            </a:extLst>
          </a:blip>
          <a:srcRect l="21248" r="21248"/>
          <a:stretch>
            <a:fillRect/>
          </a:stretch>
        </p:blipFill>
        <p:spPr>
          <a:xfrm>
            <a:off x="6475413" y="3867150"/>
            <a:ext cx="2200275" cy="2552700"/>
          </a:xfrm>
        </p:spPr>
      </p:pic>
      <p:sp>
        <p:nvSpPr>
          <p:cNvPr id="6" name="Platshållare för sidfot 5">
            <a:extLst>
              <a:ext uri="{FF2B5EF4-FFF2-40B4-BE49-F238E27FC236}">
                <a16:creationId xmlns:a16="http://schemas.microsoft.com/office/drawing/2014/main" id="{5AE4022D-B1FA-4819-AC54-8A4D8B949AE1}"/>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411491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029C935-AAFC-4504-8FB5-9CBB2B797503}"/>
              </a:ext>
            </a:extLst>
          </p:cNvPr>
          <p:cNvSpPr>
            <a:spLocks noGrp="1"/>
          </p:cNvSpPr>
          <p:nvPr>
            <p:ph type="body" sz="quarter" idx="14"/>
          </p:nvPr>
        </p:nvSpPr>
        <p:spPr>
          <a:xfrm>
            <a:off x="512884" y="2023541"/>
            <a:ext cx="6710875" cy="2523059"/>
          </a:xfrm>
        </p:spPr>
        <p:txBody>
          <a:bodyPr/>
          <a:lstStyle/>
          <a:p>
            <a:r>
              <a:rPr lang="sv-SE" dirty="0"/>
              <a:t>För att ni tillsammans, chef och skyddsombud, ska kunna bygga ett förtroendefullt samarbete.</a:t>
            </a:r>
          </a:p>
        </p:txBody>
      </p:sp>
      <p:sp>
        <p:nvSpPr>
          <p:cNvPr id="3" name="Platshållare för text 2">
            <a:extLst>
              <a:ext uri="{FF2B5EF4-FFF2-40B4-BE49-F238E27FC236}">
                <a16:creationId xmlns:a16="http://schemas.microsoft.com/office/drawing/2014/main" id="{18785620-7C95-4624-A053-E2FF15DF912B}"/>
              </a:ext>
            </a:extLst>
          </p:cNvPr>
          <p:cNvSpPr>
            <a:spLocks noGrp="1"/>
          </p:cNvSpPr>
          <p:nvPr>
            <p:ph type="body" sz="quarter" idx="17"/>
          </p:nvPr>
        </p:nvSpPr>
        <p:spPr>
          <a:xfrm>
            <a:off x="537824" y="691748"/>
            <a:ext cx="6244058" cy="1004518"/>
          </a:xfrm>
        </p:spPr>
        <p:txBody>
          <a:bodyPr/>
          <a:lstStyle/>
          <a:p>
            <a:r>
              <a:rPr lang="sv-SE" dirty="0"/>
              <a:t>Viktiga byggstenar</a:t>
            </a:r>
          </a:p>
        </p:txBody>
      </p:sp>
      <p:graphicFrame>
        <p:nvGraphicFramePr>
          <p:cNvPr id="4" name="Diagram 3">
            <a:extLst>
              <a:ext uri="{FF2B5EF4-FFF2-40B4-BE49-F238E27FC236}">
                <a16:creationId xmlns:a16="http://schemas.microsoft.com/office/drawing/2014/main" id="{73D56F3E-5801-4412-868D-31ADA688D015}"/>
              </a:ext>
            </a:extLst>
          </p:cNvPr>
          <p:cNvGraphicFramePr/>
          <p:nvPr>
            <p:extLst>
              <p:ext uri="{D42A27DB-BD31-4B8C-83A1-F6EECF244321}">
                <p14:modId xmlns:p14="http://schemas.microsoft.com/office/powerpoint/2010/main" val="3467376161"/>
              </p:ext>
            </p:extLst>
          </p:nvPr>
        </p:nvGraphicFramePr>
        <p:xfrm>
          <a:off x="1826294" y="2890530"/>
          <a:ext cx="4870491" cy="2656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342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3FCE97A-CD48-40F5-99C7-5295C6F34BEE}"/>
              </a:ext>
            </a:extLst>
          </p:cNvPr>
          <p:cNvSpPr>
            <a:spLocks noGrp="1"/>
          </p:cNvSpPr>
          <p:nvPr>
            <p:ph type="body" sz="quarter" idx="14"/>
          </p:nvPr>
        </p:nvSpPr>
        <p:spPr>
          <a:xfrm>
            <a:off x="521198" y="1998603"/>
            <a:ext cx="3563169" cy="2209792"/>
          </a:xfrm>
        </p:spPr>
        <p:txBody>
          <a:bodyPr/>
          <a:lstStyle/>
          <a:p>
            <a:r>
              <a:rPr lang="sv-SE" dirty="0"/>
              <a:t>Säkerhet på agendan.</a:t>
            </a:r>
          </a:p>
          <a:p>
            <a:r>
              <a:rPr lang="sv-SE" dirty="0"/>
              <a:t>Alltid agenda, starttid, sluttid och mötesordförande.</a:t>
            </a:r>
          </a:p>
          <a:p>
            <a:r>
              <a:rPr lang="sv-SE" dirty="0"/>
              <a:t>Mobil- och mejlregler.</a:t>
            </a:r>
          </a:p>
          <a:p>
            <a:r>
              <a:rPr lang="sv-SE" dirty="0"/>
              <a:t>Tydligt syfte.</a:t>
            </a:r>
          </a:p>
          <a:p>
            <a:r>
              <a:rPr lang="sv-SE" dirty="0"/>
              <a:t>Vad ska uppnås?</a:t>
            </a:r>
          </a:p>
        </p:txBody>
      </p:sp>
      <p:sp>
        <p:nvSpPr>
          <p:cNvPr id="3" name="Platshållare för text 2">
            <a:extLst>
              <a:ext uri="{FF2B5EF4-FFF2-40B4-BE49-F238E27FC236}">
                <a16:creationId xmlns:a16="http://schemas.microsoft.com/office/drawing/2014/main" id="{9CA5554E-8843-4584-9109-A85ED0F5DC0B}"/>
              </a:ext>
            </a:extLst>
          </p:cNvPr>
          <p:cNvSpPr>
            <a:spLocks noGrp="1"/>
          </p:cNvSpPr>
          <p:nvPr>
            <p:ph type="body" sz="quarter" idx="15"/>
          </p:nvPr>
        </p:nvSpPr>
        <p:spPr>
          <a:xfrm>
            <a:off x="4481015" y="1998603"/>
            <a:ext cx="3563169" cy="2209792"/>
          </a:xfrm>
        </p:spPr>
        <p:txBody>
          <a:bodyPr/>
          <a:lstStyle/>
          <a:p>
            <a:r>
              <a:rPr lang="sv-SE" dirty="0"/>
              <a:t>Förtydliga informationsfrågor, diskussionsfrågor eller beslutsfrågor.</a:t>
            </a:r>
          </a:p>
          <a:p>
            <a:r>
              <a:rPr lang="sv-SE" dirty="0"/>
              <a:t>Befogenheter att fatta beslut eller ge rekommendationer?</a:t>
            </a:r>
          </a:p>
          <a:p>
            <a:r>
              <a:rPr lang="sv-SE" dirty="0"/>
              <a:t>Föra protokoll.</a:t>
            </a:r>
          </a:p>
          <a:p>
            <a:r>
              <a:rPr lang="sv-SE" dirty="0"/>
              <a:t>Tas rätt frågor upp?</a:t>
            </a:r>
          </a:p>
        </p:txBody>
      </p:sp>
      <p:sp>
        <p:nvSpPr>
          <p:cNvPr id="4" name="Platshållare för text 3">
            <a:extLst>
              <a:ext uri="{FF2B5EF4-FFF2-40B4-BE49-F238E27FC236}">
                <a16:creationId xmlns:a16="http://schemas.microsoft.com/office/drawing/2014/main" id="{23E7B89F-F1DE-4D40-9CC8-8B50A6B2D910}"/>
              </a:ext>
            </a:extLst>
          </p:cNvPr>
          <p:cNvSpPr>
            <a:spLocks noGrp="1"/>
          </p:cNvSpPr>
          <p:nvPr>
            <p:ph type="body" sz="quarter" idx="17"/>
          </p:nvPr>
        </p:nvSpPr>
        <p:spPr>
          <a:xfrm>
            <a:off x="512885" y="700061"/>
            <a:ext cx="6244058" cy="1004518"/>
          </a:xfrm>
        </p:spPr>
        <p:txBody>
          <a:bodyPr/>
          <a:lstStyle/>
          <a:p>
            <a:r>
              <a:rPr lang="sv-SE" dirty="0"/>
              <a:t>Möten i samverkan </a:t>
            </a:r>
            <a:br>
              <a:rPr lang="sv-SE" dirty="0"/>
            </a:br>
            <a:r>
              <a:rPr lang="sv-SE" dirty="0"/>
              <a:t>– för en god säkerhetskultur</a:t>
            </a:r>
          </a:p>
        </p:txBody>
      </p:sp>
      <p:sp>
        <p:nvSpPr>
          <p:cNvPr id="5" name="Platshållare för sidfot 4">
            <a:extLst>
              <a:ext uri="{FF2B5EF4-FFF2-40B4-BE49-F238E27FC236}">
                <a16:creationId xmlns:a16="http://schemas.microsoft.com/office/drawing/2014/main" id="{0D816653-040D-4AA4-B3A7-7353A2198E6A}"/>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380324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E999AD0-D1E8-4F00-A43B-8FDD8E19880D}"/>
              </a:ext>
            </a:extLst>
          </p:cNvPr>
          <p:cNvSpPr>
            <a:spLocks noGrp="1"/>
          </p:cNvSpPr>
          <p:nvPr>
            <p:ph type="body" sz="quarter" idx="14"/>
          </p:nvPr>
        </p:nvSpPr>
        <p:spPr>
          <a:xfrm>
            <a:off x="512885" y="2023542"/>
            <a:ext cx="4419478" cy="2209792"/>
          </a:xfrm>
        </p:spPr>
        <p:txBody>
          <a:bodyPr/>
          <a:lstStyle/>
          <a:p>
            <a:r>
              <a:rPr lang="sv-SE" sz="1800" dirty="0"/>
              <a:t>Variera ordförandeskapet</a:t>
            </a:r>
          </a:p>
          <a:p>
            <a:r>
              <a:rPr lang="sv-SE" sz="1800" dirty="0"/>
              <a:t>Variera arbetssättet efter ämnet</a:t>
            </a:r>
          </a:p>
          <a:p>
            <a:r>
              <a:rPr lang="sv-SE" sz="1800" dirty="0"/>
              <a:t>Jobba med post-it-lappar</a:t>
            </a:r>
          </a:p>
          <a:p>
            <a:r>
              <a:rPr lang="sv-SE" sz="1800" dirty="0"/>
              <a:t>Alla mötesdeltagare har ett ansvar att vara aktiva – både prata och lyssna</a:t>
            </a:r>
          </a:p>
          <a:p>
            <a:r>
              <a:rPr lang="sv-SE" sz="1800" dirty="0"/>
              <a:t>Bryt mötesrutiner</a:t>
            </a:r>
          </a:p>
          <a:p>
            <a:r>
              <a:rPr lang="sv-SE" sz="1800" dirty="0"/>
              <a:t>Ha möten utan bord</a:t>
            </a:r>
          </a:p>
          <a:p>
            <a:r>
              <a:rPr lang="sv-SE" sz="1800" dirty="0"/>
              <a:t>Variera mötestiden och längden</a:t>
            </a:r>
          </a:p>
        </p:txBody>
      </p:sp>
      <p:sp>
        <p:nvSpPr>
          <p:cNvPr id="3" name="Platshållare för text 2">
            <a:extLst>
              <a:ext uri="{FF2B5EF4-FFF2-40B4-BE49-F238E27FC236}">
                <a16:creationId xmlns:a16="http://schemas.microsoft.com/office/drawing/2014/main" id="{A7ECDDC7-872D-429A-81F4-21F6AD7ACC5B}"/>
              </a:ext>
            </a:extLst>
          </p:cNvPr>
          <p:cNvSpPr>
            <a:spLocks noGrp="1"/>
          </p:cNvSpPr>
          <p:nvPr>
            <p:ph type="body" sz="quarter" idx="16"/>
          </p:nvPr>
        </p:nvSpPr>
        <p:spPr>
          <a:xfrm>
            <a:off x="512885" y="691748"/>
            <a:ext cx="6951944" cy="1004518"/>
          </a:xfrm>
        </p:spPr>
        <p:txBody>
          <a:bodyPr/>
          <a:lstStyle/>
          <a:p>
            <a:r>
              <a:rPr lang="sv-SE" dirty="0"/>
              <a:t>Variation för ökat engagemang</a:t>
            </a:r>
          </a:p>
        </p:txBody>
      </p:sp>
      <p:pic>
        <p:nvPicPr>
          <p:cNvPr id="4" name="Bildobjekt 3">
            <a:extLst>
              <a:ext uri="{FF2B5EF4-FFF2-40B4-BE49-F238E27FC236}">
                <a16:creationId xmlns:a16="http://schemas.microsoft.com/office/drawing/2014/main" id="{123FA67E-650B-431E-A1E2-C97EBD9245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29443" y="1827675"/>
            <a:ext cx="4239491" cy="3490695"/>
          </a:xfrm>
          <a:prstGeom prst="rect">
            <a:avLst/>
          </a:prstGeom>
        </p:spPr>
      </p:pic>
      <p:sp>
        <p:nvSpPr>
          <p:cNvPr id="5" name="Platshållare för sidfot 4">
            <a:extLst>
              <a:ext uri="{FF2B5EF4-FFF2-40B4-BE49-F238E27FC236}">
                <a16:creationId xmlns:a16="http://schemas.microsoft.com/office/drawing/2014/main" id="{71CE57FA-4B08-47D8-ABD4-D117F39D5AE0}"/>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167065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F427FC26-E620-41EA-BE5D-7D3815F89DDD}"/>
              </a:ext>
            </a:extLst>
          </p:cNvPr>
          <p:cNvSpPr>
            <a:spLocks noGrp="1"/>
          </p:cNvSpPr>
          <p:nvPr>
            <p:ph type="body" sz="quarter" idx="15"/>
          </p:nvPr>
        </p:nvSpPr>
        <p:spPr>
          <a:xfrm>
            <a:off x="544749" y="706250"/>
            <a:ext cx="3735909" cy="1004518"/>
          </a:xfrm>
        </p:spPr>
        <p:txBody>
          <a:bodyPr/>
          <a:lstStyle/>
          <a:p>
            <a:r>
              <a:rPr lang="sv-SE" altLang="sv-SE" dirty="0"/>
              <a:t>Sammanfattning</a:t>
            </a:r>
            <a:endParaRPr lang="sv-SE" dirty="0"/>
          </a:p>
        </p:txBody>
      </p:sp>
      <p:pic>
        <p:nvPicPr>
          <p:cNvPr id="4" name="Platshållare för bild 3">
            <a:extLst>
              <a:ext uri="{FF2B5EF4-FFF2-40B4-BE49-F238E27FC236}">
                <a16:creationId xmlns:a16="http://schemas.microsoft.com/office/drawing/2014/main" id="{A71EFF31-A81E-4448-9013-BB36F9E679E2}"/>
              </a:ext>
            </a:extLst>
          </p:cNvPr>
          <p:cNvPicPr>
            <a:picLocks noGrp="1" noChangeAspect="1"/>
          </p:cNvPicPr>
          <p:nvPr>
            <p:ph type="pic" sz="quarter" idx="4294967295"/>
          </p:nvPr>
        </p:nvPicPr>
        <p:blipFill>
          <a:blip r:embed="rId3" cstate="print">
            <a:extLst>
              <a:ext uri="{28A0092B-C50C-407E-A947-70E740481C1C}">
                <a14:useLocalDpi xmlns:a14="http://schemas.microsoft.com/office/drawing/2010/main"/>
              </a:ext>
            </a:extLst>
          </a:blip>
          <a:srcRect/>
          <a:stretch>
            <a:fillRect/>
          </a:stretch>
        </p:blipFill>
        <p:spPr>
          <a:xfrm>
            <a:off x="5064131" y="1895249"/>
            <a:ext cx="3423400" cy="2414210"/>
          </a:xfrm>
        </p:spPr>
      </p:pic>
      <p:sp>
        <p:nvSpPr>
          <p:cNvPr id="3" name="Platshållare för text 2">
            <a:extLst>
              <a:ext uri="{FF2B5EF4-FFF2-40B4-BE49-F238E27FC236}">
                <a16:creationId xmlns:a16="http://schemas.microsoft.com/office/drawing/2014/main" id="{E694932F-EF8B-4CB9-BA4F-436952E4CE09}"/>
              </a:ext>
            </a:extLst>
          </p:cNvPr>
          <p:cNvSpPr>
            <a:spLocks noGrp="1"/>
          </p:cNvSpPr>
          <p:nvPr>
            <p:ph type="body" sz="quarter" idx="14"/>
          </p:nvPr>
        </p:nvSpPr>
        <p:spPr>
          <a:xfrm>
            <a:off x="1" y="2023541"/>
            <a:ext cx="4280658" cy="2157627"/>
          </a:xfrm>
        </p:spPr>
        <p:txBody>
          <a:bodyPr/>
          <a:lstStyle/>
          <a:p>
            <a:pPr lvl="0" defTabSz="685800">
              <a:spcBef>
                <a:spcPts val="0"/>
              </a:spcBef>
              <a:defRPr/>
            </a:pPr>
            <a:r>
              <a:rPr lang="sv-SE" altLang="sv-SE" dirty="0"/>
              <a:t>OSA en del i det systematiska arbetsmiljöarbete</a:t>
            </a:r>
          </a:p>
          <a:p>
            <a:pPr lvl="0" defTabSz="685800">
              <a:spcBef>
                <a:spcPts val="0"/>
              </a:spcBef>
              <a:defRPr/>
            </a:pPr>
            <a:r>
              <a:rPr lang="sv-SE" altLang="sv-SE" dirty="0"/>
              <a:t>Arbetsbelastning</a:t>
            </a:r>
          </a:p>
          <a:p>
            <a:pPr lvl="0" defTabSz="685800">
              <a:spcBef>
                <a:spcPts val="0"/>
              </a:spcBef>
              <a:defRPr/>
            </a:pPr>
            <a:r>
              <a:rPr lang="sv-SE" altLang="sv-SE" dirty="0"/>
              <a:t>Kränkande särbehandling</a:t>
            </a:r>
          </a:p>
          <a:p>
            <a:pPr lvl="0" defTabSz="685800">
              <a:spcBef>
                <a:spcPts val="0"/>
              </a:spcBef>
              <a:defRPr/>
            </a:pPr>
            <a:r>
              <a:rPr lang="sv-SE" altLang="sv-SE" dirty="0"/>
              <a:t>Säkerhetskultur och samverkan</a:t>
            </a:r>
          </a:p>
          <a:p>
            <a:pPr lvl="0" defTabSz="685800">
              <a:spcBef>
                <a:spcPts val="0"/>
              </a:spcBef>
              <a:defRPr/>
            </a:pPr>
            <a:r>
              <a:rPr lang="sv-SE" altLang="sv-SE" dirty="0"/>
              <a:t>Säkerhetsvisaren</a:t>
            </a:r>
          </a:p>
          <a:p>
            <a:pPr lvl="0" defTabSz="685800">
              <a:spcBef>
                <a:spcPts val="0"/>
              </a:spcBef>
              <a:defRPr/>
            </a:pPr>
            <a:r>
              <a:rPr lang="sv-SE" altLang="sv-SE" dirty="0"/>
              <a:t>Mötesvanor</a:t>
            </a:r>
          </a:p>
          <a:p>
            <a:endParaRPr lang="sv-SE" dirty="0"/>
          </a:p>
        </p:txBody>
      </p:sp>
    </p:spTree>
    <p:extLst>
      <p:ext uri="{BB962C8B-B14F-4D97-AF65-F5344CB8AC3E}">
        <p14:creationId xmlns:p14="http://schemas.microsoft.com/office/powerpoint/2010/main" val="60793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5DC1BFC-C43E-4103-9AD4-1BA59F928E1A}"/>
              </a:ext>
            </a:extLst>
          </p:cNvPr>
          <p:cNvSpPr>
            <a:spLocks noGrp="1"/>
          </p:cNvSpPr>
          <p:nvPr>
            <p:ph type="body" sz="quarter" idx="14"/>
          </p:nvPr>
        </p:nvSpPr>
        <p:spPr>
          <a:xfrm>
            <a:off x="512885" y="1890538"/>
            <a:ext cx="4419478" cy="2523059"/>
          </a:xfrm>
        </p:spPr>
        <p:txBody>
          <a:bodyPr/>
          <a:lstStyle/>
          <a:p>
            <a:pPr>
              <a:spcBef>
                <a:spcPts val="0"/>
              </a:spcBef>
            </a:pPr>
            <a:r>
              <a:rPr lang="sv-SE" sz="1200" dirty="0"/>
              <a:t>OSA-enkäten</a:t>
            </a:r>
          </a:p>
          <a:p>
            <a:pPr>
              <a:spcBef>
                <a:spcPts val="0"/>
              </a:spcBef>
            </a:pPr>
            <a:r>
              <a:rPr lang="sv-SE" sz="1200" dirty="0"/>
              <a:t>Görs individuellt eller i grupp</a:t>
            </a:r>
          </a:p>
          <a:p>
            <a:pPr>
              <a:spcBef>
                <a:spcPts val="0"/>
              </a:spcBef>
            </a:pPr>
            <a:r>
              <a:rPr lang="sv-SE" sz="1200" dirty="0">
                <a:hlinkClick r:id="rId3"/>
              </a:rPr>
              <a:t>www.prevent.se/osaenkaten/</a:t>
            </a:r>
            <a:endParaRPr lang="sv-SE" sz="1200" dirty="0"/>
          </a:p>
          <a:p>
            <a:endParaRPr lang="sv-SE" sz="1200" dirty="0"/>
          </a:p>
          <a:p>
            <a:pPr>
              <a:spcBef>
                <a:spcPts val="0"/>
              </a:spcBef>
            </a:pPr>
            <a:r>
              <a:rPr lang="sv-SE" sz="1200" dirty="0"/>
              <a:t>Säkerhetsvisaren</a:t>
            </a:r>
          </a:p>
          <a:p>
            <a:pPr>
              <a:spcBef>
                <a:spcPts val="0"/>
              </a:spcBef>
            </a:pPr>
            <a:r>
              <a:rPr lang="sv-SE" sz="1200" dirty="0">
                <a:hlinkClick r:id="rId4"/>
              </a:rPr>
              <a:t>www.prevent.se/sakerhetsvisaren/</a:t>
            </a:r>
            <a:endParaRPr lang="sv-SE" sz="1200" dirty="0"/>
          </a:p>
          <a:p>
            <a:endParaRPr lang="sv-SE" sz="1200" dirty="0"/>
          </a:p>
          <a:p>
            <a:endParaRPr lang="sv-SE" sz="1200" dirty="0"/>
          </a:p>
        </p:txBody>
      </p:sp>
      <p:sp>
        <p:nvSpPr>
          <p:cNvPr id="3" name="Platshållare för text 2">
            <a:extLst>
              <a:ext uri="{FF2B5EF4-FFF2-40B4-BE49-F238E27FC236}">
                <a16:creationId xmlns:a16="http://schemas.microsoft.com/office/drawing/2014/main" id="{66877834-7F74-4E0F-8A24-6E0C66E03AE4}"/>
              </a:ext>
            </a:extLst>
          </p:cNvPr>
          <p:cNvSpPr>
            <a:spLocks noGrp="1"/>
          </p:cNvSpPr>
          <p:nvPr>
            <p:ph type="body" sz="quarter" idx="17"/>
          </p:nvPr>
        </p:nvSpPr>
        <p:spPr/>
        <p:txBody>
          <a:bodyPr/>
          <a:lstStyle/>
          <a:p>
            <a:r>
              <a:rPr lang="sv-SE" dirty="0"/>
              <a:t>Verktyg från Prevent</a:t>
            </a:r>
          </a:p>
        </p:txBody>
      </p:sp>
      <p:sp>
        <p:nvSpPr>
          <p:cNvPr id="4" name="Platshållare för text 1">
            <a:extLst>
              <a:ext uri="{FF2B5EF4-FFF2-40B4-BE49-F238E27FC236}">
                <a16:creationId xmlns:a16="http://schemas.microsoft.com/office/drawing/2014/main" id="{2BA00D25-8DA1-4789-BE39-F24776ACAB3B}"/>
              </a:ext>
            </a:extLst>
          </p:cNvPr>
          <p:cNvSpPr txBox="1">
            <a:spLocks/>
          </p:cNvSpPr>
          <p:nvPr/>
        </p:nvSpPr>
        <p:spPr>
          <a:xfrm>
            <a:off x="4472387" y="1857285"/>
            <a:ext cx="4419478" cy="2523059"/>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lang="sv-SE" sz="2000" b="0" i="0" kern="1200" smtClean="0">
                <a:solidFill>
                  <a:schemeClr val="tx1"/>
                </a:solidFill>
                <a:effectLst/>
                <a:latin typeface="+mn-lt"/>
                <a:ea typeface="+mn-ea"/>
                <a:cs typeface="+mn-cs"/>
              </a:defRPr>
            </a:lvl1pPr>
            <a:lvl2pPr marL="742950" indent="-285750" algn="l" defTabSz="457200" rtl="0" eaLnBrk="1" latinLnBrk="0" hangingPunct="1">
              <a:spcBef>
                <a:spcPct val="20000"/>
              </a:spcBef>
              <a:buFont typeface="Arial"/>
              <a:buChar char="–"/>
              <a:defRPr sz="3600" b="0" kern="1200">
                <a:solidFill>
                  <a:schemeClr val="tx1"/>
                </a:solidFill>
                <a:latin typeface="Georgia" panose="02040502050405020303" pitchFamily="18"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3600" b="0" kern="1200">
                <a:solidFill>
                  <a:schemeClr val="tx1"/>
                </a:solidFill>
                <a:latin typeface="Georgia" panose="02040502050405020303" pitchFamily="18"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3600" b="0" kern="1200">
                <a:solidFill>
                  <a:schemeClr val="tx1"/>
                </a:solidFill>
                <a:latin typeface="Georgia" panose="02040502050405020303" pitchFamily="18"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3600" b="0" kern="1200">
                <a:solidFill>
                  <a:schemeClr val="tx1"/>
                </a:solidFill>
                <a:latin typeface="Georgia" panose="02040502050405020303" pitchFamily="18"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1600" dirty="0"/>
              <a:t>Brevskolor</a:t>
            </a:r>
            <a:br>
              <a:rPr lang="sv-SE" sz="1200" dirty="0"/>
            </a:br>
            <a:r>
              <a:rPr lang="sv-SE" sz="1200" dirty="0"/>
              <a:t>Lämna din mejladress och få de 10 delarna i din mejlbox.</a:t>
            </a:r>
          </a:p>
          <a:p>
            <a:endParaRPr lang="sv-SE" sz="1200" dirty="0"/>
          </a:p>
          <a:p>
            <a:r>
              <a:rPr lang="sv-SE" sz="1200" dirty="0"/>
              <a:t>Organisatorisk och social arbetsmiljö – brevskola</a:t>
            </a:r>
          </a:p>
          <a:p>
            <a:r>
              <a:rPr lang="sv-SE" sz="1200" dirty="0">
                <a:hlinkClick r:id="rId5"/>
              </a:rPr>
              <a:t>www.prevent.se/brevskola-osa</a:t>
            </a:r>
            <a:endParaRPr lang="sv-SE" sz="1200" dirty="0"/>
          </a:p>
          <a:p>
            <a:endParaRPr lang="sv-SE" sz="1200" dirty="0"/>
          </a:p>
          <a:p>
            <a:pPr>
              <a:spcBef>
                <a:spcPts val="0"/>
              </a:spcBef>
            </a:pPr>
            <a:r>
              <a:rPr lang="sv-SE" sz="1200" dirty="0"/>
              <a:t>Stress</a:t>
            </a:r>
          </a:p>
          <a:p>
            <a:pPr>
              <a:spcBef>
                <a:spcPts val="0"/>
              </a:spcBef>
            </a:pPr>
            <a:r>
              <a:rPr lang="sv-SE" sz="1200" dirty="0">
                <a:hlinkClick r:id="rId6"/>
              </a:rPr>
              <a:t>www.prevent.se/brevskola-stress</a:t>
            </a:r>
            <a:endParaRPr lang="sv-SE" sz="1200" dirty="0"/>
          </a:p>
          <a:p>
            <a:endParaRPr lang="sv-SE" sz="1200" dirty="0"/>
          </a:p>
          <a:p>
            <a:pPr>
              <a:spcBef>
                <a:spcPts val="0"/>
              </a:spcBef>
            </a:pPr>
            <a:r>
              <a:rPr lang="sv-SE" sz="1200" dirty="0"/>
              <a:t>Sexuella trakasserier – brevskola</a:t>
            </a:r>
          </a:p>
          <a:p>
            <a:pPr>
              <a:spcBef>
                <a:spcPts val="0"/>
              </a:spcBef>
            </a:pPr>
            <a:r>
              <a:rPr lang="sv-SE" sz="1200" dirty="0">
                <a:hlinkClick r:id="rId7"/>
              </a:rPr>
              <a:t>www.prevent.se/brevskola-sexuella-trakasserier</a:t>
            </a:r>
            <a:endParaRPr lang="sv-SE" sz="1200" dirty="0"/>
          </a:p>
          <a:p>
            <a:pPr>
              <a:spcBef>
                <a:spcPts val="0"/>
              </a:spcBef>
            </a:pPr>
            <a:endParaRPr lang="sv-SE" sz="1200" dirty="0"/>
          </a:p>
          <a:p>
            <a:endParaRPr lang="sv-SE" sz="1200" dirty="0"/>
          </a:p>
        </p:txBody>
      </p:sp>
      <p:sp>
        <p:nvSpPr>
          <p:cNvPr id="5" name="Platshållare för sidfot 4">
            <a:extLst>
              <a:ext uri="{FF2B5EF4-FFF2-40B4-BE49-F238E27FC236}">
                <a16:creationId xmlns:a16="http://schemas.microsoft.com/office/drawing/2014/main" id="{089E849A-A063-47FE-B9DF-B833E0C191BA}"/>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70628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Platshållare för text 2"/>
          <p:cNvSpPr>
            <a:spLocks noGrp="1"/>
          </p:cNvSpPr>
          <p:nvPr>
            <p:ph type="body" sz="quarter" idx="13"/>
          </p:nvPr>
        </p:nvSpPr>
        <p:spPr>
          <a:xfrm>
            <a:off x="534967" y="2105658"/>
            <a:ext cx="7769448" cy="1615467"/>
          </a:xfrm>
        </p:spPr>
        <p:txBody>
          <a:bodyPr/>
          <a:lstStyle/>
          <a:p>
            <a:pPr marL="182563" indent="-182563" eaLnBrk="1" hangingPunct="1">
              <a:buClr>
                <a:schemeClr val="bg1"/>
              </a:buClr>
              <a:buFont typeface="Arial" panose="020B0604020202020204" pitchFamily="34" charset="0"/>
              <a:buChar char="•"/>
            </a:pPr>
            <a:r>
              <a:rPr lang="sv-SE" altLang="sv-SE" dirty="0"/>
              <a:t>Vad är det viktigaste du tar med dig från utbildningen?</a:t>
            </a:r>
          </a:p>
          <a:p>
            <a:pPr marL="182563" indent="-182563" eaLnBrk="1" hangingPunct="1">
              <a:buClr>
                <a:schemeClr val="bg1"/>
              </a:buClr>
              <a:buFont typeface="Arial" panose="020B0604020202020204" pitchFamily="34" charset="0"/>
              <a:buChar char="•"/>
            </a:pPr>
            <a:r>
              <a:rPr lang="sv-SE" altLang="sv-SE" dirty="0"/>
              <a:t>Vad är det första du ska göra i din roll när du kommer tillbaka till jobbet.</a:t>
            </a:r>
          </a:p>
        </p:txBody>
      </p:sp>
      <p:sp>
        <p:nvSpPr>
          <p:cNvPr id="32770" name="Rubrik 1"/>
          <p:cNvSpPr>
            <a:spLocks noGrp="1"/>
          </p:cNvSpPr>
          <p:nvPr>
            <p:ph type="title" idx="4294967295"/>
          </p:nvPr>
        </p:nvSpPr>
        <p:spPr>
          <a:xfrm>
            <a:off x="526656" y="880756"/>
            <a:ext cx="7886700" cy="993775"/>
          </a:xfrm>
        </p:spPr>
        <p:txBody>
          <a:bodyPr>
            <a:normAutofit/>
          </a:bodyPr>
          <a:lstStyle/>
          <a:p>
            <a:pPr eaLnBrk="1" hangingPunct="1"/>
            <a:r>
              <a:rPr lang="sv-SE" altLang="sv-SE" sz="3600" b="1" dirty="0">
                <a:solidFill>
                  <a:schemeClr val="bg1"/>
                </a:solidFill>
              </a:rPr>
              <a:t>Summering av kursen</a:t>
            </a:r>
          </a:p>
        </p:txBody>
      </p:sp>
      <p:pic>
        <p:nvPicPr>
          <p:cNvPr id="6" name="Bild 5" descr="Blyertspenna">
            <a:extLst>
              <a:ext uri="{FF2B5EF4-FFF2-40B4-BE49-F238E27FC236}">
                <a16:creationId xmlns:a16="http://schemas.microsoft.com/office/drawing/2014/main" id="{DD961C46-4261-4A23-A79C-D00054112D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8978" y="3018991"/>
            <a:ext cx="2095723" cy="2095723"/>
          </a:xfrm>
          <a:prstGeom prst="rect">
            <a:avLst/>
          </a:prstGeom>
        </p:spPr>
      </p:pic>
    </p:spTree>
    <p:extLst>
      <p:ext uri="{BB962C8B-B14F-4D97-AF65-F5344CB8AC3E}">
        <p14:creationId xmlns:p14="http://schemas.microsoft.com/office/powerpoint/2010/main" val="188566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9C8BF71-985B-0841-B92A-071C44868EFD}"/>
              </a:ext>
            </a:extLst>
          </p:cNvPr>
          <p:cNvSpPr>
            <a:spLocks noGrp="1"/>
          </p:cNvSpPr>
          <p:nvPr>
            <p:ph type="body" sz="quarter" idx="11"/>
          </p:nvPr>
        </p:nvSpPr>
        <p:spPr>
          <a:xfrm>
            <a:off x="673546" y="1922046"/>
            <a:ext cx="7065167" cy="1299409"/>
          </a:xfrm>
        </p:spPr>
        <p:txBody>
          <a:bodyPr/>
          <a:lstStyle/>
          <a:p>
            <a:r>
              <a:rPr lang="sv-SE" sz="4800" dirty="0"/>
              <a:t>Tack och lycka till med ditt uppdrag!</a:t>
            </a:r>
          </a:p>
        </p:txBody>
      </p:sp>
      <p:pic>
        <p:nvPicPr>
          <p:cNvPr id="3" name="Bildobjekt 2">
            <a:extLst>
              <a:ext uri="{FF2B5EF4-FFF2-40B4-BE49-F238E27FC236}">
                <a16:creationId xmlns:a16="http://schemas.microsoft.com/office/drawing/2014/main" id="{6E316B5D-0144-4B17-BEEA-A3AB6317F6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3553" y="302917"/>
            <a:ext cx="3633640" cy="800815"/>
          </a:xfrm>
          <a:prstGeom prst="rect">
            <a:avLst/>
          </a:prstGeom>
        </p:spPr>
      </p:pic>
    </p:spTree>
    <p:extLst>
      <p:ext uri="{BB962C8B-B14F-4D97-AF65-F5344CB8AC3E}">
        <p14:creationId xmlns:p14="http://schemas.microsoft.com/office/powerpoint/2010/main" val="103009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a:hlinkClick r:id="rId3"/>
            <a:extLst>
              <a:ext uri="{FF2B5EF4-FFF2-40B4-BE49-F238E27FC236}">
                <a16:creationId xmlns:a16="http://schemas.microsoft.com/office/drawing/2014/main" id="{45233596-7C19-485E-8833-0BC1CFA8A1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5042" y="2208062"/>
            <a:ext cx="2935438" cy="2935438"/>
          </a:xfrm>
          <a:prstGeom prst="rect">
            <a:avLst/>
          </a:prstGeom>
        </p:spPr>
      </p:pic>
      <p:sp>
        <p:nvSpPr>
          <p:cNvPr id="3" name="textruta 2">
            <a:extLst>
              <a:ext uri="{FF2B5EF4-FFF2-40B4-BE49-F238E27FC236}">
                <a16:creationId xmlns:a16="http://schemas.microsoft.com/office/drawing/2014/main" id="{5C7765A5-18E2-436D-9F62-C66E25F878E5}"/>
              </a:ext>
            </a:extLst>
          </p:cNvPr>
          <p:cNvSpPr txBox="1"/>
          <p:nvPr/>
        </p:nvSpPr>
        <p:spPr>
          <a:xfrm>
            <a:off x="2907282" y="1130533"/>
            <a:ext cx="3776151" cy="769441"/>
          </a:xfrm>
          <a:prstGeom prst="rect">
            <a:avLst/>
          </a:prstGeom>
          <a:noFill/>
        </p:spPr>
        <p:txBody>
          <a:bodyPr wrap="square" rtlCol="0">
            <a:spAutoFit/>
          </a:bodyPr>
          <a:lstStyle/>
          <a:p>
            <a:pPr algn="ctr"/>
            <a:r>
              <a:rPr lang="sv-SE" sz="4400" b="1" dirty="0">
                <a:solidFill>
                  <a:schemeClr val="bg1"/>
                </a:solidFill>
                <a:latin typeface="Georgia" panose="02040502050405020303" pitchFamily="18" charset="0"/>
              </a:rPr>
              <a:t>Utmaningen</a:t>
            </a:r>
          </a:p>
        </p:txBody>
      </p:sp>
    </p:spTree>
    <p:extLst>
      <p:ext uri="{BB962C8B-B14F-4D97-AF65-F5344CB8AC3E}">
        <p14:creationId xmlns:p14="http://schemas.microsoft.com/office/powerpoint/2010/main" val="354201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9B822B46-F072-450B-8C5A-98E82B008F43}"/>
              </a:ext>
            </a:extLst>
          </p:cNvPr>
          <p:cNvSpPr>
            <a:spLocks noGrp="1"/>
          </p:cNvSpPr>
          <p:nvPr>
            <p:ph type="body" sz="quarter" idx="14"/>
          </p:nvPr>
        </p:nvSpPr>
        <p:spPr>
          <a:xfrm>
            <a:off x="512885" y="1790786"/>
            <a:ext cx="3425870" cy="2157627"/>
          </a:xfrm>
        </p:spPr>
        <p:txBody>
          <a:bodyPr/>
          <a:lstStyle/>
          <a:p>
            <a:r>
              <a:rPr lang="sv-SE" dirty="0"/>
              <a:t>Vilka tankar väcker filmen?</a:t>
            </a:r>
          </a:p>
          <a:p>
            <a:r>
              <a:rPr lang="sv-SE" dirty="0"/>
              <a:t>Vilka erfarenheter har ni?</a:t>
            </a:r>
          </a:p>
        </p:txBody>
      </p:sp>
      <p:sp>
        <p:nvSpPr>
          <p:cNvPr id="5" name="Platshållare för text 4">
            <a:extLst>
              <a:ext uri="{FF2B5EF4-FFF2-40B4-BE49-F238E27FC236}">
                <a16:creationId xmlns:a16="http://schemas.microsoft.com/office/drawing/2014/main" id="{983869C4-2881-489C-B93F-3B0D01147A4F}"/>
              </a:ext>
            </a:extLst>
          </p:cNvPr>
          <p:cNvSpPr>
            <a:spLocks noGrp="1"/>
          </p:cNvSpPr>
          <p:nvPr>
            <p:ph type="body" sz="quarter" idx="15"/>
          </p:nvPr>
        </p:nvSpPr>
        <p:spPr/>
        <p:txBody>
          <a:bodyPr/>
          <a:lstStyle/>
          <a:p>
            <a:r>
              <a:rPr lang="sv-SE" dirty="0"/>
              <a:t>Diskutera</a:t>
            </a:r>
          </a:p>
        </p:txBody>
      </p:sp>
      <p:pic>
        <p:nvPicPr>
          <p:cNvPr id="7" name="Bild 6">
            <a:extLst>
              <a:ext uri="{FF2B5EF4-FFF2-40B4-BE49-F238E27FC236}">
                <a16:creationId xmlns:a16="http://schemas.microsoft.com/office/drawing/2014/main" id="{F39A3635-DC01-45AE-AC9D-EFCAFC1D77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05247" y="1500859"/>
            <a:ext cx="3917746" cy="3917746"/>
          </a:xfrm>
          <a:prstGeom prst="rect">
            <a:avLst/>
          </a:prstGeom>
        </p:spPr>
      </p:pic>
    </p:spTree>
    <p:extLst>
      <p:ext uri="{BB962C8B-B14F-4D97-AF65-F5344CB8AC3E}">
        <p14:creationId xmlns:p14="http://schemas.microsoft.com/office/powerpoint/2010/main" val="187126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3C64F26-C82C-47D9-9483-F8252C3F4A68}"/>
              </a:ext>
            </a:extLst>
          </p:cNvPr>
          <p:cNvSpPr>
            <a:spLocks noGrp="1"/>
          </p:cNvSpPr>
          <p:nvPr>
            <p:ph type="body" sz="quarter" idx="14"/>
          </p:nvPr>
        </p:nvSpPr>
        <p:spPr>
          <a:xfrm>
            <a:off x="529511" y="1807414"/>
            <a:ext cx="3940927" cy="2523059"/>
          </a:xfrm>
        </p:spPr>
        <p:txBody>
          <a:bodyPr/>
          <a:lstStyle/>
          <a:p>
            <a:r>
              <a:rPr lang="sv-SE" dirty="0"/>
              <a:t>AFS 2015:4</a:t>
            </a:r>
          </a:p>
        </p:txBody>
      </p:sp>
      <p:sp>
        <p:nvSpPr>
          <p:cNvPr id="3" name="Platshållare för text 2">
            <a:extLst>
              <a:ext uri="{FF2B5EF4-FFF2-40B4-BE49-F238E27FC236}">
                <a16:creationId xmlns:a16="http://schemas.microsoft.com/office/drawing/2014/main" id="{16203067-23E4-4D13-BA0A-94600B6EE6DD}"/>
              </a:ext>
            </a:extLst>
          </p:cNvPr>
          <p:cNvSpPr>
            <a:spLocks noGrp="1"/>
          </p:cNvSpPr>
          <p:nvPr>
            <p:ph type="body" sz="quarter" idx="17"/>
          </p:nvPr>
        </p:nvSpPr>
        <p:spPr/>
        <p:txBody>
          <a:bodyPr/>
          <a:lstStyle/>
          <a:p>
            <a:r>
              <a:rPr lang="sv-SE" dirty="0"/>
              <a:t>OSA föreskrifter</a:t>
            </a:r>
          </a:p>
        </p:txBody>
      </p:sp>
      <p:pic>
        <p:nvPicPr>
          <p:cNvPr id="4" name="Bildobjekt 3">
            <a:extLst>
              <a:ext uri="{FF2B5EF4-FFF2-40B4-BE49-F238E27FC236}">
                <a16:creationId xmlns:a16="http://schemas.microsoft.com/office/drawing/2014/main" id="{4F0427CF-8E6C-4844-9592-69EA164756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77143">
            <a:off x="5409991" y="1450160"/>
            <a:ext cx="2364606" cy="3354818"/>
          </a:xfrm>
          <a:prstGeom prst="rect">
            <a:avLst/>
          </a:prstGeom>
        </p:spPr>
      </p:pic>
      <p:sp>
        <p:nvSpPr>
          <p:cNvPr id="5" name="Platshållare för sidfot 4">
            <a:extLst>
              <a:ext uri="{FF2B5EF4-FFF2-40B4-BE49-F238E27FC236}">
                <a16:creationId xmlns:a16="http://schemas.microsoft.com/office/drawing/2014/main" id="{71A08706-46E4-464F-BC40-6CC61CE01013}"/>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166215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5F3313B-4056-4BD1-BD96-0128371688B7}"/>
              </a:ext>
            </a:extLst>
          </p:cNvPr>
          <p:cNvSpPr>
            <a:spLocks noGrp="1"/>
          </p:cNvSpPr>
          <p:nvPr>
            <p:ph type="body" sz="quarter" idx="14"/>
          </p:nvPr>
        </p:nvSpPr>
        <p:spPr/>
        <p:txBody>
          <a:bodyPr/>
          <a:lstStyle/>
          <a:p>
            <a:pPr marL="0" indent="0">
              <a:buNone/>
            </a:pPr>
            <a:r>
              <a:rPr lang="sv-SE" b="1" dirty="0"/>
              <a:t>Arbetsbelastning</a:t>
            </a:r>
          </a:p>
          <a:p>
            <a:r>
              <a:rPr lang="sv-SE" dirty="0"/>
              <a:t>Krav – resurser</a:t>
            </a:r>
          </a:p>
          <a:p>
            <a:r>
              <a:rPr lang="sv-SE" dirty="0"/>
              <a:t>Klargöra arbetets innehåll, prioritera</a:t>
            </a:r>
          </a:p>
          <a:p>
            <a:r>
              <a:rPr lang="sv-SE" dirty="0"/>
              <a:t>Identifiera psykisk påfrestning</a:t>
            </a:r>
          </a:p>
        </p:txBody>
      </p:sp>
      <p:sp>
        <p:nvSpPr>
          <p:cNvPr id="3" name="Platshållare för text 2">
            <a:extLst>
              <a:ext uri="{FF2B5EF4-FFF2-40B4-BE49-F238E27FC236}">
                <a16:creationId xmlns:a16="http://schemas.microsoft.com/office/drawing/2014/main" id="{5C3C5F14-DD90-4571-B3A0-927024C2C5F4}"/>
              </a:ext>
            </a:extLst>
          </p:cNvPr>
          <p:cNvSpPr>
            <a:spLocks noGrp="1"/>
          </p:cNvSpPr>
          <p:nvPr>
            <p:ph type="body" sz="quarter" idx="15"/>
          </p:nvPr>
        </p:nvSpPr>
        <p:spPr/>
        <p:txBody>
          <a:bodyPr/>
          <a:lstStyle/>
          <a:p>
            <a:pPr marL="0" indent="0">
              <a:buNone/>
            </a:pPr>
            <a:r>
              <a:rPr lang="sv-SE" b="1" dirty="0"/>
              <a:t>Arbetstid</a:t>
            </a:r>
          </a:p>
          <a:p>
            <a:r>
              <a:rPr lang="sv-SE" dirty="0"/>
              <a:t>Inte leda till ohälsa</a:t>
            </a:r>
          </a:p>
          <a:p>
            <a:endParaRPr lang="sv-SE" dirty="0"/>
          </a:p>
          <a:p>
            <a:pPr marL="0" indent="0">
              <a:buNone/>
            </a:pPr>
            <a:r>
              <a:rPr lang="sv-SE" b="1" dirty="0"/>
              <a:t>Kränkande särbehandling</a:t>
            </a:r>
          </a:p>
          <a:p>
            <a:r>
              <a:rPr lang="sv-SE" dirty="0"/>
              <a:t>Rutin, förebygg</a:t>
            </a:r>
          </a:p>
          <a:p>
            <a:r>
              <a:rPr lang="sv-SE" dirty="0"/>
              <a:t>Tydliggör ej accepteras</a:t>
            </a:r>
          </a:p>
        </p:txBody>
      </p:sp>
      <p:sp>
        <p:nvSpPr>
          <p:cNvPr id="4" name="Platshållare för text 3">
            <a:extLst>
              <a:ext uri="{FF2B5EF4-FFF2-40B4-BE49-F238E27FC236}">
                <a16:creationId xmlns:a16="http://schemas.microsoft.com/office/drawing/2014/main" id="{D41C2223-A6EC-4A64-B1FA-1F66307448CA}"/>
              </a:ext>
            </a:extLst>
          </p:cNvPr>
          <p:cNvSpPr>
            <a:spLocks noGrp="1"/>
          </p:cNvSpPr>
          <p:nvPr>
            <p:ph type="body" sz="quarter" idx="17"/>
          </p:nvPr>
        </p:nvSpPr>
        <p:spPr>
          <a:xfrm>
            <a:off x="512884" y="691748"/>
            <a:ext cx="7716715" cy="1004518"/>
          </a:xfrm>
        </p:spPr>
        <p:txBody>
          <a:bodyPr/>
          <a:lstStyle/>
          <a:p>
            <a:r>
              <a:rPr lang="sv-SE" dirty="0"/>
              <a:t>Vilka krav ställs på arbetsgivaren?</a:t>
            </a:r>
          </a:p>
        </p:txBody>
      </p:sp>
      <p:sp>
        <p:nvSpPr>
          <p:cNvPr id="5" name="Platshållare för sidfot 4">
            <a:extLst>
              <a:ext uri="{FF2B5EF4-FFF2-40B4-BE49-F238E27FC236}">
                <a16:creationId xmlns:a16="http://schemas.microsoft.com/office/drawing/2014/main" id="{28406BD2-7DF2-4B16-AF88-5C3375CDCC3B}"/>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349939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422219C-CCCC-4B6C-AB4C-F7CFE09924CD}"/>
              </a:ext>
            </a:extLst>
          </p:cNvPr>
          <p:cNvSpPr/>
          <p:nvPr/>
        </p:nvSpPr>
        <p:spPr>
          <a:xfrm>
            <a:off x="535353" y="877574"/>
            <a:ext cx="7803661" cy="1200329"/>
          </a:xfrm>
          <a:prstGeom prst="rect">
            <a:avLst/>
          </a:prstGeom>
        </p:spPr>
        <p:txBody>
          <a:bodyPr wrap="square">
            <a:spAutoFit/>
          </a:bodyPr>
          <a:lstStyle/>
          <a:p>
            <a:r>
              <a:rPr lang="sv-SE" sz="3600" dirty="0">
                <a:solidFill>
                  <a:schemeClr val="bg1"/>
                </a:solidFill>
                <a:latin typeface="Georgia" panose="02040502050405020303" pitchFamily="18" charset="0"/>
              </a:rPr>
              <a:t>Vad betyder organisatorisk &amp; </a:t>
            </a:r>
            <a:br>
              <a:rPr lang="sv-SE" sz="3600" dirty="0">
                <a:solidFill>
                  <a:schemeClr val="bg1"/>
                </a:solidFill>
                <a:latin typeface="Georgia" panose="02040502050405020303" pitchFamily="18" charset="0"/>
              </a:rPr>
            </a:br>
            <a:r>
              <a:rPr lang="sv-SE" sz="3600" dirty="0">
                <a:solidFill>
                  <a:schemeClr val="bg1"/>
                </a:solidFill>
                <a:latin typeface="Georgia" panose="02040502050405020303" pitchFamily="18" charset="0"/>
              </a:rPr>
              <a:t>social arbetsmiljö?</a:t>
            </a:r>
          </a:p>
        </p:txBody>
      </p:sp>
      <p:sp>
        <p:nvSpPr>
          <p:cNvPr id="8" name="Rektangel 7">
            <a:extLst>
              <a:ext uri="{FF2B5EF4-FFF2-40B4-BE49-F238E27FC236}">
                <a16:creationId xmlns:a16="http://schemas.microsoft.com/office/drawing/2014/main" id="{22CEC194-23E8-4980-B10B-573F128C90D2}"/>
              </a:ext>
            </a:extLst>
          </p:cNvPr>
          <p:cNvSpPr/>
          <p:nvPr/>
        </p:nvSpPr>
        <p:spPr>
          <a:xfrm>
            <a:off x="611188" y="2319268"/>
            <a:ext cx="3960812" cy="2246769"/>
          </a:xfrm>
          <a:prstGeom prst="rect">
            <a:avLst/>
          </a:prstGeom>
        </p:spPr>
        <p:txBody>
          <a:bodyPr wrap="square">
            <a:spAutoFit/>
          </a:bodyPr>
          <a:lstStyle/>
          <a:p>
            <a:r>
              <a:rPr lang="sv-SE" sz="2000" b="1" dirty="0">
                <a:solidFill>
                  <a:schemeClr val="bg1"/>
                </a:solidFill>
              </a:rPr>
              <a:t>Organisatorisk arbetsmiljö</a:t>
            </a:r>
          </a:p>
          <a:p>
            <a:pPr marL="342900" indent="-342900">
              <a:buFont typeface="Arial" panose="020B0604020202020204" pitchFamily="34" charset="0"/>
              <a:buChar char="•"/>
            </a:pPr>
            <a:r>
              <a:rPr lang="sv-SE" sz="2000" dirty="0">
                <a:solidFill>
                  <a:schemeClr val="bg1"/>
                </a:solidFill>
              </a:rPr>
              <a:t>ledning och styrning</a:t>
            </a:r>
          </a:p>
          <a:p>
            <a:pPr marL="342900" indent="-342900">
              <a:buFont typeface="Arial" panose="020B0604020202020204" pitchFamily="34" charset="0"/>
              <a:buChar char="•"/>
            </a:pPr>
            <a:r>
              <a:rPr lang="sv-SE" sz="2000" dirty="0">
                <a:solidFill>
                  <a:schemeClr val="bg1"/>
                </a:solidFill>
              </a:rPr>
              <a:t>kommunikation</a:t>
            </a:r>
          </a:p>
          <a:p>
            <a:pPr marL="342900" indent="-342900">
              <a:buFont typeface="Arial" panose="020B0604020202020204" pitchFamily="34" charset="0"/>
              <a:buChar char="•"/>
            </a:pPr>
            <a:r>
              <a:rPr lang="sv-SE" sz="2000" dirty="0">
                <a:solidFill>
                  <a:schemeClr val="bg1"/>
                </a:solidFill>
              </a:rPr>
              <a:t>delaktighet</a:t>
            </a:r>
          </a:p>
          <a:p>
            <a:pPr marL="342900" indent="-342900">
              <a:buFont typeface="Arial" panose="020B0604020202020204" pitchFamily="34" charset="0"/>
              <a:buChar char="•"/>
            </a:pPr>
            <a:r>
              <a:rPr lang="sv-SE" sz="2000" dirty="0">
                <a:solidFill>
                  <a:schemeClr val="bg1"/>
                </a:solidFill>
              </a:rPr>
              <a:t>handlingsutrymme</a:t>
            </a:r>
          </a:p>
          <a:p>
            <a:pPr marL="342900" indent="-342900">
              <a:buFont typeface="Arial" panose="020B0604020202020204" pitchFamily="34" charset="0"/>
              <a:buChar char="•"/>
            </a:pPr>
            <a:r>
              <a:rPr lang="sv-SE" sz="2000" dirty="0">
                <a:solidFill>
                  <a:schemeClr val="bg1"/>
                </a:solidFill>
              </a:rPr>
              <a:t>fördelning av arbetsuppgifter</a:t>
            </a:r>
          </a:p>
          <a:p>
            <a:pPr marL="342900" indent="-342900">
              <a:buFont typeface="Arial" panose="020B0604020202020204" pitchFamily="34" charset="0"/>
              <a:buChar char="•"/>
            </a:pPr>
            <a:r>
              <a:rPr lang="sv-SE" sz="2000" dirty="0">
                <a:solidFill>
                  <a:schemeClr val="bg1"/>
                </a:solidFill>
              </a:rPr>
              <a:t>krav, resurser och ansvar</a:t>
            </a:r>
          </a:p>
        </p:txBody>
      </p:sp>
      <p:sp>
        <p:nvSpPr>
          <p:cNvPr id="10" name="Rektangel 9">
            <a:extLst>
              <a:ext uri="{FF2B5EF4-FFF2-40B4-BE49-F238E27FC236}">
                <a16:creationId xmlns:a16="http://schemas.microsoft.com/office/drawing/2014/main" id="{47571097-0447-432A-9D31-0D973679B742}"/>
              </a:ext>
            </a:extLst>
          </p:cNvPr>
          <p:cNvSpPr/>
          <p:nvPr/>
        </p:nvSpPr>
        <p:spPr>
          <a:xfrm>
            <a:off x="5005754" y="2319268"/>
            <a:ext cx="3724031" cy="1631216"/>
          </a:xfrm>
          <a:prstGeom prst="rect">
            <a:avLst/>
          </a:prstGeom>
        </p:spPr>
        <p:txBody>
          <a:bodyPr wrap="square">
            <a:spAutoFit/>
          </a:bodyPr>
          <a:lstStyle/>
          <a:p>
            <a:r>
              <a:rPr lang="sv-SE" sz="2000" b="1" dirty="0">
                <a:solidFill>
                  <a:schemeClr val="bg1"/>
                </a:solidFill>
              </a:rPr>
              <a:t>Social arbetsmiljö</a:t>
            </a:r>
          </a:p>
          <a:p>
            <a:pPr marL="342900" indent="-342900">
              <a:buFont typeface="Arial" panose="020B0604020202020204" pitchFamily="34" charset="0"/>
              <a:buChar char="•"/>
            </a:pPr>
            <a:r>
              <a:rPr lang="sv-SE" sz="2000" dirty="0">
                <a:solidFill>
                  <a:schemeClr val="bg1"/>
                </a:solidFill>
              </a:rPr>
              <a:t>social samspel</a:t>
            </a:r>
          </a:p>
          <a:p>
            <a:pPr marL="342900" indent="-342900">
              <a:buFont typeface="Arial" panose="020B0604020202020204" pitchFamily="34" charset="0"/>
              <a:buChar char="•"/>
            </a:pPr>
            <a:r>
              <a:rPr lang="sv-SE" sz="2000" dirty="0">
                <a:solidFill>
                  <a:schemeClr val="bg1"/>
                </a:solidFill>
              </a:rPr>
              <a:t>samarbete</a:t>
            </a:r>
          </a:p>
          <a:p>
            <a:pPr marL="342900" indent="-342900">
              <a:buFont typeface="Arial" panose="020B0604020202020204" pitchFamily="34" charset="0"/>
              <a:buChar char="•"/>
            </a:pPr>
            <a:r>
              <a:rPr lang="sv-SE" sz="2000" dirty="0">
                <a:solidFill>
                  <a:schemeClr val="bg1"/>
                </a:solidFill>
              </a:rPr>
              <a:t>socialt stöd från chefer och kollegor</a:t>
            </a:r>
          </a:p>
        </p:txBody>
      </p:sp>
    </p:spTree>
    <p:extLst>
      <p:ext uri="{BB962C8B-B14F-4D97-AF65-F5344CB8AC3E}">
        <p14:creationId xmlns:p14="http://schemas.microsoft.com/office/powerpoint/2010/main" val="401073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fade">
                                      <p:cBhvr>
                                        <p:cTn id="25" dur="500"/>
                                        <p:tgtEl>
                                          <p:spTgt spid="8">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500"/>
                                        <p:tgtEl>
                                          <p:spTgt spid="10">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fade">
                                      <p:cBhvr>
                                        <p:cTn id="33" dur="500"/>
                                        <p:tgtEl>
                                          <p:spTgt spid="10">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fade">
                                      <p:cBhvr>
                                        <p:cTn id="36" dur="500"/>
                                        <p:tgtEl>
                                          <p:spTgt spid="10">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animEffect transition="in" filter="fade">
                                      <p:cBhvr>
                                        <p:cTn id="3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4424DB3-1EF1-4AD4-B396-4C1A2DA8BB6F}"/>
              </a:ext>
            </a:extLst>
          </p:cNvPr>
          <p:cNvSpPr>
            <a:spLocks noGrp="1"/>
          </p:cNvSpPr>
          <p:nvPr>
            <p:ph type="body" sz="quarter" idx="14"/>
          </p:nvPr>
        </p:nvSpPr>
        <p:spPr>
          <a:xfrm>
            <a:off x="512885" y="1998600"/>
            <a:ext cx="6244058" cy="2209792"/>
          </a:xfrm>
        </p:spPr>
        <p:txBody>
          <a:bodyPr/>
          <a:lstStyle/>
          <a:p>
            <a:r>
              <a:rPr lang="sv-SE" dirty="0"/>
              <a:t>ökar risken för ohälsa</a:t>
            </a:r>
          </a:p>
          <a:p>
            <a:r>
              <a:rPr lang="sv-SE" dirty="0"/>
              <a:t>ökar riskbenägenheten</a:t>
            </a:r>
          </a:p>
          <a:p>
            <a:r>
              <a:rPr lang="sv-SE" dirty="0"/>
              <a:t>ökar risken för stressreaktioner</a:t>
            </a:r>
          </a:p>
          <a:p>
            <a:r>
              <a:rPr lang="sv-SE" dirty="0"/>
              <a:t>ökar risken för att fatta felaktiga beslut</a:t>
            </a:r>
          </a:p>
        </p:txBody>
      </p:sp>
      <p:sp>
        <p:nvSpPr>
          <p:cNvPr id="3" name="Platshållare för text 2">
            <a:extLst>
              <a:ext uri="{FF2B5EF4-FFF2-40B4-BE49-F238E27FC236}">
                <a16:creationId xmlns:a16="http://schemas.microsoft.com/office/drawing/2014/main" id="{855F9CDD-F248-4689-962A-4123A64FEBF0}"/>
              </a:ext>
            </a:extLst>
          </p:cNvPr>
          <p:cNvSpPr>
            <a:spLocks noGrp="1"/>
          </p:cNvSpPr>
          <p:nvPr>
            <p:ph type="body" sz="quarter" idx="16"/>
          </p:nvPr>
        </p:nvSpPr>
        <p:spPr/>
        <p:txBody>
          <a:bodyPr/>
          <a:lstStyle/>
          <a:p>
            <a:r>
              <a:rPr lang="sv-SE" dirty="0"/>
              <a:t>Brister i organisatorisk och social arbetsmiljö</a:t>
            </a:r>
          </a:p>
        </p:txBody>
      </p:sp>
      <p:pic>
        <p:nvPicPr>
          <p:cNvPr id="4" name="Bild 3">
            <a:extLst>
              <a:ext uri="{FF2B5EF4-FFF2-40B4-BE49-F238E27FC236}">
                <a16:creationId xmlns:a16="http://schemas.microsoft.com/office/drawing/2014/main" id="{D7472B27-3EE3-4ECD-A869-7B44174FDF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3297" y="1099146"/>
            <a:ext cx="3294117" cy="3294117"/>
          </a:xfrm>
          <a:prstGeom prst="rect">
            <a:avLst/>
          </a:prstGeom>
        </p:spPr>
      </p:pic>
      <p:sp>
        <p:nvSpPr>
          <p:cNvPr id="5" name="Platshållare för sidfot 4">
            <a:extLst>
              <a:ext uri="{FF2B5EF4-FFF2-40B4-BE49-F238E27FC236}">
                <a16:creationId xmlns:a16="http://schemas.microsoft.com/office/drawing/2014/main" id="{F8DB5CC8-6776-44C7-A8A2-0060B86D0CC1}"/>
              </a:ext>
            </a:extLst>
          </p:cNvPr>
          <p:cNvSpPr>
            <a:spLocks noGrp="1"/>
          </p:cNvSpPr>
          <p:nvPr>
            <p:ph type="ftr" sz="quarter" idx="3"/>
          </p:nvPr>
        </p:nvSpPr>
        <p:spPr/>
        <p:txBody>
          <a:bodyPr/>
          <a:lstStyle/>
          <a:p>
            <a:pPr>
              <a:defRPr/>
            </a:pPr>
            <a:r>
              <a:rPr lang="sv-SE"/>
              <a:t>BAM Måleri – Vidareutbildning</a:t>
            </a:r>
            <a:endParaRPr lang="sv-SE" dirty="0"/>
          </a:p>
        </p:txBody>
      </p:sp>
    </p:spTree>
    <p:extLst>
      <p:ext uri="{BB962C8B-B14F-4D97-AF65-F5344CB8AC3E}">
        <p14:creationId xmlns:p14="http://schemas.microsoft.com/office/powerpoint/2010/main" val="207032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vent-mall-180605">
  <a:themeElements>
    <a:clrScheme name="Prevent">
      <a:dk1>
        <a:srgbClr val="000000"/>
      </a:dk1>
      <a:lt1>
        <a:srgbClr val="FFFFFF"/>
      </a:lt1>
      <a:dk2>
        <a:srgbClr val="B54D1C"/>
      </a:dk2>
      <a:lt2>
        <a:srgbClr val="FBB900"/>
      </a:lt2>
      <a:accent1>
        <a:srgbClr val="6C5861"/>
      </a:accent1>
      <a:accent2>
        <a:srgbClr val="D3BFB6"/>
      </a:accent2>
      <a:accent3>
        <a:srgbClr val="004E2B"/>
      </a:accent3>
      <a:accent4>
        <a:srgbClr val="95C11A"/>
      </a:accent4>
      <a:accent5>
        <a:srgbClr val="003E6E"/>
      </a:accent5>
      <a:accent6>
        <a:srgbClr val="4398BA"/>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65B746C6-034F-4174-A5EA-C1447C5C5D7F}" vid="{AF730F7C-63F4-44E5-91CD-CE2F059F52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d79135d-f7ab-4a6f-9ae9-bb5a7d83743c" xsi:nil="true"/>
    <c86a70e0a05c428386fb905d8ee45e84 xmlns="cd79135d-f7ab-4a6f-9ae9-bb5a7d83743c">
      <Terms xmlns="http://schemas.microsoft.com/office/infopath/2007/PartnerControls"/>
    </c86a70e0a05c428386fb905d8ee45e84>
    <b1c12d4f7cee4d93b3b73feaa9fa6ffd xmlns="cd79135d-f7ab-4a6f-9ae9-bb5a7d83743c">
      <Terms xmlns="http://schemas.microsoft.com/office/infopath/2007/PartnerControls"/>
    </b1c12d4f7cee4d93b3b73feaa9fa6ffd>
    <lcf76f155ced4ddcb4097134ff3c332f xmlns="bf5323ca-154c-4ed0-a0f5-1a10b24af6d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rbetsdokument" ma:contentTypeID="0x0101007728BD0005B0F74A9C42B04159C525B400F0DDFEBFE0A62242ABB7D3CBB0AB7CF6" ma:contentTypeVersion="16" ma:contentTypeDescription="Vanligt arbetsdokument" ma:contentTypeScope="" ma:versionID="c856a3b6e7120af0ef2699800b7b2177">
  <xsd:schema xmlns:xsd="http://www.w3.org/2001/XMLSchema" xmlns:xs="http://www.w3.org/2001/XMLSchema" xmlns:p="http://schemas.microsoft.com/office/2006/metadata/properties" xmlns:ns2="cd79135d-f7ab-4a6f-9ae9-bb5a7d83743c" xmlns:ns3="bf5323ca-154c-4ed0-a0f5-1a10b24af6d2" targetNamespace="http://schemas.microsoft.com/office/2006/metadata/properties" ma:root="true" ma:fieldsID="97e99c532f1e9164a8d0d2bf0896116f" ns2:_="" ns3:_="">
    <xsd:import namespace="cd79135d-f7ab-4a6f-9ae9-bb5a7d83743c"/>
    <xsd:import namespace="bf5323ca-154c-4ed0-a0f5-1a10b24af6d2"/>
    <xsd:element name="properties">
      <xsd:complexType>
        <xsd:sequence>
          <xsd:element name="documentManagement">
            <xsd:complexType>
              <xsd:all>
                <xsd:element ref="ns2:c86a70e0a05c428386fb905d8ee45e84" minOccurs="0"/>
                <xsd:element ref="ns2:TaxCatchAll" minOccurs="0"/>
                <xsd:element ref="ns2:TaxCatchAllLabel" minOccurs="0"/>
                <xsd:element ref="ns2:b1c12d4f7cee4d93b3b73feaa9fa6ffd" minOccurs="0"/>
                <xsd:element ref="ns2:SharedWithUsers" minOccurs="0"/>
                <xsd:element ref="ns2:SharedWithDetail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79135d-f7ab-4a6f-9ae9-bb5a7d83743c" elementFormDefault="qualified">
    <xsd:import namespace="http://schemas.microsoft.com/office/2006/documentManagement/types"/>
    <xsd:import namespace="http://schemas.microsoft.com/office/infopath/2007/PartnerControls"/>
    <xsd:element name="c86a70e0a05c428386fb905d8ee45e84" ma:index="8" nillable="true" ma:taxonomy="true" ma:internalName="c86a70e0a05c428386fb905d8ee45e84" ma:taxonomyFieldName="Aktivitet" ma:displayName="Aktivitet" ma:readOnly="false" ma:fieldId="{c86a70e0-a05c-4283-86fb-905d8ee45e84}" ma:taxonomyMulti="true" ma:sspId="67a4a378-d94e-4693-a8f9-75e639d18210" ma:termSetId="122400b6-52f6-4af3-a148-9bf71098c247" ma:anchorId="f2d311d6-f786-4d92-89d4-3ab8b7a56bff" ma:open="false" ma:isKeyword="false">
      <xsd:complexType>
        <xsd:sequence>
          <xsd:element ref="pc:Terms" minOccurs="0" maxOccurs="1"/>
        </xsd:sequence>
      </xsd:complexType>
    </xsd:element>
    <xsd:element name="TaxCatchAll" ma:index="9" nillable="true" ma:displayName="Taxonomy Catch All Column" ma:hidden="true" ma:list="{2861838c-2b93-44c9-b086-9014dea9fcf6}" ma:internalName="TaxCatchAll" ma:showField="CatchAllData" ma:web="cd79135d-f7ab-4a6f-9ae9-bb5a7d83743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861838c-2b93-44c9-b086-9014dea9fcf6}" ma:internalName="TaxCatchAllLabel" ma:readOnly="true" ma:showField="CatchAllDataLabel" ma:web="cd79135d-f7ab-4a6f-9ae9-bb5a7d83743c">
      <xsd:complexType>
        <xsd:complexContent>
          <xsd:extension base="dms:MultiChoiceLookup">
            <xsd:sequence>
              <xsd:element name="Value" type="dms:Lookup" maxOccurs="unbounded" minOccurs="0" nillable="true"/>
            </xsd:sequence>
          </xsd:extension>
        </xsd:complexContent>
      </xsd:complexType>
    </xsd:element>
    <xsd:element name="b1c12d4f7cee4d93b3b73feaa9fa6ffd" ma:index="12" nillable="true" ma:taxonomy="true" ma:internalName="b1c12d4f7cee4d93b3b73feaa9fa6ffd" ma:taxonomyFieldName="Dokumenttyp" ma:displayName="Dokumenttyp" ma:readOnly="false" ma:fieldId="{b1c12d4f-7cee-4d93-b3b7-3feaa9fa6ffd}" ma:taxonomyMulti="true" ma:sspId="67a4a378-d94e-4693-a8f9-75e639d18210" ma:termSetId="63835e64-f943-4f53-a2b2-3e0ce3bab100" ma:anchorId="72424c00-b1fc-4eac-847a-3620184296e2" ma:open="false" ma:isKeyword="false">
      <xsd:complexType>
        <xsd:sequence>
          <xsd:element ref="pc:Terms" minOccurs="0" maxOccurs="1"/>
        </xsd:sequence>
      </xsd:complexType>
    </xsd:element>
    <xsd:element name="SharedWithUsers" ma:index="14"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5323ca-154c-4ed0-a0f5-1a10b24af6d2" elementFormDefault="qualified">
    <xsd:import namespace="http://schemas.microsoft.com/office/2006/documentManagement/types"/>
    <xsd:import namespace="http://schemas.microsoft.com/office/infopath/2007/PartnerControls"/>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67a4a378-d94e-4693-a8f9-75e639d1821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B3B6A2-A2BD-41E4-8A3B-17632D66B16D}"/>
</file>

<file path=customXml/itemProps2.xml><?xml version="1.0" encoding="utf-8"?>
<ds:datastoreItem xmlns:ds="http://schemas.openxmlformats.org/officeDocument/2006/customXml" ds:itemID="{71413A8E-9B9B-4363-96AF-D2086D731ABB}"/>
</file>

<file path=customXml/itemProps3.xml><?xml version="1.0" encoding="utf-8"?>
<ds:datastoreItem xmlns:ds="http://schemas.openxmlformats.org/officeDocument/2006/customXml" ds:itemID="{ACFF706A-9F4D-45E3-B908-5DE8205FC101}"/>
</file>

<file path=docProps/app.xml><?xml version="1.0" encoding="utf-8"?>
<Properties xmlns="http://schemas.openxmlformats.org/officeDocument/2006/extended-properties" xmlns:vt="http://schemas.openxmlformats.org/officeDocument/2006/docPropsVTypes">
  <Template>Prevent2018</Template>
  <TotalTime>561</TotalTime>
  <Words>5390</Words>
  <Application>Microsoft Office PowerPoint</Application>
  <PresentationFormat>Bildspel på skärmen (16:9)</PresentationFormat>
  <Paragraphs>571</Paragraphs>
  <Slides>36</Slides>
  <Notes>36</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36</vt:i4>
      </vt:variant>
    </vt:vector>
  </HeadingPairs>
  <TitlesOfParts>
    <vt:vector size="42" baseType="lpstr">
      <vt:lpstr>Arial</vt:lpstr>
      <vt:lpstr>Calibri</vt:lpstr>
      <vt:lpstr>Georgia</vt:lpstr>
      <vt:lpstr>Open Sans</vt:lpstr>
      <vt:lpstr>ヒラギノ角ゴ ProN W6</vt:lpstr>
      <vt:lpstr>Prevent-mall-180605</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Kränkande särbehandling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Summering av kursen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Maria Claësson</dc:creator>
  <cp:lastModifiedBy>Nathalie Robert Edgar</cp:lastModifiedBy>
  <cp:revision>33</cp:revision>
  <cp:lastPrinted>2018-10-01T09:48:32Z</cp:lastPrinted>
  <dcterms:created xsi:type="dcterms:W3CDTF">2018-09-10T11:55:01Z</dcterms:created>
  <dcterms:modified xsi:type="dcterms:W3CDTF">2018-10-16T13:34:17Z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0x0101007728BD0005B0F74A9C42B04159C525B400F0DDFEBFE0A62242ABB7D3CBB0AB7CF6</vt:lpwstr>
  </property>
  <property fmtid="{D5CDD505-2E9C-101B-9397-08002B2CF9AE}" pid="3" name="Aktivitet">
    <vt:lpwstr/>
  </property>
  <property fmtid="{D5CDD505-2E9C-101B-9397-08002B2CF9AE}" pid="4" name="Dokumenttyp">
    <vt:lpwstr/>
  </property>
  <property fmtid="{D5CDD505-2E9C-101B-9397-08002B2CF9AE}" pid="5" name="Order">
    <vt:r8>3167600</vt:r8>
  </property>
  <property fmtid="{D5CDD505-2E9C-101B-9397-08002B2CF9AE}" pid="6" name="MediaServiceImageTags">
    <vt:lpwstr/>
  </property>
</Properties>
</file>