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4"/>
  </p:sldMasterIdLst>
  <p:notesMasterIdLst>
    <p:notesMasterId r:id="rId41"/>
  </p:notesMasterIdLst>
  <p:handoutMasterIdLst>
    <p:handoutMasterId r:id="rId42"/>
  </p:handoutMasterIdLst>
  <p:sldIdLst>
    <p:sldId id="362" r:id="rId5"/>
    <p:sldId id="392" r:id="rId6"/>
    <p:sldId id="434" r:id="rId7"/>
    <p:sldId id="435" r:id="rId8"/>
    <p:sldId id="436" r:id="rId9"/>
    <p:sldId id="437" r:id="rId10"/>
    <p:sldId id="438" r:id="rId11"/>
    <p:sldId id="509" r:id="rId12"/>
    <p:sldId id="439" r:id="rId13"/>
    <p:sldId id="440" r:id="rId14"/>
    <p:sldId id="442" r:id="rId15"/>
    <p:sldId id="443" r:id="rId16"/>
    <p:sldId id="444" r:id="rId17"/>
    <p:sldId id="445" r:id="rId18"/>
    <p:sldId id="446" r:id="rId19"/>
    <p:sldId id="447" r:id="rId20"/>
    <p:sldId id="448" r:id="rId21"/>
    <p:sldId id="449" r:id="rId22"/>
    <p:sldId id="450" r:id="rId23"/>
    <p:sldId id="451" r:id="rId24"/>
    <p:sldId id="452" r:id="rId25"/>
    <p:sldId id="453" r:id="rId26"/>
    <p:sldId id="454" r:id="rId27"/>
    <p:sldId id="455" r:id="rId28"/>
    <p:sldId id="456" r:id="rId29"/>
    <p:sldId id="510" r:id="rId30"/>
    <p:sldId id="459" r:id="rId31"/>
    <p:sldId id="460" r:id="rId32"/>
    <p:sldId id="457" r:id="rId33"/>
    <p:sldId id="511" r:id="rId34"/>
    <p:sldId id="512" r:id="rId35"/>
    <p:sldId id="513" r:id="rId36"/>
    <p:sldId id="514" r:id="rId37"/>
    <p:sldId id="518" r:id="rId38"/>
    <p:sldId id="387" r:id="rId39"/>
    <p:sldId id="465" r:id="rId40"/>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4" pos="3039" userDrawn="1">
          <p15:clr>
            <a:srgbClr val="A4A3A4"/>
          </p15:clr>
        </p15:guide>
        <p15:guide id="6" orient="horz" pos="985" userDrawn="1">
          <p15:clr>
            <a:srgbClr val="A4A3A4"/>
          </p15:clr>
        </p15:guide>
        <p15:guide id="7" pos="385" userDrawn="1">
          <p15:clr>
            <a:srgbClr val="A4A3A4"/>
          </p15:clr>
        </p15:guide>
        <p15:guide id="8" orient="horz" pos="1461" userDrawn="1">
          <p15:clr>
            <a:srgbClr val="A4A3A4"/>
          </p15:clr>
        </p15:guide>
      </p15:sldGuideLst>
    </p:ext>
    <p:ext uri="{2D200454-40CA-4A62-9FC3-DE9A4176ACB9}">
      <p15:notesGuideLst xmlns:p15="http://schemas.microsoft.com/office/powerpoint/2012/main">
        <p15:guide id="1" orient="horz" pos="2890" userDrawn="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FCD9"/>
    <a:srgbClr val="0047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7349" autoAdjust="0"/>
  </p:normalViewPr>
  <p:slideViewPr>
    <p:cSldViewPr snapToGrid="0" snapToObjects="1">
      <p:cViewPr varScale="1">
        <p:scale>
          <a:sx n="77" d="100"/>
          <a:sy n="77" d="100"/>
        </p:scale>
        <p:origin x="1434" y="78"/>
      </p:cViewPr>
      <p:guideLst>
        <p:guide orient="horz" pos="1620"/>
        <p:guide pos="2880"/>
        <p:guide pos="3039"/>
        <p:guide orient="horz" pos="985"/>
        <p:guide pos="385"/>
        <p:guide orient="horz" pos="1461"/>
      </p:guideLst>
    </p:cSldViewPr>
  </p:slideViewPr>
  <p:outlineViewPr>
    <p:cViewPr>
      <p:scale>
        <a:sx n="33" d="100"/>
        <a:sy n="33" d="100"/>
      </p:scale>
      <p:origin x="0" y="0"/>
    </p:cViewPr>
  </p:outlineViewPr>
  <p:notesTextViewPr>
    <p:cViewPr>
      <p:scale>
        <a:sx n="3" d="2"/>
        <a:sy n="3" d="2"/>
      </p:scale>
      <p:origin x="0" y="-180"/>
    </p:cViewPr>
  </p:notesTextViewPr>
  <p:sorterViewPr>
    <p:cViewPr varScale="1">
      <p:scale>
        <a:sx n="1" d="1"/>
        <a:sy n="1" d="1"/>
      </p:scale>
      <p:origin x="0" y="0"/>
    </p:cViewPr>
  </p:sorterViewPr>
  <p:notesViewPr>
    <p:cSldViewPr snapToGrid="0" snapToObjects="1">
      <p:cViewPr varScale="1">
        <p:scale>
          <a:sx n="79" d="100"/>
          <a:sy n="79" d="100"/>
        </p:scale>
        <p:origin x="3522" y="108"/>
      </p:cViewPr>
      <p:guideLst>
        <p:guide orient="horz" pos="289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10994C-AAB2-4B00-96CC-5FBB9B5C4B91}" type="datetimeFigureOut">
              <a:rPr lang="sv-SE" smtClean="0"/>
              <a:t>2018-10-16</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A6D363-34EB-421C-B807-7A4BE5FDEF78}" type="slidenum">
              <a:rPr lang="sv-SE" smtClean="0"/>
              <a:t>‹#›</a:t>
            </a:fld>
            <a:endParaRPr lang="sv-SE"/>
          </a:p>
        </p:txBody>
      </p:sp>
    </p:spTree>
    <p:extLst>
      <p:ext uri="{BB962C8B-B14F-4D97-AF65-F5344CB8AC3E}">
        <p14:creationId xmlns:p14="http://schemas.microsoft.com/office/powerpoint/2010/main" val="1523993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B3A68-B1BB-C045-BD80-C179B67CF44A}"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E97D1-5765-1A43-BB07-0286C45D3300}" type="slidenum">
              <a:rPr lang="en-US" smtClean="0"/>
              <a:t>‹#›</a:t>
            </a:fld>
            <a:endParaRPr lang="en-US"/>
          </a:p>
        </p:txBody>
      </p:sp>
    </p:spTree>
    <p:extLst>
      <p:ext uri="{BB962C8B-B14F-4D97-AF65-F5344CB8AC3E}">
        <p14:creationId xmlns:p14="http://schemas.microsoft.com/office/powerpoint/2010/main" val="1560082781"/>
      </p:ext>
    </p:extLst>
  </p:cSld>
  <p:clrMap bg1="lt1" tx1="dk1" bg2="lt2" tx2="dk2" accent1="accent1" accent2="accent2" accent3="accent3" accent4="accent4" accent5="accent5" accent6="accent6" hlink="hlink" folHlink="folHlink"/>
  <p:notesStyle>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orsakringskassan.se/arbetsgivare/forebygg-sjukfranvaro/friskare-medarbetare-med-utokat-bidrag"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forsakringskassan.se/wps/wcm/connect/e493642f-719c-4e79-8468-670bdf1f239b/fk7026-001-f-001.pdf?MOD=AJPERES&amp;CVID=" TargetMode="External"/><Relationship Id="rId4" Type="http://schemas.openxmlformats.org/officeDocument/2006/relationships/hyperlink" Target="https://www.forsakringskassan.se/wps/wcm/connect/5c94b6d5-9e12-4b26-84a3-a539fdfd416c/fk7025-001-f-001.pdf?MOD=AJPERES&amp;CVID="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a:p>
            <a:endParaRPr lang="sv-SE" dirty="0"/>
          </a:p>
          <a:p>
            <a:endParaRPr lang="sv-SE" dirty="0"/>
          </a:p>
        </p:txBody>
      </p:sp>
      <p:sp>
        <p:nvSpPr>
          <p:cNvPr id="4" name="Slide Number Placeholder 3"/>
          <p:cNvSpPr>
            <a:spLocks noGrp="1"/>
          </p:cNvSpPr>
          <p:nvPr>
            <p:ph type="sldNum" sz="quarter" idx="10"/>
          </p:nvPr>
        </p:nvSpPr>
        <p:spPr/>
        <p:txBody>
          <a:bodyPr/>
          <a:lstStyle/>
          <a:p>
            <a:fld id="{E54E97D1-5765-1A43-BB07-0286C45D3300}" type="slidenum">
              <a:rPr lang="en-US" smtClean="0"/>
              <a:t>1</a:t>
            </a:fld>
            <a:endParaRPr lang="en-US"/>
          </a:p>
        </p:txBody>
      </p:sp>
    </p:spTree>
    <p:extLst>
      <p:ext uri="{BB962C8B-B14F-4D97-AF65-F5344CB8AC3E}">
        <p14:creationId xmlns:p14="http://schemas.microsoft.com/office/powerpoint/2010/main" val="420939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spcAft>
                <a:spcPts val="600"/>
              </a:spcAft>
            </a:pPr>
            <a:r>
              <a:rPr lang="sv-SE" altLang="sv-SE" dirty="0"/>
              <a:t>Arbetstagare påverkas av den organisatoriska, den sociala och den fysiska arbetsmiljön. Brister i någon av dessa kan ge upphov till arbetsskada i form av arbetssjukdom eller arbetsolycksfall. </a:t>
            </a:r>
          </a:p>
          <a:p>
            <a:pPr eaLnBrk="1" hangingPunct="1">
              <a:spcBef>
                <a:spcPct val="0"/>
              </a:spcBef>
              <a:spcAft>
                <a:spcPts val="600"/>
              </a:spcAft>
            </a:pPr>
            <a:r>
              <a:rPr lang="sv-SE" altLang="sv-SE" dirty="0"/>
              <a:t>Arbetssjukdom kan vara av psykisk och/eller fysisk art och utvecklas oftast över tid. Olycksfall innebär fysisk eller psykisk skada till följd av en plötslig händelse. Olycksfall kan orsakas av mänskliga och tekniska fel, men även påfrestningar som orsakar stress kan ha ett samband med uppkomst av fel, risktagande och olycksfall. </a:t>
            </a:r>
          </a:p>
          <a:p>
            <a:pPr eaLnBrk="1" hangingPunct="1">
              <a:spcBef>
                <a:spcPct val="0"/>
              </a:spcBef>
              <a:spcAft>
                <a:spcPts val="600"/>
              </a:spcAft>
            </a:pPr>
            <a:r>
              <a:rPr lang="sv-SE" altLang="sv-SE" dirty="0"/>
              <a:t>Ett förebyggande arbetsmiljöarbete syftar till att förhindra arbetsskador i form av sjukdom och olycksfall på arbetsplatsen samt tillbud (nästan händelser). Arbetsskador och tillbud ska förebyggas och förhindras genom tekniska och organisatoriska åtgärder, utbildning och information.  </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10</a:t>
            </a:fld>
            <a:endParaRPr lang="en-US"/>
          </a:p>
        </p:txBody>
      </p:sp>
    </p:spTree>
    <p:extLst>
      <p:ext uri="{BB962C8B-B14F-4D97-AF65-F5344CB8AC3E}">
        <p14:creationId xmlns:p14="http://schemas.microsoft.com/office/powerpoint/2010/main" val="656169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59454"/>
            <a:ext cx="5486400" cy="3600450"/>
          </a:xfrm>
        </p:spPr>
        <p:txBody>
          <a:bodyPr/>
          <a:lstStyle/>
          <a:p>
            <a:pPr>
              <a:spcAft>
                <a:spcPts val="600"/>
              </a:spcAft>
            </a:pPr>
            <a:r>
              <a:rPr lang="sv-SE" altLang="sv-SE" dirty="0"/>
              <a:t>Gå igenom riskbedömningsmallen innan övningen. Poängtera att denna riskbedömningsmall fungerar för såväl skriftlig riskbedömning som handlingsplan som alla företag ska ha.   </a:t>
            </a:r>
          </a:p>
          <a:p>
            <a:pPr>
              <a:spcAft>
                <a:spcPts val="600"/>
              </a:spcAft>
            </a:pPr>
            <a:r>
              <a:rPr lang="sv-SE" altLang="sv-SE" dirty="0"/>
              <a:t>Exempel på ifyllda riskbedömningsmallar finns i boken</a:t>
            </a:r>
            <a:r>
              <a:rPr lang="sv-SE" altLang="sv-SE" b="1" dirty="0"/>
              <a:t> </a:t>
            </a:r>
            <a:r>
              <a:rPr lang="sv-SE" altLang="sv-SE" b="0" i="1" dirty="0"/>
              <a:t>Hantera risker sid 43, 45, 47, 49, 51.</a:t>
            </a:r>
          </a:p>
          <a:p>
            <a:pPr>
              <a:spcAft>
                <a:spcPts val="600"/>
              </a:spcAft>
            </a:pPr>
            <a:r>
              <a:rPr lang="sv-SE" altLang="sv-SE" dirty="0"/>
              <a:t>Arbetet med att hantera risker beskrivs här i 4 steg för att tydliggöra processen, men ibland kanske alla 4 stegen görs i ett svep.</a:t>
            </a:r>
          </a:p>
          <a:p>
            <a:pPr>
              <a:spcAft>
                <a:spcPts val="600"/>
              </a:spcAft>
            </a:pPr>
            <a:r>
              <a:rPr lang="sv-SE" altLang="sv-SE" dirty="0"/>
              <a:t>Exempelvis: Vid en skyddsrond (Undersöka) upptäcker man att pallar har staplats på ett sätt som innebär rasrisk (Riskbedöma), omflyttning av pallar genomförs omedelbart (Åtgärda/Kontrollera). Detta hanterar den akuta risken, sedan finns det ett annat arbete att göra efteråt med att se över rutiner, utbildning med mera för att händelsen inte ska upprepas.</a:t>
            </a:r>
          </a:p>
          <a:p>
            <a:pPr>
              <a:spcAft>
                <a:spcPts val="600"/>
              </a:spcAft>
            </a:pPr>
            <a:r>
              <a:rPr lang="sv-SE" altLang="sv-SE" dirty="0"/>
              <a:t>Detta innebär att "snurrorna" samtidigt kan finnas på många platser inom företaget, på olika nivåer, vara i olika skeden och involvera olika kompetenser. Viktigt är att vi har en samlad översikt över vilka aktiviteter vi har rullande och att "snurrorna lever".</a:t>
            </a:r>
          </a:p>
          <a:p>
            <a:pPr>
              <a:spcAft>
                <a:spcPts val="600"/>
              </a:spcAft>
            </a:pPr>
            <a:r>
              <a:rPr lang="sv-SE" altLang="sv-SE" dirty="0"/>
              <a:t>Fortsättningsvis beskrivs det lite mer formella riskhanteringsarbetet, där de 4 stegen behandlas separat.</a:t>
            </a:r>
          </a:p>
          <a:p>
            <a:pPr>
              <a:spcAft>
                <a:spcPts val="600"/>
              </a:spcAft>
            </a:pPr>
            <a:endParaRPr lang="sv-SE" altLang="sv-SE" b="1"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11</a:t>
            </a:fld>
            <a:endParaRPr lang="en-US"/>
          </a:p>
        </p:txBody>
      </p:sp>
    </p:spTree>
    <p:extLst>
      <p:ext uri="{BB962C8B-B14F-4D97-AF65-F5344CB8AC3E}">
        <p14:creationId xmlns:p14="http://schemas.microsoft.com/office/powerpoint/2010/main" val="773334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59454"/>
            <a:ext cx="5486400" cy="4424950"/>
          </a:xfrm>
        </p:spPr>
        <p:txBody>
          <a:bodyPr/>
          <a:lstStyle/>
          <a:p>
            <a:pPr>
              <a:defRPr/>
            </a:pPr>
            <a:r>
              <a:rPr lang="sv-SE" altLang="sv-SE" dirty="0"/>
              <a:t>Syftet med att uppskatta grad av allvar och värdera risken är att ta ställning till:</a:t>
            </a:r>
          </a:p>
          <a:p>
            <a:pPr>
              <a:defRPr/>
            </a:pPr>
            <a:r>
              <a:rPr lang="sv-SE" altLang="sv-SE" dirty="0"/>
              <a:t>• vilka risker som är acceptabla och vilka som måste åtgärdas</a:t>
            </a:r>
          </a:p>
          <a:p>
            <a:pPr>
              <a:defRPr/>
            </a:pPr>
            <a:r>
              <a:rPr lang="sv-SE" altLang="sv-SE" dirty="0"/>
              <a:t>• vilka risker som är allvarligast och ska åtgärdas först</a:t>
            </a:r>
          </a:p>
          <a:p>
            <a:pPr>
              <a:spcAft>
                <a:spcPts val="600"/>
              </a:spcAft>
              <a:defRPr/>
            </a:pPr>
            <a:r>
              <a:rPr lang="sv-SE" altLang="sv-SE" dirty="0"/>
              <a:t>• om omedelbara åtgärder krävs, eller om åtgärderna kan införas i en handlingsplan och genomföras efter hand.</a:t>
            </a:r>
          </a:p>
          <a:p>
            <a:pPr>
              <a:defRPr/>
            </a:pPr>
            <a:r>
              <a:rPr lang="sv-SE" altLang="sv-SE" dirty="0"/>
              <a:t>En risk är sannolikheten för att ohälsa eller olycksfall i arbetet ska uppstå och följderna av det. För att uppskatta grad av allvar behöver man alltså bedöma:</a:t>
            </a:r>
          </a:p>
          <a:p>
            <a:pPr>
              <a:defRPr/>
            </a:pPr>
            <a:r>
              <a:rPr lang="sv-SE" altLang="sv-SE" dirty="0"/>
              <a:t>• Konsekvens: Om händelsen inträffar, eller problemet uppkommer, hur allvarlig kan konsekvensen bli?</a:t>
            </a:r>
          </a:p>
          <a:p>
            <a:pPr>
              <a:spcAft>
                <a:spcPts val="600"/>
              </a:spcAft>
              <a:defRPr/>
            </a:pPr>
            <a:r>
              <a:rPr lang="sv-SE" altLang="sv-SE" dirty="0"/>
              <a:t>• Sannolikhet: Hur troligt, sannolikt, är det att händelsen ska inträffa med en viss konsekvens? Hur ofta kan händelsen (med angiven konsekvens) inträffa?</a:t>
            </a:r>
          </a:p>
          <a:p>
            <a:pPr>
              <a:defRPr/>
            </a:pPr>
            <a:r>
              <a:rPr lang="sv-SE" altLang="sv-SE" dirty="0"/>
              <a:t>Eventuellt; Förtydliga sannolikhet/frekvens: </a:t>
            </a:r>
          </a:p>
          <a:p>
            <a:pPr marL="171450" indent="-171450">
              <a:buFont typeface="Arial" panose="020B0604020202020204" pitchFamily="34" charset="0"/>
              <a:buChar char="•"/>
              <a:defRPr/>
            </a:pPr>
            <a:r>
              <a:rPr lang="sv-SE" altLang="sv-SE" dirty="0"/>
              <a:t>Sannolikhet är ett dimensionslöst tal mellan 0 och 1. 0 = kan inte inträffa, 1 = inträffar med säkerhet.</a:t>
            </a:r>
          </a:p>
          <a:p>
            <a:pPr marL="171450" indent="-171450">
              <a:buFont typeface="Arial" panose="020B0604020202020204" pitchFamily="34" charset="0"/>
              <a:buChar char="•"/>
              <a:defRPr/>
            </a:pPr>
            <a:r>
              <a:rPr lang="sv-SE" altLang="sv-SE" dirty="0"/>
              <a:t>Frekvens har en "sort", t ex antal gånger per år.</a:t>
            </a:r>
          </a:p>
          <a:p>
            <a:pPr>
              <a:defRPr/>
            </a:pPr>
            <a:r>
              <a:rPr lang="sv-SE" altLang="sv-SE" dirty="0"/>
              <a:t>Vid både konsekvens- och sannolikhetsuppskattningen är det viktigt att ta hänsyn till individernas förutsättningar:</a:t>
            </a:r>
          </a:p>
          <a:p>
            <a:pPr>
              <a:defRPr/>
            </a:pPr>
            <a:r>
              <a:rPr lang="sv-SE" altLang="sv-SE" dirty="0"/>
              <a:t>• Vilka personer kan utsättas/påverkas och vilka konsekvenser kan uppkomma?</a:t>
            </a:r>
          </a:p>
          <a:p>
            <a:pPr>
              <a:defRPr/>
            </a:pPr>
            <a:r>
              <a:rPr lang="sv-SE" altLang="sv-SE" dirty="0"/>
              <a:t>• Vilka personer kan påverka sannolikheten att situationen uppkommer och vilka förutsättningar har dessa personer, exempelvis med avseende på utbildning och erfarenhet?</a:t>
            </a:r>
          </a:p>
          <a:p>
            <a:pPr lvl="0">
              <a:defRPr/>
            </a:pPr>
            <a:r>
              <a:rPr lang="sv-SE" altLang="sv-SE" i="1" dirty="0"/>
              <a:t>S</a:t>
            </a:r>
            <a:r>
              <a:rPr lang="sv-SE" altLang="sv-SE" b="0" i="1" dirty="0"/>
              <a:t>.30 – </a:t>
            </a:r>
            <a:r>
              <a:rPr lang="sv-SE" altLang="sv-SE" i="1" dirty="0"/>
              <a:t>32 Hantera risker </a:t>
            </a:r>
            <a:endParaRPr lang="sv-SE" altLang="sv-SE" b="0" i="1" dirty="0"/>
          </a:p>
          <a:p>
            <a:pPr>
              <a:defRPr/>
            </a:pPr>
            <a:endParaRPr 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12</a:t>
            </a:fld>
            <a:endParaRPr lang="en-US" dirty="0"/>
          </a:p>
        </p:txBody>
      </p:sp>
    </p:spTree>
    <p:extLst>
      <p:ext uri="{BB962C8B-B14F-4D97-AF65-F5344CB8AC3E}">
        <p14:creationId xmlns:p14="http://schemas.microsoft.com/office/powerpoint/2010/main" val="2036119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18357"/>
            <a:ext cx="5486400" cy="3356439"/>
          </a:xfrm>
        </p:spPr>
        <p:txBody>
          <a:bodyPr/>
          <a:lstStyle/>
          <a:p>
            <a:pPr>
              <a:defRPr/>
            </a:pPr>
            <a:r>
              <a:rPr lang="sv-SE" altLang="sv-SE" i="1" dirty="0"/>
              <a:t>Enkel riskklassning</a:t>
            </a:r>
          </a:p>
          <a:p>
            <a:pPr>
              <a:defRPr/>
            </a:pPr>
            <a:r>
              <a:rPr lang="sv-SE" altLang="sv-SE" dirty="0"/>
              <a:t>I många fall kan det vara svårt att bestämma en viss sannolikhet och konsekvens. Det kan till exempel gälla organisatoriska frågor eller problem som rör stress, oro med mera. Man kan då gå direkt på riskbedömningen och göra en enkel prioritering i till exempel tre klasser "Hög - Medel - Låg". Metoderna kan användas tillsammans.</a:t>
            </a:r>
          </a:p>
          <a:p>
            <a:pPr>
              <a:defRPr/>
            </a:pPr>
            <a:endParaRPr lang="sv-SE" altLang="sv-SE" dirty="0"/>
          </a:p>
          <a:p>
            <a:pPr>
              <a:defRPr/>
            </a:pPr>
            <a:r>
              <a:rPr lang="sv-SE" altLang="sv-SE" i="1" dirty="0"/>
              <a:t>Gemensam diskussion Riskmatris – Enkel riskklassning </a:t>
            </a:r>
          </a:p>
          <a:p>
            <a:pPr>
              <a:defRPr/>
            </a:pPr>
            <a:r>
              <a:rPr lang="sv-SE" altLang="sv-SE" dirty="0"/>
              <a:t>Oavsett metod så ska de uppskattningar man gör så gott som möjligt spegla den "verkliga situationen". Ta hänsyn till befintliga eller redan beslutade åtgärder. Ta också hänsyn till befintligt arbetssätt. Finns instruktioner, förstås och följs dessa och används skyddsutrustning på rätt sätt? Arbetar alla på samma sätt?</a:t>
            </a:r>
          </a:p>
          <a:p>
            <a:pPr>
              <a:defRPr/>
            </a:pPr>
            <a:endParaRPr lang="sv-SE" altLang="sv-SE" dirty="0"/>
          </a:p>
          <a:p>
            <a:pPr>
              <a:defRPr/>
            </a:pPr>
            <a:r>
              <a:rPr lang="sv-SE" altLang="sv-SE" dirty="0"/>
              <a:t>Om man använder en riskmatris (som i föregående bild) med riskfaktorer (i detta fall R1-R5) bör man tänka på att övre vänstra hörnet (S5/K1 - ofta förekommande bagatellskador) och nedre högra hörnet (S1/K5 - osannolika mycket allvarliga händelser) båda ger riskfaktor R3. Det är inte självklart att de ska värderas lika när man prioriterar och bedömer åtgärdsbehov. Man bör därför inte enbart se på riskfaktorn utan också ta ställning till var i riskmatrisen man befinner sig.</a:t>
            </a:r>
          </a:p>
          <a:p>
            <a:pPr>
              <a:defRPr/>
            </a:pPr>
            <a:endParaRPr lang="sv-SE" altLang="sv-SE" dirty="0"/>
          </a:p>
          <a:p>
            <a:pPr>
              <a:spcAft>
                <a:spcPts val="600"/>
              </a:spcAft>
              <a:defRPr/>
            </a:pPr>
            <a:r>
              <a:rPr lang="sv-SE" altLang="sv-SE" b="1" dirty="0"/>
              <a:t>Diskutera</a:t>
            </a:r>
            <a:r>
              <a:rPr lang="sv-SE" altLang="sv-SE" dirty="0"/>
              <a:t> för och nackdelar med de olika metoderna Riskmatris respektive Enkel riskklassning.</a:t>
            </a:r>
          </a:p>
          <a:p>
            <a:pPr>
              <a:defRPr/>
            </a:pPr>
            <a:endParaRPr lang="sv-SE" altLang="sv-SE" dirty="0"/>
          </a:p>
          <a:p>
            <a:r>
              <a:rPr lang="sv-SE" b="0" i="0" u="none" strike="noStrike" kern="1200" baseline="0" dirty="0">
                <a:solidFill>
                  <a:schemeClr val="tx1"/>
                </a:solidFill>
                <a:latin typeface="+mn-lt"/>
                <a:ea typeface="+mn-ea"/>
                <a:cs typeface="+mn-cs"/>
              </a:rPr>
              <a:t>Alla risker är inte lika allvarliga. Syftet med att uppskatta grad av allvar och värdera risken är att ta ställning till:</a:t>
            </a:r>
          </a:p>
          <a:p>
            <a:pPr>
              <a:lnSpc>
                <a:spcPct val="150000"/>
              </a:lnSpc>
            </a:pPr>
            <a:r>
              <a:rPr lang="sv-SE" b="0" i="0" u="none" strike="noStrike" kern="1200" baseline="0" dirty="0">
                <a:solidFill>
                  <a:schemeClr val="tx1"/>
                </a:solidFill>
                <a:latin typeface="+mn-lt"/>
                <a:ea typeface="+mn-ea"/>
                <a:cs typeface="+mn-cs"/>
              </a:rPr>
              <a:t>• vilka risker som går att acceptera och vilka som måste åtgärdas</a:t>
            </a:r>
          </a:p>
          <a:p>
            <a:pPr>
              <a:lnSpc>
                <a:spcPct val="150000"/>
              </a:lnSpc>
            </a:pPr>
            <a:r>
              <a:rPr lang="sv-SE" b="0" i="0" u="none" strike="noStrike" kern="1200" baseline="0" dirty="0">
                <a:solidFill>
                  <a:schemeClr val="tx1"/>
                </a:solidFill>
                <a:latin typeface="+mn-lt"/>
                <a:ea typeface="+mn-ea"/>
                <a:cs typeface="+mn-cs"/>
              </a:rPr>
              <a:t>• vilka risker som är allvarligast och ska åtgärdas först</a:t>
            </a:r>
          </a:p>
          <a:p>
            <a:pPr>
              <a:lnSpc>
                <a:spcPct val="150000"/>
              </a:lnSpc>
            </a:pPr>
            <a:r>
              <a:rPr lang="sv-SE" b="0" i="0" u="none" strike="noStrike" kern="1200" baseline="0" dirty="0">
                <a:solidFill>
                  <a:schemeClr val="tx1"/>
                </a:solidFill>
                <a:latin typeface="+mn-lt"/>
                <a:ea typeface="+mn-ea"/>
                <a:cs typeface="+mn-cs"/>
              </a:rPr>
              <a:t>• om omedelbara åtgärder krävs, eller om åtgärderna kan införas i en handlingsplan och genomföras efterhand.</a:t>
            </a:r>
          </a:p>
          <a:p>
            <a:pPr>
              <a:lnSpc>
                <a:spcPct val="150000"/>
              </a:lnSpc>
            </a:pPr>
            <a:r>
              <a:rPr lang="sv-SE" b="0" i="0" u="none" strike="noStrike" kern="1200" baseline="0" dirty="0">
                <a:solidFill>
                  <a:schemeClr val="tx1"/>
                </a:solidFill>
                <a:latin typeface="+mn-lt"/>
                <a:ea typeface="+mn-ea"/>
                <a:cs typeface="+mn-cs"/>
              </a:rPr>
              <a:t>För att uppskatta grad av allvar behöver man alltså bedöma:</a:t>
            </a:r>
          </a:p>
          <a:p>
            <a:pPr>
              <a:lnSpc>
                <a:spcPct val="150000"/>
              </a:lnSpc>
            </a:pPr>
            <a:r>
              <a:rPr lang="sv-SE" b="0" i="0" u="none" strike="noStrike" kern="1200" baseline="0" dirty="0">
                <a:solidFill>
                  <a:schemeClr val="tx1"/>
                </a:solidFill>
                <a:latin typeface="+mn-lt"/>
                <a:ea typeface="+mn-ea"/>
                <a:cs typeface="+mn-cs"/>
              </a:rPr>
              <a:t>• Konsekvens: Om händelsen inträffar, eller problemet uppkommer, hur stor kan konsekvensen bli?</a:t>
            </a:r>
          </a:p>
          <a:p>
            <a:pPr>
              <a:lnSpc>
                <a:spcPct val="150000"/>
              </a:lnSpc>
            </a:pPr>
            <a:r>
              <a:rPr lang="sv-SE" b="0" i="0" u="none" strike="noStrike" kern="1200" baseline="0" dirty="0">
                <a:solidFill>
                  <a:schemeClr val="tx1"/>
                </a:solidFill>
                <a:latin typeface="+mn-lt"/>
                <a:ea typeface="+mn-ea"/>
                <a:cs typeface="+mn-cs"/>
              </a:rPr>
              <a:t>• Sannolikhet: Hur troligt är det att händelsen ska inträffa med en viss konsekvens? Hur ofta kan händelsen inträffa?</a:t>
            </a:r>
          </a:p>
          <a:p>
            <a:pPr>
              <a:lnSpc>
                <a:spcPct val="150000"/>
              </a:lnSpc>
            </a:pPr>
            <a:r>
              <a:rPr lang="sv-SE" b="0" i="0" u="none" strike="noStrike" kern="1200" baseline="0" dirty="0">
                <a:solidFill>
                  <a:schemeClr val="tx1"/>
                </a:solidFill>
                <a:latin typeface="+mn-lt"/>
                <a:ea typeface="+mn-ea"/>
                <a:cs typeface="+mn-cs"/>
              </a:rPr>
              <a:t>Vid både konsekvens- och sannolikhetsuppskattningen är det viktigt att ta hänsyn till individernas förutsättningar:</a:t>
            </a:r>
          </a:p>
          <a:p>
            <a:pPr>
              <a:lnSpc>
                <a:spcPct val="150000"/>
              </a:lnSpc>
            </a:pPr>
            <a:r>
              <a:rPr lang="sv-SE" b="0" i="0" u="none" strike="noStrike" kern="1200" baseline="0" dirty="0">
                <a:solidFill>
                  <a:schemeClr val="tx1"/>
                </a:solidFill>
                <a:latin typeface="+mn-lt"/>
                <a:ea typeface="+mn-ea"/>
                <a:cs typeface="+mn-cs"/>
              </a:rPr>
              <a:t>• Vilka personer kan utsättas/påverkas? Vilka konsekvenser kan uppstå?</a:t>
            </a:r>
          </a:p>
          <a:p>
            <a:pPr>
              <a:lnSpc>
                <a:spcPct val="150000"/>
              </a:lnSpc>
            </a:pPr>
            <a:r>
              <a:rPr lang="sv-SE" b="0" i="0" u="none" strike="noStrike" kern="1200" baseline="0" dirty="0">
                <a:solidFill>
                  <a:schemeClr val="tx1"/>
                </a:solidFill>
                <a:latin typeface="+mn-lt"/>
                <a:ea typeface="+mn-ea"/>
                <a:cs typeface="+mn-cs"/>
              </a:rPr>
              <a:t>• Vilka personer kan påverka sannolikheten att situationen uppkommer? Vilka förutsättningar har dessa personer, exempelvis med avseende på utbildning och erfarenhet?</a:t>
            </a:r>
          </a:p>
          <a:p>
            <a:pPr>
              <a:lnSpc>
                <a:spcPct val="150000"/>
              </a:lnSpc>
            </a:pPr>
            <a:r>
              <a:rPr lang="sv-SE" b="0" i="1" u="none" strike="noStrike" kern="1200" baseline="0" dirty="0">
                <a:solidFill>
                  <a:schemeClr val="tx1"/>
                </a:solidFill>
                <a:latin typeface="+mn-lt"/>
                <a:ea typeface="+mn-ea"/>
                <a:cs typeface="+mn-cs"/>
              </a:rPr>
              <a:t>Hantera risker s. 31</a:t>
            </a:r>
          </a:p>
          <a:p>
            <a:pPr>
              <a:defRPr/>
            </a:pPr>
            <a:endParaRPr lang="sv-SE" altLang="sv-SE" dirty="0"/>
          </a:p>
          <a:p>
            <a:pPr>
              <a:defRPr/>
            </a:pPr>
            <a:endParaRPr lang="sv-SE" altLang="sv-SE" dirty="0"/>
          </a:p>
          <a:p>
            <a:pPr>
              <a:defRPr/>
            </a:pPr>
            <a:endParaRPr 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13</a:t>
            </a:fld>
            <a:endParaRPr lang="en-US"/>
          </a:p>
        </p:txBody>
      </p:sp>
    </p:spTree>
    <p:extLst>
      <p:ext uri="{BB962C8B-B14F-4D97-AF65-F5344CB8AC3E}">
        <p14:creationId xmlns:p14="http://schemas.microsoft.com/office/powerpoint/2010/main" val="3309952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28631"/>
            <a:ext cx="5486400" cy="4445500"/>
          </a:xfrm>
        </p:spPr>
        <p:txBody>
          <a:bodyPr/>
          <a:lstStyle/>
          <a:p>
            <a:pPr>
              <a:defRPr/>
            </a:pPr>
            <a:r>
              <a:rPr lang="sv-SE" altLang="sv-SE" b="1" dirty="0"/>
              <a:t>Öppen fråga till deltagarna</a:t>
            </a:r>
            <a:r>
              <a:rPr lang="sv-SE" altLang="sv-SE" dirty="0"/>
              <a:t>: Har ni egna erfarenheter av att använda riskmatriser? Synpunkter/Fördelar/Nackdelar/Fallgropar?</a:t>
            </a:r>
          </a:p>
          <a:p>
            <a:pPr>
              <a:spcAft>
                <a:spcPts val="600"/>
              </a:spcAft>
              <a:defRPr/>
            </a:pPr>
            <a:r>
              <a:rPr lang="sv-SE" dirty="0"/>
              <a:t>Ett vanligt sätt att klassa och presentera risker är med hjälp av en riskmatris. Här uppskattas konsekvens och sannolikhet i ett antal klasser. I skärningspunkten mellan konsekvens- och sannolikhetsklasserna får man en riskfaktor (i exemplet R1 - R5). </a:t>
            </a:r>
          </a:p>
          <a:p>
            <a:pPr>
              <a:defRPr/>
            </a:pPr>
            <a:r>
              <a:rPr lang="sv-SE" dirty="0"/>
              <a:t>I övre högra hörnet hamnar de allvarligaste riskerna, de med höga konsekvenser och sannolikheter. De minst allvarliga riskerna, med små konsekvenser och låga sannolikheter, hamnar i det nedre vänstra hörnet. I exemplet används fem sannolikhets-, konsekvens- och riskklasser. Matriserna kan varieras och alltifrån "3x3-matriser" till "10X10-matriser" förekommer. </a:t>
            </a:r>
          </a:p>
          <a:p>
            <a:pPr>
              <a:defRPr/>
            </a:pPr>
            <a:r>
              <a:rPr lang="sv-SE" dirty="0"/>
              <a:t>Generellt sett: </a:t>
            </a:r>
          </a:p>
          <a:p>
            <a:pPr marL="171450" indent="-171450">
              <a:buFont typeface="Arial" panose="020B0604020202020204" pitchFamily="34" charset="0"/>
              <a:buChar char="•"/>
              <a:defRPr/>
            </a:pPr>
            <a:r>
              <a:rPr lang="sv-SE" dirty="0"/>
              <a:t>Grov / översiktlig analys med begränsad information – få klasser</a:t>
            </a:r>
          </a:p>
          <a:p>
            <a:pPr marL="171450" indent="-171450">
              <a:spcAft>
                <a:spcPts val="600"/>
              </a:spcAft>
              <a:buFont typeface="Arial" panose="020B0604020202020204" pitchFamily="34" charset="0"/>
              <a:buChar char="•"/>
              <a:defRPr/>
            </a:pPr>
            <a:r>
              <a:rPr lang="sv-SE" dirty="0"/>
              <a:t>Hög detaljeringsgrad, mycket information – fler klasser</a:t>
            </a:r>
          </a:p>
          <a:p>
            <a:pPr>
              <a:defRPr/>
            </a:pPr>
            <a:r>
              <a:rPr lang="sv-SE" i="1" dirty="0"/>
              <a:t>Vid klassning av händelser måste man beakta sambandet mellan sannolikhet och konsekvens.</a:t>
            </a:r>
          </a:p>
          <a:p>
            <a:pPr>
              <a:defRPr/>
            </a:pPr>
            <a:r>
              <a:rPr lang="sv-SE" dirty="0"/>
              <a:t>Detta eller annat exempel kan användas: </a:t>
            </a:r>
          </a:p>
          <a:p>
            <a:pPr>
              <a:defRPr/>
            </a:pPr>
            <a:r>
              <a:rPr lang="sv-SE" dirty="0"/>
              <a:t>I en verksamhet som hanterar kemikalier konstaterar man att utsläpp av en viss </a:t>
            </a:r>
            <a:r>
              <a:rPr lang="sv-SE" dirty="0" err="1"/>
              <a:t>kemikalie</a:t>
            </a:r>
            <a:r>
              <a:rPr lang="sv-SE" dirty="0"/>
              <a:t> kan inträffa en gång per år (= sannolikhetsklass S3). Det kan i </a:t>
            </a:r>
            <a:r>
              <a:rPr lang="sv-SE" u="sng" dirty="0"/>
              <a:t>värsta tänkbara fall</a:t>
            </a:r>
            <a:r>
              <a:rPr lang="sv-SE" dirty="0"/>
              <a:t> leda till att en person får livslånga men (= konsekvensklass K5). Detta skulle ge riskfaktor R5, det vill säga högsta riskklassen. I verkligheten är det kanske ytterst osannolikt att denna konsekvens ska inträffa med tanke på hur ofta en person kan tänkas exponeras för utsläppet och de regler för personlig skyddsutrustning som finns. </a:t>
            </a:r>
          </a:p>
          <a:p>
            <a:pPr>
              <a:defRPr/>
            </a:pPr>
            <a:endParaRPr lang="sv-SE" dirty="0"/>
          </a:p>
          <a:p>
            <a:pPr>
              <a:defRPr/>
            </a:pPr>
            <a:r>
              <a:rPr lang="sv-SE" dirty="0"/>
              <a:t>Det finns två sätt att hantera detta:</a:t>
            </a:r>
          </a:p>
          <a:p>
            <a:pPr marL="171450" indent="-171450">
              <a:buFont typeface="Arial" panose="020B0604020202020204" pitchFamily="34" charset="0"/>
              <a:buChar char="•"/>
              <a:defRPr/>
            </a:pPr>
            <a:r>
              <a:rPr lang="sv-SE" dirty="0"/>
              <a:t>Utgå från rimlig konsekvens om en person exponeras (som kanske är K3). Ta hänsyn till att en person kan tänkas exponeras i cirka ett fall av 10, detta ger sannolikhetsklass S2. Tillsammans ger det riskfaktor R3.</a:t>
            </a:r>
          </a:p>
          <a:p>
            <a:pPr marL="171450" indent="-171450">
              <a:spcAft>
                <a:spcPts val="600"/>
              </a:spcAft>
              <a:buFont typeface="Arial" panose="020B0604020202020204" pitchFamily="34" charset="0"/>
              <a:buChar char="•"/>
              <a:defRPr/>
            </a:pPr>
            <a:r>
              <a:rPr lang="sv-SE" dirty="0"/>
              <a:t>Om det är viktigt att peka på att en mycket allvarlig konsekvens trots allt är möjlig (= konsekvensklass K5) så uppskattas sannolikheten för att det ska inträffa, det vill säga att en person exponeras, att skyddsutrustning ej används eller ej är effektiv och att värsta konsekvens verkligen uppträder. Man hamnar då kanske på sannolikhetsklass S1. Tillsammans ger det riskfaktor R3. </a:t>
            </a:r>
          </a:p>
          <a:p>
            <a:pPr>
              <a:defRPr/>
            </a:pPr>
            <a:r>
              <a:rPr lang="sv-SE" dirty="0"/>
              <a:t>Poängtera att skala för sannolikhetsklassning måste väljas utifrån lokala faktorer. Skillnad på en arbetsplats med t ex 5 respektive 500 anställda! Angiven skala i bilden är ett exempel som används senare i övningen.</a:t>
            </a:r>
            <a:endParaRPr lang="sv-SE" alt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14</a:t>
            </a:fld>
            <a:endParaRPr lang="en-US"/>
          </a:p>
        </p:txBody>
      </p:sp>
    </p:spTree>
    <p:extLst>
      <p:ext uri="{BB962C8B-B14F-4D97-AF65-F5344CB8AC3E}">
        <p14:creationId xmlns:p14="http://schemas.microsoft.com/office/powerpoint/2010/main" val="719069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69728"/>
            <a:ext cx="5486400" cy="3600450"/>
          </a:xfrm>
        </p:spPr>
        <p:txBody>
          <a:bodyPr/>
          <a:lstStyle/>
          <a:p>
            <a:pPr>
              <a:spcAft>
                <a:spcPts val="600"/>
              </a:spcAft>
              <a:defRPr/>
            </a:pPr>
            <a:r>
              <a:rPr lang="sv-SE" altLang="sv-SE" dirty="0"/>
              <a:t>Tabell i figur ska ses som ett exempel och inte någon absolut sanning.</a:t>
            </a:r>
          </a:p>
          <a:p>
            <a:pPr>
              <a:spcAft>
                <a:spcPts val="600"/>
              </a:spcAft>
              <a:defRPr/>
            </a:pPr>
            <a:r>
              <a:rPr lang="sv-SE" altLang="sv-SE" dirty="0"/>
              <a:t>Det finns inga fasta regler för vilka risker man kan tolerera och när man måste vidta åtgärder (förutom att specifika föreskriftskrav ska vara uppfyllda). Utgångspunkten är  att risker ska reduceras så långt det är rimligt möjligt.</a:t>
            </a:r>
          </a:p>
          <a:p>
            <a:pPr>
              <a:defRPr/>
            </a:pPr>
            <a:r>
              <a:rPr lang="sv-SE" altLang="sv-SE" i="1" dirty="0"/>
              <a:t>Sammantaget</a:t>
            </a:r>
          </a:p>
          <a:p>
            <a:pPr>
              <a:defRPr/>
            </a:pPr>
            <a:r>
              <a:rPr lang="sv-SE" altLang="sv-SE" dirty="0"/>
              <a:t>När man har uppskattat konsekvens- och sannolikhetsklasser och kommit fram till en bedömning av alla risker och bedömt åtgärdsbehov är det nyttigt att "ta ett steg tillbaka" och se på den samlade bilden:</a:t>
            </a:r>
          </a:p>
          <a:p>
            <a:pPr marL="171450" indent="-171450">
              <a:buFontTx/>
              <a:buChar char="-"/>
              <a:defRPr/>
            </a:pPr>
            <a:r>
              <a:rPr lang="sv-SE" altLang="sv-SE" dirty="0"/>
              <a:t>Känns bedömningarna rimliga?</a:t>
            </a:r>
          </a:p>
          <a:p>
            <a:pPr marL="171450" indent="-171450">
              <a:buFontTx/>
              <a:buChar char="-"/>
              <a:defRPr/>
            </a:pPr>
            <a:r>
              <a:rPr lang="sv-SE" altLang="sv-SE" dirty="0"/>
              <a:t>Har de allvarligaste problemområdena fått högst prioritet?</a:t>
            </a:r>
          </a:p>
          <a:p>
            <a:pPr marL="171450" indent="-171450">
              <a:spcAft>
                <a:spcPts val="600"/>
              </a:spcAft>
              <a:buFontTx/>
              <a:buChar char="-"/>
              <a:defRPr/>
            </a:pPr>
            <a:r>
              <a:rPr lang="sv-SE" altLang="sv-SE" dirty="0"/>
              <a:t>Är det något viktigt vi missat?</a:t>
            </a:r>
          </a:p>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dirty="0"/>
              <a:t>S.33 i </a:t>
            </a:r>
            <a:r>
              <a:rPr lang="sv-SE" altLang="sv-SE" i="1" dirty="0"/>
              <a:t>Hantera risker</a:t>
            </a:r>
            <a:endParaRPr lang="sv-SE" alt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15</a:t>
            </a:fld>
            <a:endParaRPr lang="en-US"/>
          </a:p>
        </p:txBody>
      </p:sp>
    </p:spTree>
    <p:extLst>
      <p:ext uri="{BB962C8B-B14F-4D97-AF65-F5344CB8AC3E}">
        <p14:creationId xmlns:p14="http://schemas.microsoft.com/office/powerpoint/2010/main" val="1471517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49180"/>
            <a:ext cx="5486400" cy="4034532"/>
          </a:xfrm>
        </p:spPr>
        <p:txBody>
          <a:bodyPr/>
          <a:lstStyle/>
          <a:p>
            <a:r>
              <a:rPr lang="sv-SE" altLang="sv-SE" dirty="0"/>
              <a:t>Arbetsgivare ska omgående genomföra åtgärder om det är ekonomiskt och praktiskt möjligt. Fel och brister som kan innebära fara för liv och hälsa måste åtgärdas omedelbart.</a:t>
            </a:r>
          </a:p>
          <a:p>
            <a:pPr>
              <a:spcAft>
                <a:spcPts val="600"/>
              </a:spcAft>
            </a:pPr>
            <a:r>
              <a:rPr lang="sv-SE" altLang="sv-SE" dirty="0"/>
              <a:t>Den bästa åtgärden brukar vara att ta bort riskkällan om det är möjligt. För fysiska risker kan det handla om att byta ut en farlig </a:t>
            </a:r>
            <a:r>
              <a:rPr lang="sv-SE" altLang="sv-SE" dirty="0" err="1"/>
              <a:t>kemikalie</a:t>
            </a:r>
            <a:r>
              <a:rPr lang="sv-SE" altLang="sv-SE" dirty="0"/>
              <a:t> mot en ofarlig, eller att välja arbetsredskap och material för att undvika arbete på hög höjd och tunga lyft. Vad skulle kunna vara en motsvarande åtgärd på den psykosociala sidan inom måleribranschen? Trots de förändringar som görs kan det vara omöjligt att ta bort risken helt. Då gäller det att fundera på åtgärder som minskar risken att något inträffar respektive lindrar konsekvenserna. </a:t>
            </a:r>
          </a:p>
          <a:p>
            <a:r>
              <a:rPr lang="sv-SE" kern="1200" dirty="0">
                <a:solidFill>
                  <a:schemeClr val="tx1"/>
                </a:solidFill>
                <a:effectLst/>
                <a:latin typeface="+mn-lt"/>
                <a:ea typeface="+mn-ea"/>
                <a:cs typeface="+mn-cs"/>
              </a:rPr>
              <a:t>Några frågor att ställa sig när man värderar alternativa åtgärder och bedömer om en viss åtgärd ska genomföras eller inte är:</a:t>
            </a:r>
          </a:p>
          <a:p>
            <a:pPr marL="171450" indent="-171450">
              <a:buFont typeface="Arial" panose="020B0604020202020204" pitchFamily="34" charset="0"/>
              <a:buChar char="•"/>
            </a:pPr>
            <a:r>
              <a:rPr lang="sv-SE" kern="1200" dirty="0">
                <a:solidFill>
                  <a:schemeClr val="tx1"/>
                </a:solidFill>
                <a:effectLst/>
                <a:latin typeface="+mn-lt"/>
                <a:ea typeface="+mn-ea"/>
                <a:cs typeface="+mn-cs"/>
              </a:rPr>
              <a:t>Vilken effekt har åtgärden? </a:t>
            </a:r>
          </a:p>
          <a:p>
            <a:pPr marL="171450" indent="-171450">
              <a:buFont typeface="Arial" panose="020B0604020202020204" pitchFamily="34" charset="0"/>
              <a:buChar char="•"/>
            </a:pPr>
            <a:r>
              <a:rPr lang="sv-SE" kern="1200" dirty="0">
                <a:solidFill>
                  <a:schemeClr val="tx1"/>
                </a:solidFill>
                <a:effectLst/>
                <a:latin typeface="+mn-lt"/>
                <a:ea typeface="+mn-ea"/>
                <a:cs typeface="+mn-cs"/>
              </a:rPr>
              <a:t>Påverkar åtgärden sannolikheten att problemet uppkommer eller påverkas möjlig konsekvens? </a:t>
            </a:r>
          </a:p>
          <a:p>
            <a:pPr marL="171450" indent="-171450">
              <a:buFont typeface="Arial" panose="020B0604020202020204" pitchFamily="34" charset="0"/>
              <a:buChar char="•"/>
            </a:pPr>
            <a:r>
              <a:rPr lang="sv-SE" kern="1200" dirty="0">
                <a:solidFill>
                  <a:schemeClr val="tx1"/>
                </a:solidFill>
                <a:effectLst/>
                <a:latin typeface="+mn-lt"/>
                <a:ea typeface="+mn-ea"/>
                <a:cs typeface="+mn-cs"/>
              </a:rPr>
              <a:t>Kan åtgärden skapa nya problem? </a:t>
            </a:r>
          </a:p>
          <a:p>
            <a:pPr marL="171450" indent="-171450">
              <a:buFont typeface="Arial" panose="020B0604020202020204" pitchFamily="34" charset="0"/>
              <a:buChar char="•"/>
            </a:pPr>
            <a:r>
              <a:rPr lang="sv-SE" kern="1200" dirty="0">
                <a:solidFill>
                  <a:schemeClr val="tx1"/>
                </a:solidFill>
                <a:effectLst/>
                <a:latin typeface="+mn-lt"/>
                <a:ea typeface="+mn-ea"/>
                <a:cs typeface="+mn-cs"/>
              </a:rPr>
              <a:t>Minskar risken till en tillräckligt låg nivå om man vidtar åtgärden eller krävs ytterligare åtgärder?</a:t>
            </a:r>
          </a:p>
          <a:p>
            <a:pPr marL="171450" indent="-171450">
              <a:buFont typeface="Arial" panose="020B0604020202020204" pitchFamily="34" charset="0"/>
              <a:buChar char="•"/>
            </a:pPr>
            <a:r>
              <a:rPr lang="sv-SE" kern="1200" dirty="0">
                <a:solidFill>
                  <a:schemeClr val="tx1"/>
                </a:solidFill>
                <a:effectLst/>
                <a:latin typeface="+mn-lt"/>
                <a:ea typeface="+mn-ea"/>
                <a:cs typeface="+mn-cs"/>
              </a:rPr>
              <a:t>Hur enkelt är det att genomföra åtgärden? Kostnader/tid/ andra problem?</a:t>
            </a:r>
          </a:p>
          <a:p>
            <a:pPr marL="171450" indent="-171450">
              <a:buFont typeface="Arial" panose="020B0604020202020204" pitchFamily="34" charset="0"/>
              <a:buChar char="•"/>
            </a:pPr>
            <a:r>
              <a:rPr lang="sv-SE" kern="1200" dirty="0">
                <a:solidFill>
                  <a:schemeClr val="tx1"/>
                </a:solidFill>
                <a:effectLst/>
                <a:latin typeface="+mn-lt"/>
                <a:ea typeface="+mn-ea"/>
                <a:cs typeface="+mn-cs"/>
              </a:rPr>
              <a:t>Är åtgärden motiverad med hänsyn till riskens allvarlighet, åtgärdens effekt och kostnader?</a:t>
            </a:r>
          </a:p>
          <a:p>
            <a:endParaRPr lang="sv-SE" altLang="sv-SE" dirty="0"/>
          </a:p>
          <a:p>
            <a:r>
              <a:rPr lang="sv-SE" altLang="sv-SE" dirty="0"/>
              <a:t>En bedömning av vad som är "tillräckligt säkert" är inte ett för all tid fastlagt begrepp. Det som varit acceptabelt en gång är inte nödvändigtvis acceptabelt i dagsläget. Förändringar både inom den egna verksamheten (personalsammansättning, bemanning, arbetstider, arbetstempo, utrustning) och i omvärlden (teknisk utveckling, bästa praxis, inträffade händelser) påverkar vad som kan anses vara "tillräckligt säkert".</a:t>
            </a:r>
          </a:p>
          <a:p>
            <a:endParaRPr lang="sv-SE" altLang="sv-SE" dirty="0"/>
          </a:p>
          <a:p>
            <a:pPr>
              <a:defRPr/>
            </a:pPr>
            <a:r>
              <a:rPr lang="sv-SE" altLang="sv-SE" b="0" dirty="0"/>
              <a:t>S. </a:t>
            </a:r>
            <a:r>
              <a:rPr lang="sv-SE" altLang="sv-SE" dirty="0"/>
              <a:t>33-34 i boken</a:t>
            </a:r>
            <a:r>
              <a:rPr lang="sv-SE" altLang="sv-SE" b="0" dirty="0"/>
              <a:t> </a:t>
            </a:r>
            <a:r>
              <a:rPr lang="sv-SE" altLang="sv-SE" b="0" i="1" dirty="0"/>
              <a:t>Hantera risker</a:t>
            </a:r>
            <a:endParaRPr lang="sv-SE" altLang="sv-SE" dirty="0"/>
          </a:p>
          <a:p>
            <a:endParaRPr lang="sv-SE" altLang="sv-SE" dirty="0"/>
          </a:p>
          <a:p>
            <a:endParaRPr lang="sv-SE" altLang="sv-SE" dirty="0"/>
          </a:p>
          <a:p>
            <a:endParaRPr lang="sv-SE" altLang="sv-SE" dirty="0"/>
          </a:p>
          <a:p>
            <a:endParaRPr lang="sv-SE" alt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16</a:t>
            </a:fld>
            <a:endParaRPr lang="en-US"/>
          </a:p>
        </p:txBody>
      </p:sp>
    </p:spTree>
    <p:extLst>
      <p:ext uri="{BB962C8B-B14F-4D97-AF65-F5344CB8AC3E}">
        <p14:creationId xmlns:p14="http://schemas.microsoft.com/office/powerpoint/2010/main" val="112387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49180"/>
            <a:ext cx="5486400" cy="3600450"/>
          </a:xfrm>
        </p:spPr>
        <p:txBody>
          <a:bodyPr/>
          <a:lstStyle/>
          <a:p>
            <a:r>
              <a:rPr lang="sv-SE" altLang="sv-SE" dirty="0"/>
              <a:t>Åtgärder som inte kan genomföras omgående ska beskrivas i en skriftlig handlingsplan. Arbetsplatsens skyddsombud eller berörd arbetstagare ska delta i upprättandet av handlingsplanen. Det är arbetsgivaren som fastställer den.</a:t>
            </a:r>
            <a:endParaRPr lang="sv-SE" altLang="sv-SE" b="1" dirty="0"/>
          </a:p>
          <a:p>
            <a:endParaRPr lang="sv-SE" altLang="sv-SE" dirty="0"/>
          </a:p>
          <a:p>
            <a:r>
              <a:rPr lang="sv-SE" altLang="sv-SE" i="1" dirty="0"/>
              <a:t>Handlingsplanen bör innehålla</a:t>
            </a:r>
          </a:p>
          <a:p>
            <a:r>
              <a:rPr lang="sv-SE" altLang="sv-SE" dirty="0"/>
              <a:t>• Vilka åtgärder som behöver vidtas.</a:t>
            </a:r>
          </a:p>
          <a:p>
            <a:r>
              <a:rPr lang="sv-SE" altLang="sv-SE" dirty="0"/>
              <a:t>• Vem som ansvarar för att åtgärderna genomförs.</a:t>
            </a:r>
          </a:p>
          <a:p>
            <a:r>
              <a:rPr lang="sv-SE" altLang="sv-SE" dirty="0"/>
              <a:t>• När åtgärderna ska vara genomförda.</a:t>
            </a:r>
          </a:p>
          <a:p>
            <a:r>
              <a:rPr lang="sv-SE" altLang="sv-SE" dirty="0"/>
              <a:t>• När (och gärna också hur) vidtagna åtgärder ska kontrolleras/följas upp.</a:t>
            </a:r>
          </a:p>
          <a:p>
            <a:endParaRPr lang="sv-SE" alt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dirty="0"/>
              <a:t>S 34 i boken </a:t>
            </a:r>
            <a:r>
              <a:rPr lang="sv-SE" altLang="sv-SE" i="1" dirty="0"/>
              <a:t>Hantera risker</a:t>
            </a:r>
          </a:p>
          <a:p>
            <a:endParaRPr lang="sv-SE" alt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17</a:t>
            </a:fld>
            <a:endParaRPr lang="en-US"/>
          </a:p>
        </p:txBody>
      </p:sp>
    </p:spTree>
    <p:extLst>
      <p:ext uri="{BB962C8B-B14F-4D97-AF65-F5344CB8AC3E}">
        <p14:creationId xmlns:p14="http://schemas.microsoft.com/office/powerpoint/2010/main" val="1976115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28632"/>
            <a:ext cx="5486400" cy="3600450"/>
          </a:xfrm>
        </p:spPr>
        <p:txBody>
          <a:bodyPr/>
          <a:lstStyle/>
          <a:p>
            <a:pPr>
              <a:defRPr/>
            </a:pPr>
            <a:r>
              <a:rPr lang="sv-SE" dirty="0"/>
              <a:t>I det sista steget kontrolleras att åtgärderna har genomförts enligt plan och att de fått avsedd effekt.</a:t>
            </a:r>
          </a:p>
          <a:p>
            <a:pPr>
              <a:defRPr/>
            </a:pPr>
            <a:r>
              <a:rPr lang="sv-SE" dirty="0"/>
              <a:t>Detta (inte minst att åtgärden fått avsedd effekt) "slarvas" ofta med.</a:t>
            </a:r>
          </a:p>
          <a:p>
            <a:pPr>
              <a:defRPr/>
            </a:pPr>
            <a:r>
              <a:rPr lang="sv-SE" dirty="0"/>
              <a:t> </a:t>
            </a:r>
            <a:r>
              <a:rPr lang="sv-SE" kern="1200" dirty="0">
                <a:solidFill>
                  <a:schemeClr val="tx1"/>
                </a:solidFill>
                <a:effectLst/>
                <a:latin typeface="+mn-lt"/>
                <a:ea typeface="+mn-ea"/>
                <a:cs typeface="+mn-cs"/>
              </a:rPr>
              <a:t>Handlingsplanen tydliggör vem som ansvarar för utförandet och när det ska ske. </a:t>
            </a:r>
          </a:p>
          <a:p>
            <a:r>
              <a:rPr lang="sv-SE" kern="1200" dirty="0">
                <a:solidFill>
                  <a:schemeClr val="tx1"/>
                </a:solidFill>
                <a:effectLst/>
                <a:latin typeface="+mn-lt"/>
                <a:ea typeface="+mn-ea"/>
                <a:cs typeface="+mn-cs"/>
              </a:rPr>
              <a:t>Det vill säga, handlingsplanen skapar inte bara förutsättningar för genomförandet utan även för kontrollen av genomförandet. </a:t>
            </a:r>
          </a:p>
          <a:p>
            <a:r>
              <a:rPr lang="sv-SE" kern="1200" dirty="0">
                <a:solidFill>
                  <a:schemeClr val="tx1"/>
                </a:solidFill>
                <a:effectLst/>
                <a:latin typeface="+mn-lt"/>
                <a:ea typeface="+mn-ea"/>
                <a:cs typeface="+mn-cs"/>
              </a:rPr>
              <a:t>När åtgärden får effekt kan dock vara svårt att förutse. I praktiken sker kontrollen av om åtgärden är genomförd vid ett tillfälle, medan effekten mäts vid ett annat tillfälle genom att jämföra statistik på utfallet av tillbud, olyckor etcetera före och efter åtgärdens införande.</a:t>
            </a:r>
          </a:p>
          <a:p>
            <a:pPr>
              <a:defRPr/>
            </a:pPr>
            <a:endParaRPr lang="sv-SE" dirty="0"/>
          </a:p>
          <a:p>
            <a:pPr>
              <a:defRPr/>
            </a:pPr>
            <a:r>
              <a:rPr lang="sv-SE" dirty="0"/>
              <a:t>Metoder kan vara att:</a:t>
            </a:r>
          </a:p>
          <a:p>
            <a:pPr marL="171450" indent="-171450">
              <a:buFont typeface="Arial" panose="020B0604020202020204" pitchFamily="34" charset="0"/>
              <a:buChar char="•"/>
              <a:defRPr/>
            </a:pPr>
            <a:r>
              <a:rPr lang="sv-SE" dirty="0"/>
              <a:t>jämföra statistik på utfallet av tillbudsrapporter och/eller olyckor före och efter åtgärdens införande</a:t>
            </a:r>
          </a:p>
          <a:p>
            <a:pPr marL="171450" indent="-171450">
              <a:buFont typeface="Arial" panose="020B0604020202020204" pitchFamily="34" charset="0"/>
              <a:buChar char="•"/>
              <a:defRPr/>
            </a:pPr>
            <a:r>
              <a:rPr lang="sv-SE" dirty="0"/>
              <a:t>jämföra resultat av arbetsmiljöenkäter </a:t>
            </a:r>
          </a:p>
          <a:p>
            <a:pPr marL="171450" indent="-171450">
              <a:buFont typeface="Arial" panose="020B0604020202020204" pitchFamily="34" charset="0"/>
              <a:buChar char="•"/>
              <a:defRPr/>
            </a:pPr>
            <a:r>
              <a:rPr lang="sv-SE" altLang="sv-SE" dirty="0"/>
              <a:t>att genomföra intervjuer.</a:t>
            </a:r>
          </a:p>
          <a:p>
            <a:pPr>
              <a:defRPr/>
            </a:pPr>
            <a:endParaRPr lang="sv-SE" dirty="0"/>
          </a:p>
          <a:p>
            <a:pPr>
              <a:defRPr/>
            </a:pPr>
            <a:r>
              <a:rPr lang="sv-SE" b="0" dirty="0"/>
              <a:t>S.</a:t>
            </a:r>
            <a:r>
              <a:rPr lang="sv-SE" i="1" dirty="0"/>
              <a:t> 35 i boken </a:t>
            </a:r>
            <a:r>
              <a:rPr lang="sv-SE" b="0" i="1" dirty="0"/>
              <a:t>Hantera risker  </a:t>
            </a:r>
            <a:endParaRPr 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18</a:t>
            </a:fld>
            <a:endParaRPr lang="en-US"/>
          </a:p>
        </p:txBody>
      </p:sp>
    </p:spTree>
    <p:extLst>
      <p:ext uri="{BB962C8B-B14F-4D97-AF65-F5344CB8AC3E}">
        <p14:creationId xmlns:p14="http://schemas.microsoft.com/office/powerpoint/2010/main" val="2489529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013986"/>
          </a:xfrm>
        </p:spPr>
        <p:txBody>
          <a:bodyPr/>
          <a:lstStyle/>
          <a:p>
            <a:pPr>
              <a:spcAft>
                <a:spcPts val="600"/>
              </a:spcAft>
            </a:pPr>
            <a:r>
              <a:rPr lang="sv-SE" altLang="sv-SE" dirty="0"/>
              <a:t>Knyt ihop helheten Undersöka – Riskbedöma – Åtgärda – Kontrollera igen</a:t>
            </a:r>
          </a:p>
          <a:p>
            <a:r>
              <a:rPr lang="sv-SE" altLang="sv-SE" dirty="0"/>
              <a:t>Gå igenom riskbedömningsmallen innan övningen. Poängtera att denna riskbedömningsmall fungerar för såväl skriftlig riskbedömning som handlingsplan som alla företag ska ha.   </a:t>
            </a:r>
          </a:p>
          <a:p>
            <a:pPr>
              <a:spcAft>
                <a:spcPts val="600"/>
              </a:spcAft>
            </a:pPr>
            <a:r>
              <a:rPr lang="sv-SE" altLang="sv-SE" dirty="0"/>
              <a:t>Exempel på ifyllda riskbedömningsmallar finns i boken</a:t>
            </a:r>
            <a:r>
              <a:rPr lang="sv-SE" altLang="sv-SE" b="1" dirty="0"/>
              <a:t> </a:t>
            </a:r>
            <a:r>
              <a:rPr lang="sv-SE" altLang="sv-SE" i="1" dirty="0"/>
              <a:t>Hantera risker sid 43, 45, 47, 49, 51.</a:t>
            </a:r>
          </a:p>
          <a:p>
            <a:pPr>
              <a:spcAft>
                <a:spcPts val="600"/>
              </a:spcAft>
            </a:pPr>
            <a:r>
              <a:rPr lang="sv-SE" altLang="sv-SE" dirty="0"/>
              <a:t>Arbetet med att hantera risker beskrivs här i 4 steg för att tydliggöra processen, men ibland kanske alla 4 stegen görs i ett svep.</a:t>
            </a:r>
          </a:p>
          <a:p>
            <a:pPr>
              <a:spcAft>
                <a:spcPts val="600"/>
              </a:spcAft>
            </a:pPr>
            <a:r>
              <a:rPr lang="sv-SE" altLang="sv-SE" dirty="0"/>
              <a:t>Exempelvis: Vid en skyddsrond (Undersöka) upptäcker man att pallar har staplats på ett sätt som innebär rasrisk (Riskbedöma), omflyttning av pallar genomförs omedelbart (Åtgärda/Kontrollera). Detta hanterar den akuta risken, sedan finns det ett annat arbete att göra efteråt med att se över rutiner, utbildning, m </a:t>
            </a:r>
            <a:r>
              <a:rPr lang="sv-SE" altLang="sv-SE" dirty="0" err="1"/>
              <a:t>m</a:t>
            </a:r>
            <a:r>
              <a:rPr lang="sv-SE" altLang="sv-SE" dirty="0"/>
              <a:t> för att händelsen inte ska upprepas.</a:t>
            </a:r>
          </a:p>
          <a:p>
            <a:pPr>
              <a:spcAft>
                <a:spcPts val="600"/>
              </a:spcAft>
            </a:pPr>
            <a:r>
              <a:rPr lang="sv-SE" altLang="sv-SE" dirty="0"/>
              <a:t>Detta innebär att "snurrorna" samtidigt kan finnas på många platser inom företaget, på olika nivåer, vara i olika skeden och involvera olika kompetenser. Viktigt är att vi har en samlad översikt över vilka aktiviteter vi har rullande och att "snurrorna lever".</a:t>
            </a:r>
          </a:p>
          <a:p>
            <a:r>
              <a:rPr lang="sv-SE" altLang="sv-SE" dirty="0"/>
              <a:t>Fortsättningsvis beskrivs det lite mer formella riskhanteringsarbetet, där de 4 stegen behandlas separat.</a:t>
            </a:r>
          </a:p>
          <a:p>
            <a:endParaRPr lang="sv-SE" altLang="sv-SE" b="1"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19</a:t>
            </a:fld>
            <a:endParaRPr lang="en-US"/>
          </a:p>
        </p:txBody>
      </p:sp>
    </p:spTree>
    <p:extLst>
      <p:ext uri="{BB962C8B-B14F-4D97-AF65-F5344CB8AC3E}">
        <p14:creationId xmlns:p14="http://schemas.microsoft.com/office/powerpoint/2010/main" val="9232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Fråga deltagarna vad de kommer ihåg från föregående utbildningsdag.</a:t>
            </a:r>
          </a:p>
          <a:p>
            <a:r>
              <a:rPr lang="sv-SE" sz="1200" dirty="0"/>
              <a:t>Vad var det viktigaste?</a:t>
            </a:r>
          </a:p>
          <a:p>
            <a:r>
              <a:rPr lang="sv-SE" sz="1200" dirty="0"/>
              <a:t>Vad tar de med sig?</a:t>
            </a:r>
          </a:p>
          <a:p>
            <a:r>
              <a:rPr lang="sv-SE" sz="1200" dirty="0"/>
              <a:t>Var plockar vi upp tråden idag och går vidare.</a:t>
            </a:r>
          </a:p>
          <a:p>
            <a:endParaRPr lang="sv-SE" sz="1200" dirty="0"/>
          </a:p>
          <a:p>
            <a:pPr hangingPunct="0"/>
            <a:r>
              <a:rPr lang="sv-SE" sz="1200" b="1" dirty="0"/>
              <a:t>Dag 2		</a:t>
            </a:r>
            <a:r>
              <a:rPr lang="sv-SE" sz="1200" b="1" i="1" dirty="0"/>
              <a:t>Risker och riskbedömningar</a:t>
            </a:r>
            <a:endParaRPr lang="sv-SE" sz="1200" dirty="0"/>
          </a:p>
          <a:p>
            <a:pPr hangingPunct="0"/>
            <a:r>
              <a:rPr lang="sv-SE" sz="1200" dirty="0"/>
              <a:t>09.00 - 09.45	Backspegel </a:t>
            </a:r>
          </a:p>
          <a:p>
            <a:pPr hangingPunct="0"/>
            <a:r>
              <a:rPr lang="sv-SE" sz="1200" dirty="0"/>
              <a:t>10.00 - 10.45	Risk och riskkällor</a:t>
            </a:r>
          </a:p>
          <a:p>
            <a:pPr hangingPunct="0"/>
            <a:r>
              <a:rPr lang="sv-SE" sz="1200" dirty="0"/>
              <a:t>11.00 - 11.45	Riskbedömningar  </a:t>
            </a:r>
          </a:p>
          <a:p>
            <a:pPr hangingPunct="0"/>
            <a:r>
              <a:rPr lang="sv-SE" sz="1200" dirty="0"/>
              <a:t> - - - - - - - - - - - - - - - - - - - - - - - - - - - - - - - - - - - - - - - - - - - - - - - - - - - - - - -</a:t>
            </a:r>
          </a:p>
          <a:p>
            <a:pPr hangingPunct="0"/>
            <a:r>
              <a:rPr lang="sv-SE" sz="1200" dirty="0"/>
              <a:t>12.45 - 14.30	Riskbedömning – övning, film (Fallrisker)	</a:t>
            </a:r>
          </a:p>
          <a:p>
            <a:pPr hangingPunct="0"/>
            <a:r>
              <a:rPr lang="sv-SE" sz="1200" dirty="0"/>
              <a:t>14.45 - 15.45	Rehabiliteringsekonomi – övning, film (Ergonomiska risker)</a:t>
            </a:r>
          </a:p>
          <a:p>
            <a:pPr hangingPunct="0"/>
            <a:r>
              <a:rPr lang="sv-SE" sz="1200" dirty="0"/>
              <a:t>15.45 - 16.00	Avslut </a:t>
            </a:r>
          </a:p>
          <a:p>
            <a:pPr hangingPunct="0"/>
            <a:endParaRPr lang="sv-SE" sz="1200" dirty="0"/>
          </a:p>
          <a:p>
            <a:endParaRPr lang="sv-SE" sz="1200"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a:t>
            </a:fld>
            <a:endParaRPr lang="en-US"/>
          </a:p>
        </p:txBody>
      </p:sp>
    </p:spTree>
    <p:extLst>
      <p:ext uri="{BB962C8B-B14F-4D97-AF65-F5344CB8AC3E}">
        <p14:creationId xmlns:p14="http://schemas.microsoft.com/office/powerpoint/2010/main" val="740271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952340"/>
          </a:xfrm>
        </p:spPr>
        <p:txBody>
          <a:bodyPr/>
          <a:lstStyle/>
          <a:p>
            <a:r>
              <a:rPr lang="sv-SE" altLang="sv-SE" i="1" dirty="0"/>
              <a:t>Identifiera områden/arbetsuppgifter</a:t>
            </a:r>
          </a:p>
          <a:p>
            <a:r>
              <a:rPr lang="sv-SE" altLang="sv-SE" dirty="0"/>
              <a:t>Syftar till att vi ska täcka in alla arbetsmoment och alla risker som kan förekomma. </a:t>
            </a:r>
          </a:p>
          <a:p>
            <a:r>
              <a:rPr lang="sv-SE" altLang="sv-SE" dirty="0"/>
              <a:t>Risker kan t ex vara knutna till lokal (buller, halka), maskin (klämma, skära), arbetsmoment (lyfta), organisationsenhet (stress, mobbning). </a:t>
            </a:r>
          </a:p>
          <a:p>
            <a:pPr>
              <a:spcAft>
                <a:spcPts val="600"/>
              </a:spcAft>
            </a:pPr>
            <a:r>
              <a:rPr lang="sv-SE" altLang="sv-SE" dirty="0"/>
              <a:t>Indelning kan vara i lokaler/organisationsenheter/yrkesgrupper/arbetsmoment </a:t>
            </a:r>
          </a:p>
          <a:p>
            <a:r>
              <a:rPr lang="sv-SE" altLang="sv-SE" i="1" dirty="0"/>
              <a:t>Utse arbetsgrupp</a:t>
            </a:r>
          </a:p>
          <a:p>
            <a:r>
              <a:rPr lang="sv-SE" altLang="sv-SE" dirty="0"/>
              <a:t>Syftar till att:</a:t>
            </a:r>
          </a:p>
          <a:p>
            <a:r>
              <a:rPr lang="sv-SE" altLang="sv-SE" dirty="0"/>
              <a:t>• samla erfarenhet och kunskap om verksamheten och aktuella risker. </a:t>
            </a:r>
          </a:p>
          <a:p>
            <a:pPr>
              <a:spcAft>
                <a:spcPts val="600"/>
              </a:spcAft>
            </a:pPr>
            <a:r>
              <a:rPr lang="sv-SE" altLang="sv-SE" dirty="0"/>
              <a:t>• uppnå delaktighet och samverkan i arbetsmiljöarbetet.</a:t>
            </a:r>
          </a:p>
          <a:p>
            <a:pPr>
              <a:spcAft>
                <a:spcPts val="600"/>
              </a:spcAft>
            </a:pPr>
            <a:r>
              <a:rPr lang="sv-SE" altLang="sv-SE" dirty="0"/>
              <a:t>Engagera skyddsombud och berörda arbetstagare i arbetet. Olika personer kan behöva delta för olika delar av verksamheten. Erfarenhet av verksamheten är nödvändig, men det är också viktigt att ta hänsyn till synpunkter från medarbetare med mindre erfarenhet. I vissa fall kan extern hjälp behöva anlitas, till exempel från företagshälsovård eller annan fackkunskap –</a:t>
            </a:r>
            <a:r>
              <a:rPr lang="sv-SE" altLang="sv-SE" b="1" dirty="0"/>
              <a:t> </a:t>
            </a:r>
            <a:r>
              <a:rPr lang="sv-SE" altLang="sv-SE" i="1" dirty="0"/>
              <a:t>Men lokal förankring är viktigt!</a:t>
            </a:r>
          </a:p>
          <a:p>
            <a:r>
              <a:rPr lang="sv-SE" altLang="sv-SE" i="1" dirty="0"/>
              <a:t>Informera</a:t>
            </a:r>
          </a:p>
          <a:p>
            <a:r>
              <a:rPr lang="sv-SE" altLang="sv-SE" dirty="0"/>
              <a:t>Information till personal – vad ska göras – syftet – hur kommer resultat att spridas/hanteras.</a:t>
            </a:r>
          </a:p>
          <a:p>
            <a:endParaRPr lang="sv-SE" altLang="sv-SE" dirty="0"/>
          </a:p>
          <a:p>
            <a:endParaRPr lang="sv-SE" alt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20</a:t>
            </a:fld>
            <a:endParaRPr lang="en-US"/>
          </a:p>
        </p:txBody>
      </p:sp>
    </p:spTree>
    <p:extLst>
      <p:ext uri="{BB962C8B-B14F-4D97-AF65-F5344CB8AC3E}">
        <p14:creationId xmlns:p14="http://schemas.microsoft.com/office/powerpoint/2010/main" val="1441090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49180"/>
            <a:ext cx="5486400" cy="4044808"/>
          </a:xfrm>
        </p:spPr>
        <p:txBody>
          <a:bodyPr/>
          <a:lstStyle/>
          <a:p>
            <a:pPr marL="0" indent="0">
              <a:buFontTx/>
              <a:buNone/>
            </a:pPr>
            <a:r>
              <a:rPr lang="sv-SE" altLang="sv-SE" sz="1200" dirty="0">
                <a:cs typeface="Arial" panose="020B0604020202020204" pitchFamily="34" charset="0"/>
              </a:rPr>
              <a:t>1. Innan arbetet påbörjas</a:t>
            </a:r>
          </a:p>
          <a:p>
            <a:pPr marL="914400" lvl="1" indent="-457200">
              <a:buFontTx/>
              <a:buChar char="•"/>
            </a:pPr>
            <a:r>
              <a:rPr lang="sv-SE" altLang="sv-SE" sz="1200" dirty="0">
                <a:cs typeface="Arial" panose="020B0604020202020204" pitchFamily="34" charset="0"/>
              </a:rPr>
              <a:t>Skyddsföreskrifter</a:t>
            </a:r>
          </a:p>
          <a:p>
            <a:pPr marL="914400" lvl="1" indent="-457200">
              <a:buFontTx/>
              <a:buChar char="•"/>
            </a:pPr>
            <a:r>
              <a:rPr lang="sv-SE" altLang="sv-SE" sz="1200" dirty="0">
                <a:cs typeface="Arial" panose="020B0604020202020204" pitchFamily="34" charset="0"/>
              </a:rPr>
              <a:t>Personlig skyddsutrustning, skyddsskor mm.</a:t>
            </a:r>
          </a:p>
          <a:p>
            <a:pPr marL="914400" lvl="1" indent="-457200">
              <a:buFontTx/>
              <a:buChar char="•"/>
            </a:pPr>
            <a:r>
              <a:rPr lang="sv-SE" altLang="sv-SE" sz="1200" dirty="0">
                <a:cs typeface="Arial" panose="020B0604020202020204" pitchFamily="34" charset="0"/>
              </a:rPr>
              <a:t>Kontakt om något händer</a:t>
            </a:r>
          </a:p>
          <a:p>
            <a:pPr marL="0" indent="0">
              <a:buFontTx/>
              <a:buNone/>
            </a:pPr>
            <a:r>
              <a:rPr lang="sv-SE" altLang="sv-SE" sz="1200" dirty="0">
                <a:cs typeface="Arial" panose="020B0604020202020204" pitchFamily="34" charset="0"/>
              </a:rPr>
              <a:t>2. Under arbetet</a:t>
            </a:r>
          </a:p>
          <a:p>
            <a:pPr marL="914400" lvl="1" indent="-457200">
              <a:buFontTx/>
              <a:buChar char="•"/>
            </a:pPr>
            <a:r>
              <a:rPr lang="sv-SE" altLang="sv-SE" sz="1200" dirty="0">
                <a:cs typeface="Arial" panose="020B0604020202020204" pitchFamily="34" charset="0"/>
              </a:rPr>
              <a:t>Arbetsrotera ta fler korta pauser</a:t>
            </a:r>
          </a:p>
          <a:p>
            <a:pPr marL="914400" lvl="1" indent="-457200">
              <a:buFontTx/>
              <a:buChar char="•"/>
            </a:pPr>
            <a:r>
              <a:rPr lang="sv-SE" altLang="sv-SE" sz="1200" dirty="0">
                <a:cs typeface="Arial" panose="020B0604020202020204" pitchFamily="34" charset="0"/>
              </a:rPr>
              <a:t>Skyddsföreskrifter och det praktiska arbetet, skydd mot material och produkter, maskiners funktion och ställningar stegar och liftar ( arbetsplattform )</a:t>
            </a:r>
          </a:p>
          <a:p>
            <a:pPr marL="0" indent="0">
              <a:buFontTx/>
              <a:buNone/>
            </a:pPr>
            <a:r>
              <a:rPr lang="sv-SE" altLang="sv-SE" sz="1200" dirty="0">
                <a:cs typeface="Arial" panose="020B0604020202020204" pitchFamily="34" charset="0"/>
              </a:rPr>
              <a:t>3. När arbetet är slutfört</a:t>
            </a:r>
          </a:p>
          <a:p>
            <a:pPr marL="914400" lvl="1" indent="-457200">
              <a:buFontTx/>
              <a:buChar char="•"/>
            </a:pPr>
            <a:r>
              <a:rPr lang="sv-SE" altLang="sv-SE" sz="1200" dirty="0">
                <a:cs typeface="Arial" panose="020B0604020202020204" pitchFamily="34" charset="0"/>
              </a:rPr>
              <a:t>Lås in maskiner och utrustning så att obehöriga inte kan använda dem</a:t>
            </a:r>
          </a:p>
          <a:p>
            <a:pPr marL="914400" lvl="1" indent="-457200">
              <a:buFontTx/>
              <a:buChar char="•"/>
            </a:pPr>
            <a:r>
              <a:rPr lang="sv-SE" altLang="sv-SE" sz="1200" dirty="0">
                <a:cs typeface="Arial" panose="020B0604020202020204" pitchFamily="34" charset="0"/>
              </a:rPr>
              <a:t>Se till att stegar ställningar och liftar inte kan användas av obehöriga </a:t>
            </a:r>
          </a:p>
          <a:p>
            <a:pPr marL="914400" lvl="1" indent="-457200">
              <a:spcAft>
                <a:spcPts val="600"/>
              </a:spcAft>
              <a:buFontTx/>
              <a:buChar char="•"/>
            </a:pPr>
            <a:r>
              <a:rPr lang="sv-SE" altLang="sv-SE" sz="1200" dirty="0">
                <a:cs typeface="Arial" panose="020B0604020202020204" pitchFamily="34" charset="0"/>
              </a:rPr>
              <a:t>Händelser som ska/ bör rapporteras vidare</a:t>
            </a:r>
          </a:p>
          <a:p>
            <a:pPr marL="457200" indent="-457200"/>
            <a:r>
              <a:rPr lang="sv-SE" altLang="sv-SE" sz="1200" i="1" dirty="0"/>
              <a:t>Annat som kan vara relevant att ta upp</a:t>
            </a:r>
          </a:p>
          <a:p>
            <a:pPr marL="457200" indent="-457200"/>
            <a:r>
              <a:rPr lang="sv-SE" altLang="sv-SE" sz="1200" dirty="0"/>
              <a:t>Hur ser det ut när målaren kommer till sin arbetsplats?</a:t>
            </a:r>
          </a:p>
          <a:p>
            <a:pPr marL="457200" indent="-457200"/>
            <a:r>
              <a:rPr lang="sv-SE" altLang="sv-SE" sz="1200" dirty="0"/>
              <a:t>Ordning och reda </a:t>
            </a:r>
          </a:p>
          <a:p>
            <a:pPr marL="457200" indent="-457200"/>
            <a:r>
              <a:rPr lang="sv-SE" altLang="sv-SE" sz="1200" dirty="0"/>
              <a:t>Utrymme att arbeta säkert </a:t>
            </a:r>
          </a:p>
          <a:p>
            <a:pPr marL="457200" indent="-457200"/>
            <a:r>
              <a:rPr lang="sv-SE" altLang="sv-SE" sz="1200" dirty="0"/>
              <a:t>Fall risker stegar ställningar </a:t>
            </a:r>
          </a:p>
          <a:p>
            <a:pPr marL="457200" indent="-457200"/>
            <a:r>
              <a:rPr lang="sv-SE" altLang="sv-SE" sz="1200" dirty="0"/>
              <a:t>Andra yrkesgrupper</a:t>
            </a:r>
          </a:p>
          <a:p>
            <a:pPr marL="457200" indent="-457200"/>
            <a:r>
              <a:rPr lang="sv-SE" altLang="sv-SE" sz="1200" dirty="0"/>
              <a:t>Tidplaner </a:t>
            </a:r>
          </a:p>
          <a:p>
            <a:pPr marL="457200" indent="-457200"/>
            <a:r>
              <a:rPr lang="sv-SE" altLang="sv-SE" sz="1200" dirty="0"/>
              <a:t>Transport av material och utrustning förrådsutrymmen</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21</a:t>
            </a:fld>
            <a:endParaRPr lang="en-US"/>
          </a:p>
        </p:txBody>
      </p:sp>
    </p:spTree>
    <p:extLst>
      <p:ext uri="{BB962C8B-B14F-4D97-AF65-F5344CB8AC3E}">
        <p14:creationId xmlns:p14="http://schemas.microsoft.com/office/powerpoint/2010/main" val="3649515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600"/>
              </a:spcAft>
            </a:pPr>
            <a:r>
              <a:rPr lang="sv-SE" altLang="sv-SE" dirty="0"/>
              <a:t>Be deltagarna besvara frågan ”Vilka mindre jobb har vi på våra arbetsplatser?” </a:t>
            </a:r>
          </a:p>
          <a:p>
            <a:r>
              <a:rPr lang="sv-SE" altLang="sv-SE" dirty="0"/>
              <a:t>Hur ser det ut när målaren kommer till sin arbetsplats? </a:t>
            </a:r>
          </a:p>
          <a:p>
            <a:r>
              <a:rPr lang="sv-SE" altLang="sv-SE" dirty="0"/>
              <a:t>Exempel på viktiga delar att tala om;</a:t>
            </a:r>
          </a:p>
          <a:p>
            <a:r>
              <a:rPr lang="sv-SE" altLang="sv-SE" dirty="0"/>
              <a:t>Ordning och reda </a:t>
            </a:r>
          </a:p>
          <a:p>
            <a:r>
              <a:rPr lang="sv-SE" altLang="sv-SE" dirty="0"/>
              <a:t>Utrymme att arbeta säkert </a:t>
            </a:r>
          </a:p>
          <a:p>
            <a:r>
              <a:rPr lang="sv-SE" altLang="sv-SE" dirty="0"/>
              <a:t>Fall risker stegar ställningar </a:t>
            </a:r>
          </a:p>
          <a:p>
            <a:r>
              <a:rPr lang="sv-SE" altLang="sv-SE" dirty="0"/>
              <a:t>Andra yrkesgrupper</a:t>
            </a:r>
          </a:p>
          <a:p>
            <a:r>
              <a:rPr lang="sv-SE" altLang="sv-SE" dirty="0"/>
              <a:t>Tidplaner </a:t>
            </a:r>
          </a:p>
          <a:p>
            <a:r>
              <a:rPr lang="sv-SE" altLang="sv-SE" dirty="0"/>
              <a:t>Transport av material och utrustning förrådsutrymmen</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22</a:t>
            </a:fld>
            <a:endParaRPr lang="en-US"/>
          </a:p>
        </p:txBody>
      </p:sp>
    </p:spTree>
    <p:extLst>
      <p:ext uri="{BB962C8B-B14F-4D97-AF65-F5344CB8AC3E}">
        <p14:creationId xmlns:p14="http://schemas.microsoft.com/office/powerpoint/2010/main" val="1568598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Bilden anger instruktioner. Riskbedömning och handlingsplan utifrån ett fall. Visa en av filmerna. </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23</a:t>
            </a:fld>
            <a:endParaRPr lang="en-US"/>
          </a:p>
        </p:txBody>
      </p:sp>
    </p:spTree>
    <p:extLst>
      <p:ext uri="{BB962C8B-B14F-4D97-AF65-F5344CB8AC3E}">
        <p14:creationId xmlns:p14="http://schemas.microsoft.com/office/powerpoint/2010/main" val="1752353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Klicka på symbolen för att starta filmen eller använd följande länk: https://youtu.be/AxcQS3tmGT4</a:t>
            </a:r>
          </a:p>
          <a:p>
            <a:endParaRPr lang="sv-SE" dirty="0"/>
          </a:p>
          <a:p>
            <a:r>
              <a:rPr lang="sv-SE" i="0" dirty="0"/>
              <a:t>Obs!</a:t>
            </a:r>
          </a:p>
          <a:p>
            <a:r>
              <a:rPr lang="sv-SE" i="0" dirty="0"/>
              <a:t>Första gången du visar en film öppnas webbläsaren automatiskt och hamnar framför </a:t>
            </a:r>
            <a:r>
              <a:rPr lang="sv-SE" i="0" dirty="0" err="1"/>
              <a:t>ppt</a:t>
            </a:r>
            <a:r>
              <a:rPr lang="sv-SE" i="0" dirty="0"/>
              <a:t>. presentationen. Nästa gång du visar en film visas webbläsaren i bakgrunden, bakom </a:t>
            </a:r>
            <a:r>
              <a:rPr lang="sv-SE" i="0" dirty="0" err="1"/>
              <a:t>ppt</a:t>
            </a:r>
            <a:r>
              <a:rPr lang="sv-SE" i="0" dirty="0"/>
              <a:t>. presentationen och du behöver själv växla över till webbläsaren.</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24</a:t>
            </a:fld>
            <a:endParaRPr lang="en-US"/>
          </a:p>
        </p:txBody>
      </p:sp>
    </p:spTree>
    <p:extLst>
      <p:ext uri="{BB962C8B-B14F-4D97-AF65-F5344CB8AC3E}">
        <p14:creationId xmlns:p14="http://schemas.microsoft.com/office/powerpoint/2010/main" val="221341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59454"/>
            <a:ext cx="5486400" cy="360045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Riskbedömning och handlingsplan utifrån ett fall. </a:t>
            </a:r>
          </a:p>
        </p:txBody>
      </p:sp>
      <p:sp>
        <p:nvSpPr>
          <p:cNvPr id="4" name="Platshållare för bildnummer 3"/>
          <p:cNvSpPr>
            <a:spLocks noGrp="1"/>
          </p:cNvSpPr>
          <p:nvPr>
            <p:ph type="sldNum" sz="quarter" idx="10"/>
          </p:nvPr>
        </p:nvSpPr>
        <p:spPr/>
        <p:txBody>
          <a:bodyPr/>
          <a:lstStyle/>
          <a:p>
            <a:fld id="{E54E97D1-5765-1A43-BB07-0286C45D3300}" type="slidenum">
              <a:rPr lang="en-US" smtClean="0"/>
              <a:t>25</a:t>
            </a:fld>
            <a:endParaRPr lang="en-US"/>
          </a:p>
        </p:txBody>
      </p:sp>
    </p:spTree>
    <p:extLst>
      <p:ext uri="{BB962C8B-B14F-4D97-AF65-F5344CB8AC3E}">
        <p14:creationId xmlns:p14="http://schemas.microsoft.com/office/powerpoint/2010/main" val="2798240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49180"/>
            <a:ext cx="5486400" cy="360045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dirty="0"/>
              <a:t>Dela ut mallen på papper till deltagarna för att i små grupper utifrån filmen upprätta en riskbedömning och </a:t>
            </a:r>
            <a:r>
              <a:rPr lang="sv-SE" altLang="sv-SE"/>
              <a:t>en handlingsplan</a:t>
            </a:r>
            <a:endParaRPr lang="sv-SE" alt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26</a:t>
            </a:fld>
            <a:endParaRPr lang="en-US"/>
          </a:p>
        </p:txBody>
      </p:sp>
    </p:spTree>
    <p:extLst>
      <p:ext uri="{BB962C8B-B14F-4D97-AF65-F5344CB8AC3E}">
        <p14:creationId xmlns:p14="http://schemas.microsoft.com/office/powerpoint/2010/main" val="589398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49180"/>
            <a:ext cx="5486400" cy="360045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dirty="0"/>
              <a:t>Här är ett exempel på riskbedömning </a:t>
            </a:r>
          </a:p>
        </p:txBody>
      </p:sp>
      <p:sp>
        <p:nvSpPr>
          <p:cNvPr id="4" name="Platshållare för bildnummer 3"/>
          <p:cNvSpPr>
            <a:spLocks noGrp="1"/>
          </p:cNvSpPr>
          <p:nvPr>
            <p:ph type="sldNum" sz="quarter" idx="10"/>
          </p:nvPr>
        </p:nvSpPr>
        <p:spPr/>
        <p:txBody>
          <a:bodyPr/>
          <a:lstStyle/>
          <a:p>
            <a:fld id="{E54E97D1-5765-1A43-BB07-0286C45D3300}" type="slidenum">
              <a:rPr lang="en-US" smtClean="0"/>
              <a:t>27</a:t>
            </a:fld>
            <a:endParaRPr lang="en-US"/>
          </a:p>
        </p:txBody>
      </p:sp>
    </p:spTree>
    <p:extLst>
      <p:ext uri="{BB962C8B-B14F-4D97-AF65-F5344CB8AC3E}">
        <p14:creationId xmlns:p14="http://schemas.microsoft.com/office/powerpoint/2010/main" val="857965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54E97D1-5765-1A43-BB07-0286C45D3300}" type="slidenum">
              <a:rPr lang="en-US" smtClean="0"/>
              <a:t>28</a:t>
            </a:fld>
            <a:endParaRPr lang="en-US"/>
          </a:p>
        </p:txBody>
      </p:sp>
    </p:spTree>
    <p:extLst>
      <p:ext uri="{BB962C8B-B14F-4D97-AF65-F5344CB8AC3E}">
        <p14:creationId xmlns:p14="http://schemas.microsoft.com/office/powerpoint/2010/main" val="3412380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Klicka på symbolen för att starta filmen eller använd följande länk: https://youtu.be/FshKq_9-70k</a:t>
            </a:r>
          </a:p>
          <a:p>
            <a:endParaRPr lang="sv-SE" dirty="0"/>
          </a:p>
          <a:p>
            <a:r>
              <a:rPr lang="sv-SE" i="0" dirty="0"/>
              <a:t>Obs!</a:t>
            </a:r>
          </a:p>
          <a:p>
            <a:r>
              <a:rPr lang="sv-SE" i="0" dirty="0"/>
              <a:t>Första gången du visar en film öppnas webbläsaren automatiskt och hamnar framför </a:t>
            </a:r>
            <a:r>
              <a:rPr lang="sv-SE" i="0" dirty="0" err="1"/>
              <a:t>ppt</a:t>
            </a:r>
            <a:r>
              <a:rPr lang="sv-SE" i="0" dirty="0"/>
              <a:t>. presentationen. Nästa gång du visar en film visas webbläsaren i bakgrunden, bakom </a:t>
            </a:r>
            <a:r>
              <a:rPr lang="sv-SE" i="0" dirty="0" err="1"/>
              <a:t>ppt</a:t>
            </a:r>
            <a:r>
              <a:rPr lang="sv-SE" i="0" dirty="0"/>
              <a:t>. </a:t>
            </a:r>
            <a:r>
              <a:rPr lang="sv-SE" i="0"/>
              <a:t>presentationen och du behöver själv växla över till webbläsaren.</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29</a:t>
            </a:fld>
            <a:endParaRPr lang="en-US"/>
          </a:p>
        </p:txBody>
      </p:sp>
    </p:spTree>
    <p:extLst>
      <p:ext uri="{BB962C8B-B14F-4D97-AF65-F5344CB8AC3E}">
        <p14:creationId xmlns:p14="http://schemas.microsoft.com/office/powerpoint/2010/main" val="2870297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709930" y="4352009"/>
            <a:ext cx="5438140" cy="3194546"/>
          </a:xfrm>
        </p:spPr>
        <p:txBody>
          <a:bodyPr/>
          <a:lstStyle/>
          <a:p>
            <a:pPr hangingPunct="0"/>
            <a:r>
              <a:rPr lang="sv-SE" sz="1200" b="1" kern="1200" dirty="0">
                <a:solidFill>
                  <a:schemeClr val="tx1"/>
                </a:solidFill>
                <a:effectLst/>
                <a:latin typeface="+mn-lt"/>
                <a:ea typeface="+mn-ea"/>
                <a:cs typeface="+mn-cs"/>
              </a:rPr>
              <a:t>Syfte och mål</a:t>
            </a:r>
            <a:endParaRPr lang="sv-SE" sz="1200" kern="1200" dirty="0">
              <a:solidFill>
                <a:schemeClr val="tx1"/>
              </a:solidFill>
              <a:effectLst/>
              <a:latin typeface="+mn-lt"/>
              <a:ea typeface="+mn-ea"/>
              <a:cs typeface="+mn-cs"/>
            </a:endParaRPr>
          </a:p>
          <a:p>
            <a:pPr hangingPunct="0"/>
            <a:r>
              <a:rPr lang="sv-SE" sz="1200" kern="1200" dirty="0">
                <a:solidFill>
                  <a:schemeClr val="tx1"/>
                </a:solidFill>
                <a:effectLst/>
                <a:latin typeface="+mn-lt"/>
                <a:ea typeface="+mn-ea"/>
                <a:cs typeface="+mn-cs"/>
              </a:rPr>
              <a:t>Genom en helhetssyn på arbetsmiljöfrågorna kan vi påverka företagets systematiska arbetsmiljöarbete och integrera den som en naturlig del i branschens utveckling och gemensamma arbetsmiljöfrågor. Framförallt behöver sambandet mellan olyckor, arbetssjukdomar som förslitningsskador och allergier och arbetsplatsens utformning och organisation belysas. Deltagarna behöver följaktligen:</a:t>
            </a:r>
          </a:p>
          <a:p>
            <a:pPr lvl="0" hangingPunct="0"/>
            <a:r>
              <a:rPr lang="sv-SE" sz="1200" kern="1200" dirty="0">
                <a:solidFill>
                  <a:schemeClr val="tx1"/>
                </a:solidFill>
                <a:effectLst/>
                <a:latin typeface="+mn-lt"/>
                <a:ea typeface="+mn-ea"/>
                <a:cs typeface="+mn-cs"/>
              </a:rPr>
              <a:t>Känna till och få kunskap om olika riskbedömningar dess syfte och hur de används i praktiken. </a:t>
            </a:r>
          </a:p>
          <a:p>
            <a:pPr marL="514350" lvl="1" indent="-171450" hangingPunct="0">
              <a:buFont typeface="Arial" panose="020B0604020202020204" pitchFamily="34" charset="0"/>
              <a:buChar char="•"/>
            </a:pPr>
            <a:r>
              <a:rPr lang="sv-SE" sz="1200" kern="1200" dirty="0">
                <a:solidFill>
                  <a:schemeClr val="tx1"/>
                </a:solidFill>
                <a:effectLst/>
                <a:latin typeface="+mn-lt"/>
                <a:ea typeface="+mn-ea"/>
                <a:cs typeface="+mn-cs"/>
              </a:rPr>
              <a:t>Riskbedömning innan arbetet påbörjas </a:t>
            </a:r>
          </a:p>
          <a:p>
            <a:pPr marL="514350" lvl="1" indent="-171450" hangingPunct="0">
              <a:buFont typeface="Arial" panose="020B0604020202020204" pitchFamily="34" charset="0"/>
              <a:buChar char="•"/>
            </a:pPr>
            <a:r>
              <a:rPr lang="sv-SE" sz="1200" kern="1200" dirty="0">
                <a:solidFill>
                  <a:schemeClr val="tx1"/>
                </a:solidFill>
                <a:effectLst/>
                <a:latin typeface="+mn-lt"/>
                <a:ea typeface="+mn-ea"/>
                <a:cs typeface="+mn-cs"/>
              </a:rPr>
              <a:t>Riskbedömning för mindre arbeten </a:t>
            </a:r>
          </a:p>
          <a:p>
            <a:pPr lvl="0" hangingPunct="0"/>
            <a:r>
              <a:rPr lang="sv-SE" sz="1200" kern="1200" dirty="0">
                <a:solidFill>
                  <a:schemeClr val="tx1"/>
                </a:solidFill>
                <a:effectLst/>
                <a:latin typeface="+mn-lt"/>
                <a:ea typeface="+mn-ea"/>
                <a:cs typeface="+mn-cs"/>
              </a:rPr>
              <a:t>Veta vad man ska göra om det händer en olycka och hur den kan hanteras i det systematiska arbetsmiljöarbetet</a:t>
            </a:r>
          </a:p>
          <a:p>
            <a:pPr lvl="0" hangingPunct="0"/>
            <a:r>
              <a:rPr lang="sv-SE" sz="1200" kern="1200" dirty="0">
                <a:solidFill>
                  <a:schemeClr val="tx1"/>
                </a:solidFill>
                <a:effectLst/>
                <a:latin typeface="+mn-lt"/>
                <a:ea typeface="+mn-ea"/>
                <a:cs typeface="+mn-cs"/>
              </a:rPr>
              <a:t>Känna till hur ny utrustning, nya metoder, nya material och nya konstruktioner innebär ständigt nya arbetsmiljöförutsättningar.</a:t>
            </a:r>
          </a:p>
          <a:p>
            <a:pPr lvl="0" hangingPunct="0"/>
            <a:r>
              <a:rPr lang="sv-SE" sz="1200" kern="1200" dirty="0">
                <a:solidFill>
                  <a:schemeClr val="tx1"/>
                </a:solidFill>
                <a:effectLst/>
                <a:latin typeface="+mn-lt"/>
                <a:ea typeface="+mn-ea"/>
                <a:cs typeface="+mn-cs"/>
              </a:rPr>
              <a:t>Få kunskap om hur man hanterar riskbedömningar och handlingsplaner i det systematiska arbetsmiljöarbetet</a:t>
            </a:r>
          </a:p>
          <a:p>
            <a:pPr lvl="0" hangingPunct="0"/>
            <a:endParaRPr lang="sv-SE" sz="1200" dirty="0"/>
          </a:p>
          <a:p>
            <a:pPr lvl="0" hangingPunct="0"/>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a:t>
            </a:fld>
            <a:endParaRPr lang="en-US" dirty="0"/>
          </a:p>
        </p:txBody>
      </p:sp>
    </p:spTree>
    <p:extLst>
      <p:ext uri="{BB962C8B-B14F-4D97-AF65-F5344CB8AC3E}">
        <p14:creationId xmlns:p14="http://schemas.microsoft.com/office/powerpoint/2010/main" val="3904150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073599"/>
          </a:xfrm>
        </p:spPr>
        <p:txBody>
          <a:bodyPr/>
          <a:lstStyle/>
          <a:p>
            <a:pPr defTabSz="457200" eaLnBrk="1" fontAlgn="auto" hangingPunct="1">
              <a:spcBef>
                <a:spcPts val="0"/>
              </a:spcBef>
              <a:spcAft>
                <a:spcPts val="0"/>
              </a:spcAft>
              <a:defRPr/>
            </a:pPr>
            <a:r>
              <a:rPr lang="sv-SE" sz="1100" b="1" dirty="0"/>
              <a:t>Rehabiliteringsekonomi – övningsexempel</a:t>
            </a:r>
            <a:endParaRPr lang="sv-SE" sz="1100" dirty="0"/>
          </a:p>
          <a:p>
            <a:r>
              <a:rPr lang="sv-SE" sz="1100" dirty="0"/>
              <a:t>Tommy har jobbat länge i firman och gillar sitt jobb. De senaste åren har han dock lidit av ryggbesvär och problem med magen vilket lett till att han har en hög sjukfrånvaro. </a:t>
            </a:r>
          </a:p>
          <a:p>
            <a:r>
              <a:rPr lang="sv-SE" sz="1100" dirty="0"/>
              <a:t>Det rör sig om 9 tillfällen med kort sjukfrånvaro under de senaste tolv månaderna. Han har vid dessa korta tillfällen ibland behövt några dagar till för att återhämta sig. </a:t>
            </a:r>
          </a:p>
          <a:p>
            <a:r>
              <a:rPr lang="sv-SE" sz="1100" dirty="0"/>
              <a:t>Under året har Tommy också haft en längre sjukskrivningsperiod på fyra veckor, 160 timmar varav 80 timmar då företaget har sjuklöneansvar.</a:t>
            </a:r>
          </a:p>
          <a:p>
            <a:r>
              <a:rPr lang="sv-SE" sz="1100" dirty="0"/>
              <a:t>När han varit i arbete anger han att smärta i rygg och trötthet påverkat hans kapacitet och han bedömer att han arbetar på ca 80% av sin normalprestation. Tommy arbetar normalt ca 1850 timmar/år. Efter sjukfrånvarobortfall ca 1 570 timmar/år vilket innebär 314 timmar produktionsbortfall på grund av  kapacitetssänkning. </a:t>
            </a:r>
          </a:p>
          <a:p>
            <a:r>
              <a:rPr lang="sv-SE" sz="1100" dirty="0"/>
              <a:t>Tommy har fått hjälp med sina besvär via företagshälsovården och träffat läkare, sjuksköterska och sjukgymnast vid ett antal tillfällen.</a:t>
            </a:r>
          </a:p>
          <a:p>
            <a:r>
              <a:rPr lang="sv-SE" sz="1100" dirty="0"/>
              <a:t>Efter ett antal frånvarotillfällen startar Christan och Tommy en rehabiliterings-utredning med uppföljande möten.</a:t>
            </a:r>
          </a:p>
          <a:p>
            <a:r>
              <a:rPr lang="sv-SE" sz="1100" dirty="0"/>
              <a:t>Så småningom uppdagas det underliggande problemet till frånvaron och en rehabiliteringsåtgärd övervägs att sättas in, vilket kostar 40 000 kr. </a:t>
            </a:r>
          </a:p>
          <a:p>
            <a:r>
              <a:rPr lang="sv-SE" sz="1100" dirty="0"/>
              <a:t>Efter behandlingen är prognosen att Tommy ska kunna återgå i ordinarie arbete utan besvär. Lämnas han obehandlad anger behandlande läkare att medarbetarens frånvaro sannolikt kommer fortsätta samt även kapacitetssänkningen.  Dock finns en statistisk möjlighet att Tommy kan få återfall och ytterligare en rehabiliteringsåtgärd måste sättas in om 40 000 kr.</a:t>
            </a:r>
          </a:p>
          <a:p>
            <a:pPr>
              <a:spcAft>
                <a:spcPts val="600"/>
              </a:spcAft>
              <a:defRPr/>
            </a:pPr>
            <a:endParaRPr lang="sv-SE" b="0" dirty="0">
              <a:solidFill>
                <a:schemeClr val="tx1"/>
              </a:solidFill>
              <a:latin typeface="+mn-lt"/>
            </a:endParaRPr>
          </a:p>
          <a:p>
            <a:pPr>
              <a:defRPr/>
            </a:pPr>
            <a:endParaRPr lang="sv-SE" b="1" u="sng" dirty="0"/>
          </a:p>
          <a:p>
            <a:pPr defTabSz="457200" eaLnBrk="1" fontAlgn="auto" hangingPunct="1">
              <a:spcBef>
                <a:spcPts val="0"/>
              </a:spcBef>
              <a:spcAft>
                <a:spcPts val="0"/>
              </a:spcAft>
              <a:defRPr/>
            </a:pPr>
            <a:endParaRPr lang="sv-SE" dirty="0"/>
          </a:p>
          <a:p>
            <a:pPr defTabSz="457200" eaLnBrk="1" fontAlgn="auto" hangingPunct="1">
              <a:spcBef>
                <a:spcPts val="0"/>
              </a:spcBef>
              <a:spcAft>
                <a:spcPts val="0"/>
              </a:spcAft>
              <a:defRPr/>
            </a:pPr>
            <a:endParaRPr lang="en-GB"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30</a:t>
            </a:fld>
            <a:endParaRPr lang="en-US" dirty="0"/>
          </a:p>
        </p:txBody>
      </p:sp>
    </p:spTree>
    <p:extLst>
      <p:ext uri="{BB962C8B-B14F-4D97-AF65-F5344CB8AC3E}">
        <p14:creationId xmlns:p14="http://schemas.microsoft.com/office/powerpoint/2010/main" val="3961094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798" y="4369728"/>
            <a:ext cx="5486400" cy="3870505"/>
          </a:xfrm>
        </p:spPr>
        <p:txBody>
          <a:bodyPr/>
          <a:lstStyle/>
          <a:p>
            <a:pPr defTabSz="457200" eaLnBrk="1" fontAlgn="auto" hangingPunct="1">
              <a:spcBef>
                <a:spcPts val="0"/>
              </a:spcBef>
              <a:spcAft>
                <a:spcPts val="0"/>
              </a:spcAft>
              <a:defRPr/>
            </a:pPr>
            <a:r>
              <a:rPr lang="sv-SE" sz="1100" b="0" dirty="0"/>
              <a:t>Dela upp deltagarna i mindre grupper. </a:t>
            </a:r>
          </a:p>
          <a:p>
            <a:pPr marL="228600" indent="-228600" defTabSz="457200" eaLnBrk="1" fontAlgn="auto" hangingPunct="1">
              <a:spcBef>
                <a:spcPts val="0"/>
              </a:spcBef>
              <a:spcAft>
                <a:spcPts val="0"/>
              </a:spcAft>
              <a:buAutoNum type="arabicPeriod"/>
              <a:defRPr/>
            </a:pPr>
            <a:r>
              <a:rPr lang="sv-SE" sz="1100" b="0" dirty="0"/>
              <a:t>Be de att räkna ut kostnaden utifrån ovanstående uppgifter. Vad kostar ohälsan?</a:t>
            </a:r>
          </a:p>
          <a:p>
            <a:pPr marL="228600" indent="-228600" defTabSz="457200" eaLnBrk="1" fontAlgn="auto" hangingPunct="1">
              <a:spcBef>
                <a:spcPts val="0"/>
              </a:spcBef>
              <a:spcAft>
                <a:spcPts val="0"/>
              </a:spcAft>
              <a:buAutoNum type="arabicPeriod"/>
              <a:defRPr/>
            </a:pPr>
            <a:r>
              <a:rPr lang="sv-SE" sz="1100" kern="1200" dirty="0">
                <a:solidFill>
                  <a:schemeClr val="tx1"/>
                </a:solidFill>
                <a:effectLst/>
                <a:latin typeface="+mn-lt"/>
                <a:ea typeface="+mn-ea"/>
                <a:cs typeface="+mn-cs"/>
              </a:rPr>
              <a:t>Är rehabiliteringsinsatsen på 40 000 kr. lönsam att sätta in?</a:t>
            </a:r>
          </a:p>
          <a:p>
            <a:pPr marL="228600" indent="-228600" defTabSz="457200" eaLnBrk="1" fontAlgn="auto" hangingPunct="1">
              <a:spcBef>
                <a:spcPts val="0"/>
              </a:spcBef>
              <a:spcAft>
                <a:spcPts val="0"/>
              </a:spcAft>
              <a:buAutoNum type="arabicPeriod"/>
              <a:defRPr/>
            </a:pPr>
            <a:r>
              <a:rPr lang="sv-SE" sz="1100" kern="1200" dirty="0">
                <a:solidFill>
                  <a:schemeClr val="tx1"/>
                </a:solidFill>
                <a:effectLst/>
                <a:latin typeface="+mn-lt"/>
                <a:ea typeface="+mn-ea"/>
                <a:cs typeface="+mn-cs"/>
              </a:rPr>
              <a:t>Är det ekonomiskt försvarbart att sätta in ytterligare en rehabiliteringsinsats på 40 000 kr. om medarbetaren får ett återfall?</a:t>
            </a:r>
          </a:p>
          <a:p>
            <a:pPr marL="228600" indent="-228600" defTabSz="457200" eaLnBrk="1" fontAlgn="auto" hangingPunct="1">
              <a:spcBef>
                <a:spcPts val="0"/>
              </a:spcBef>
              <a:spcAft>
                <a:spcPts val="600"/>
              </a:spcAft>
              <a:buAutoNum type="arabicPeriod"/>
              <a:defRPr/>
            </a:pPr>
            <a:r>
              <a:rPr lang="sv-SE" sz="1100" kern="1200" dirty="0">
                <a:solidFill>
                  <a:schemeClr val="tx1"/>
                </a:solidFill>
                <a:effectLst/>
                <a:latin typeface="+mn-lt"/>
                <a:ea typeface="+mn-ea"/>
                <a:cs typeface="+mn-cs"/>
              </a:rPr>
              <a:t>Är någon av dessa enskilda kostnader vid ohälsan utmärkande och vad kan man göra när detta inträffar?</a:t>
            </a:r>
          </a:p>
          <a:p>
            <a:pPr marL="0" indent="0" defTabSz="457200" eaLnBrk="1" fontAlgn="auto" hangingPunct="1">
              <a:spcBef>
                <a:spcPts val="0"/>
              </a:spcBef>
              <a:spcAft>
                <a:spcPts val="0"/>
              </a:spcAft>
              <a:buNone/>
              <a:defRPr/>
            </a:pPr>
            <a:r>
              <a:rPr lang="sv-SE" sz="1100" b="0" dirty="0"/>
              <a:t>Fråga som troligtvis kommer komma</a:t>
            </a:r>
            <a:r>
              <a:rPr lang="sv-SE" sz="1100" b="0" baseline="0" dirty="0"/>
              <a:t> ä</a:t>
            </a:r>
            <a:r>
              <a:rPr lang="sv-SE" sz="1100" b="0" dirty="0"/>
              <a:t>r att timmarna inte stämmer överens med föregående</a:t>
            </a:r>
            <a:r>
              <a:rPr lang="sv-SE" sz="1100" b="0" baseline="0" dirty="0"/>
              <a:t> bild. Karensdagar genererar inga kostnader.</a:t>
            </a:r>
          </a:p>
          <a:p>
            <a:pPr marL="0" indent="0" defTabSz="457200" eaLnBrk="1" fontAlgn="auto" hangingPunct="1">
              <a:spcBef>
                <a:spcPts val="0"/>
              </a:spcBef>
              <a:spcAft>
                <a:spcPts val="0"/>
              </a:spcAft>
              <a:buNone/>
              <a:defRPr/>
            </a:pPr>
            <a:endParaRPr lang="sv-SE" sz="1100" b="0" dirty="0"/>
          </a:p>
          <a:p>
            <a:pPr defTabSz="457200" eaLnBrk="1" fontAlgn="auto" hangingPunct="1">
              <a:spcBef>
                <a:spcPts val="0"/>
              </a:spcBef>
              <a:spcAft>
                <a:spcPts val="0"/>
              </a:spcAft>
              <a:defRPr/>
            </a:pPr>
            <a:r>
              <a:rPr lang="sv-SE" sz="1100" b="1" dirty="0"/>
              <a:t>Rehabiliteringsekonomi – övningsexempel</a:t>
            </a:r>
            <a:endParaRPr lang="sv-SE" sz="1100" dirty="0"/>
          </a:p>
          <a:p>
            <a:pPr>
              <a:defRPr/>
            </a:pPr>
            <a:r>
              <a:rPr lang="sv-SE" sz="1100" i="1" dirty="0"/>
              <a:t>Kostnad </a:t>
            </a:r>
            <a:r>
              <a:rPr lang="sv-SE" sz="1100" dirty="0"/>
              <a:t>                     </a:t>
            </a:r>
          </a:p>
          <a:p>
            <a:pPr>
              <a:defRPr/>
            </a:pPr>
            <a:r>
              <a:rPr lang="sv-SE" sz="1100" dirty="0"/>
              <a:t>En schablon på timlön vid frånvaro som inkluderar lön, arbetsgivaravgift, semesterersättning, eventuell överanställning, inhyrning, produktionsbortfall, FHV, </a:t>
            </a:r>
            <a:r>
              <a:rPr lang="sv-SE" sz="1100" dirty="0" err="1"/>
              <a:t>etc</a:t>
            </a:r>
            <a:r>
              <a:rPr lang="sv-SE" sz="1100" dirty="0"/>
              <a:t> 	330 kr/</a:t>
            </a:r>
            <a:r>
              <a:rPr lang="sv-SE" sz="1100" dirty="0" err="1"/>
              <a:t>tim</a:t>
            </a:r>
            <a:endParaRPr lang="sv-SE" sz="1100" dirty="0"/>
          </a:p>
          <a:p>
            <a:pPr>
              <a:defRPr/>
            </a:pPr>
            <a:r>
              <a:rPr lang="sv-SE" sz="1100" dirty="0"/>
              <a:t>Frånvaroadministration av chef 0,5 </a:t>
            </a:r>
            <a:r>
              <a:rPr lang="sv-SE" sz="1100" dirty="0" err="1"/>
              <a:t>tim</a:t>
            </a:r>
            <a:r>
              <a:rPr lang="sv-SE" sz="1100" dirty="0"/>
              <a:t> per frånvarotillfälle		165 kr/ggr</a:t>
            </a:r>
          </a:p>
          <a:p>
            <a:pPr>
              <a:defRPr/>
            </a:pPr>
            <a:r>
              <a:rPr lang="sv-SE" sz="1100" dirty="0"/>
              <a:t>Rehabiliteringsutredning/möte/uppföljning med chef o medarbetare         660 kr/</a:t>
            </a:r>
            <a:r>
              <a:rPr lang="sv-SE" sz="1100" dirty="0" err="1"/>
              <a:t>tim</a:t>
            </a:r>
            <a:endParaRPr lang="sv-SE" sz="1100" dirty="0"/>
          </a:p>
          <a:p>
            <a:pPr>
              <a:defRPr/>
            </a:pPr>
            <a:r>
              <a:rPr lang="sv-SE" sz="1100" dirty="0"/>
              <a:t>Läkartid   						1319 kr/</a:t>
            </a:r>
            <a:r>
              <a:rPr lang="sv-SE" sz="1100" dirty="0" err="1"/>
              <a:t>tim</a:t>
            </a:r>
            <a:endParaRPr lang="sv-SE" sz="1100" dirty="0"/>
          </a:p>
          <a:p>
            <a:pPr>
              <a:defRPr/>
            </a:pPr>
            <a:r>
              <a:rPr lang="sv-SE" sz="1100" dirty="0"/>
              <a:t>Sjukskötersketid    					834 kr/</a:t>
            </a:r>
            <a:r>
              <a:rPr lang="sv-SE" sz="1100" dirty="0" err="1"/>
              <a:t>tim</a:t>
            </a:r>
            <a:endParaRPr lang="sv-SE" sz="1100" dirty="0"/>
          </a:p>
          <a:p>
            <a:pPr>
              <a:defRPr/>
            </a:pPr>
            <a:r>
              <a:rPr lang="sv-SE" sz="1100" dirty="0"/>
              <a:t>Sjukgymnasttid					873 kr/</a:t>
            </a:r>
            <a:r>
              <a:rPr lang="sv-SE" sz="1100" dirty="0" err="1"/>
              <a:t>tim</a:t>
            </a:r>
            <a:endParaRPr lang="sv-SE" sz="1100" dirty="0"/>
          </a:p>
          <a:p>
            <a:pPr>
              <a:defRPr/>
            </a:pPr>
            <a:r>
              <a:rPr lang="sv-SE" sz="1100" dirty="0"/>
              <a:t>Kostnad/tim. vid kapacitetssänkning (sjuknärvaro)		330 kr/</a:t>
            </a:r>
            <a:r>
              <a:rPr lang="sv-SE" sz="1100" dirty="0" err="1"/>
              <a:t>tim</a:t>
            </a:r>
            <a:endParaRPr lang="sv-SE" sz="1100" dirty="0"/>
          </a:p>
          <a:p>
            <a:pPr>
              <a:defRPr/>
            </a:pPr>
            <a:endParaRPr lang="sv-SE" sz="1100" b="1" u="sng" dirty="0"/>
          </a:p>
          <a:p>
            <a:pPr>
              <a:defRPr/>
            </a:pPr>
            <a:endParaRPr lang="sv-SE" sz="1100" b="1" u="sng"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31</a:t>
            </a:fld>
            <a:endParaRPr lang="en-US" dirty="0"/>
          </a:p>
        </p:txBody>
      </p:sp>
    </p:spTree>
    <p:extLst>
      <p:ext uri="{BB962C8B-B14F-4D97-AF65-F5344CB8AC3E}">
        <p14:creationId xmlns:p14="http://schemas.microsoft.com/office/powerpoint/2010/main" val="537014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200" dirty="0"/>
              <a:t>Efter en period uppdagas det underliggande problemet till frånvaron och en rehabiliteringsåtgärd övervägs att sättas in, vilket kostar 40 000 kr.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dirty="0"/>
              <a:t>Efter behandlingen är prognosen att medarbetaren ska återgå i ordinarie arbete utan besvär.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dirty="0"/>
              <a:t>Lämnas medarbetaren obehandlad anger behandlande läkare att medarbetarens frånvaro sannolikt kommer fortsätta samt även kapacitetssänkningen.  Dock finns en statistisk möjlighet att medarbetaren kan få återfall och ytterligare en rehabiliteringsåtgärd måste sättas in om 40 000 kr.</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Låt grupperna redovisa sitt resultat och hur de resonerat kring frågorna som de har besvarat.</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32</a:t>
            </a:fld>
            <a:endParaRPr lang="en-US"/>
          </a:p>
        </p:txBody>
      </p:sp>
    </p:spTree>
    <p:extLst>
      <p:ext uri="{BB962C8B-B14F-4D97-AF65-F5344CB8AC3E}">
        <p14:creationId xmlns:p14="http://schemas.microsoft.com/office/powerpoint/2010/main" val="3050884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08084"/>
            <a:ext cx="5486400" cy="3600450"/>
          </a:xfrm>
        </p:spPr>
        <p:txBody>
          <a:bodyPr/>
          <a:lstStyle/>
          <a:p>
            <a:pPr defTabSz="457200" eaLnBrk="1" fontAlgn="auto" hangingPunct="1">
              <a:spcBef>
                <a:spcPts val="0"/>
              </a:spcBef>
              <a:spcAft>
                <a:spcPts val="600"/>
              </a:spcAft>
              <a:defRPr/>
            </a:pPr>
            <a:r>
              <a:rPr lang="sv-SE" b="0" dirty="0"/>
              <a:t>Låt deltagarna jämföra sina uträkningar med facit och för sedan en diskussion i helgrupp kring resultatet och kostnaderna kring ohälsa </a:t>
            </a:r>
          </a:p>
          <a:p>
            <a:pPr defTabSz="457200" eaLnBrk="1" fontAlgn="auto" hangingPunct="1">
              <a:spcBef>
                <a:spcPts val="0"/>
              </a:spcBef>
              <a:spcAft>
                <a:spcPts val="600"/>
              </a:spcAft>
              <a:defRPr/>
            </a:pPr>
            <a:endParaRPr lang="sv-SE" b="1" dirty="0"/>
          </a:p>
          <a:p>
            <a:pPr defTabSz="457200" eaLnBrk="1" fontAlgn="auto" hangingPunct="1">
              <a:spcBef>
                <a:spcPts val="0"/>
              </a:spcBef>
              <a:spcAft>
                <a:spcPts val="600"/>
              </a:spcAft>
              <a:defRPr/>
            </a:pPr>
            <a:r>
              <a:rPr lang="sv-SE" b="1" dirty="0"/>
              <a:t>Rehabiliteringsekonomi – övningsexempel Facit</a:t>
            </a:r>
          </a:p>
          <a:p>
            <a:pPr>
              <a:defRPr/>
            </a:pPr>
            <a:r>
              <a:rPr lang="sv-SE" b="1" u="sng" dirty="0"/>
              <a:t>Vad kostar ohälsan?				 	                   Kr. tot.</a:t>
            </a:r>
            <a:r>
              <a:rPr lang="sv-SE" dirty="0"/>
              <a:t> </a:t>
            </a:r>
          </a:p>
          <a:p>
            <a:pPr>
              <a:defRPr/>
            </a:pPr>
            <a:r>
              <a:rPr lang="sv-SE" dirty="0"/>
              <a:t>Total kostnad för korttidsfrånvaron 56 x 330			                   18 480</a:t>
            </a:r>
          </a:p>
          <a:p>
            <a:pPr>
              <a:defRPr/>
            </a:pPr>
            <a:r>
              <a:rPr lang="sv-SE" dirty="0"/>
              <a:t>Total kostnad för längre sjukskrivningsperiod 72 x 330		                   23 760</a:t>
            </a:r>
          </a:p>
          <a:p>
            <a:pPr>
              <a:defRPr/>
            </a:pPr>
            <a:r>
              <a:rPr lang="sv-SE" dirty="0"/>
              <a:t>Total kostnad för frånvaroadministration av chef 10 tillfällen 165 x 10	 1 650</a:t>
            </a:r>
          </a:p>
          <a:p>
            <a:pPr>
              <a:defRPr/>
            </a:pPr>
            <a:r>
              <a:rPr lang="sv-SE" dirty="0"/>
              <a:t>Total Kostnad för Läkare 1319 x 2,5				 3 298</a:t>
            </a:r>
          </a:p>
          <a:p>
            <a:pPr>
              <a:defRPr/>
            </a:pPr>
            <a:r>
              <a:rPr lang="sv-SE" dirty="0"/>
              <a:t>Total kostnad för Sjuksköterska 834 x 3				 2 502</a:t>
            </a:r>
          </a:p>
          <a:p>
            <a:pPr>
              <a:defRPr/>
            </a:pPr>
            <a:r>
              <a:rPr lang="sv-SE" dirty="0"/>
              <a:t>Total kostnad för Sjukgymnast 873 x 5				 4 365</a:t>
            </a:r>
          </a:p>
          <a:p>
            <a:pPr>
              <a:defRPr/>
            </a:pPr>
            <a:r>
              <a:rPr lang="sv-SE" dirty="0"/>
              <a:t>Total kostnad för Rehabiliteringsutredning/uppföljningsmöte 660 x 4	 2 640</a:t>
            </a:r>
          </a:p>
          <a:p>
            <a:pPr>
              <a:defRPr/>
            </a:pPr>
            <a:r>
              <a:rPr lang="sv-SE" u="sng" dirty="0"/>
              <a:t>Total kostnad för kapacitetssänkning 314 x 330		                103 620 </a:t>
            </a:r>
          </a:p>
          <a:p>
            <a:pPr>
              <a:defRPr/>
            </a:pPr>
            <a:r>
              <a:rPr lang="sv-SE" b="1" u="sng" dirty="0"/>
              <a:t>Total kostnad för ohälsan				</a:t>
            </a:r>
            <a:r>
              <a:rPr lang="sv-SE" b="1" u="sng" baseline="0" dirty="0"/>
              <a:t>         </a:t>
            </a:r>
            <a:r>
              <a:rPr lang="sv-SE" b="1" u="sng" dirty="0"/>
              <a:t>      160 315</a:t>
            </a:r>
            <a:endParaRPr lang="sv-SE" u="sng" dirty="0"/>
          </a:p>
          <a:p>
            <a:pPr defTabSz="457200" eaLnBrk="1" fontAlgn="auto" hangingPunct="1">
              <a:spcBef>
                <a:spcPts val="0"/>
              </a:spcBef>
              <a:spcAft>
                <a:spcPts val="0"/>
              </a:spcAft>
              <a:defRPr/>
            </a:pPr>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33</a:t>
            </a:fld>
            <a:endParaRPr lang="en-US" dirty="0"/>
          </a:p>
        </p:txBody>
      </p:sp>
    </p:spTree>
    <p:extLst>
      <p:ext uri="{BB962C8B-B14F-4D97-AF65-F5344CB8AC3E}">
        <p14:creationId xmlns:p14="http://schemas.microsoft.com/office/powerpoint/2010/main" val="3826530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446278"/>
          </a:xfrm>
        </p:spPr>
        <p:txBody>
          <a:bodyPr/>
          <a:lstStyle/>
          <a:p>
            <a:r>
              <a:rPr lang="sv-SE" dirty="0"/>
              <a:t>Lagen innebär ökade krav på arbetsgivaren att få anställda i arbete.</a:t>
            </a:r>
          </a:p>
          <a:p>
            <a:r>
              <a:rPr lang="sv-SE" dirty="0"/>
              <a:t>Arbetsgivaren skall göra en plan för återgång i arbetet för de arbetstagare som varit frånvarande i 30 dagar på grund av arbetsoförmåga och som kan antas vara frånvarande mer än 60 dagar.</a:t>
            </a:r>
          </a:p>
          <a:p>
            <a:endParaRPr lang="sv-SE" dirty="0"/>
          </a:p>
          <a:p>
            <a:r>
              <a:rPr lang="sv-SE" dirty="0"/>
              <a:t>Ansvaret omfattar alla sjukfall, även de där arbetsplatsen inte är den direkta orsaken till sjukfrånvaron.</a:t>
            </a:r>
          </a:p>
          <a:p>
            <a:r>
              <a:rPr lang="sv-SE" dirty="0"/>
              <a:t>Arbetsgivarens rehabiliteringsansvar uppstår när arbetstagaren blir sjuk</a:t>
            </a:r>
          </a:p>
          <a:p>
            <a:r>
              <a:rPr lang="sv-SE" dirty="0"/>
              <a:t>Arbetsgivaren skall kräva läkarintyg efter sju kalenderdagar</a:t>
            </a:r>
          </a:p>
          <a:p>
            <a:r>
              <a:rPr lang="sv-SE" dirty="0"/>
              <a:t>Kontakta företagshälsovården vid föreliggande rehabiliteringsbehov</a:t>
            </a:r>
          </a:p>
          <a:p>
            <a:r>
              <a:rPr lang="sv-SE" dirty="0"/>
              <a:t>Regelbundna rehabiliteringsmöten, där arbetstagaren kan representeras av sitt Fackförbund</a:t>
            </a:r>
          </a:p>
          <a:p>
            <a:endParaRPr lang="sv-SE" dirty="0"/>
          </a:p>
          <a:p>
            <a:r>
              <a:rPr lang="sv-SE" dirty="0"/>
              <a:t>Här finns ett stort kompetensbehov hos arbetsgivarna. Företagshälsovården kommer att få stor betydelse om en arbetstagare kan vara sjuk eller ej.</a:t>
            </a:r>
          </a:p>
          <a:p>
            <a:r>
              <a:rPr lang="sv-SE" dirty="0"/>
              <a:t>En arbetsförmågebedömning krävs, ett läkarintyg räcker inte som underlag</a:t>
            </a:r>
          </a:p>
          <a:p>
            <a:pPr marL="0" indent="0">
              <a:buNone/>
            </a:pPr>
            <a:r>
              <a:rPr lang="sv-SE" dirty="0">
                <a:hlinkClick r:id="rId3"/>
              </a:rPr>
              <a:t>https://www.forsakringskassan.se/arbetsgivare/forebygg-sjukfranvaro/friskare-medarbetare-med-utokat-bidrag</a:t>
            </a:r>
            <a:endParaRPr lang="sv-SE" dirty="0"/>
          </a:p>
          <a:p>
            <a:endParaRPr lang="sv-SE" dirty="0"/>
          </a:p>
          <a:p>
            <a:r>
              <a:rPr lang="sv-SE" sz="1200" b="1" kern="1200" dirty="0">
                <a:solidFill>
                  <a:schemeClr val="tx1"/>
                </a:solidFill>
                <a:effectLst/>
                <a:latin typeface="+mn-lt"/>
                <a:ea typeface="+mn-ea"/>
                <a:cs typeface="+mn-cs"/>
              </a:rPr>
              <a:t>Arbetsplatsinriktat rehabiliteringsstöd </a:t>
            </a:r>
            <a:endParaRPr lang="sv-SE" sz="1200" kern="1200" dirty="0">
              <a:solidFill>
                <a:schemeClr val="tx1"/>
              </a:solidFill>
              <a:effectLst/>
              <a:latin typeface="+mn-lt"/>
              <a:ea typeface="+mn-ea"/>
              <a:cs typeface="+mn-cs"/>
            </a:endParaRPr>
          </a:p>
          <a:p>
            <a:r>
              <a:rPr lang="sv-SE" dirty="0"/>
              <a:t>Ett bidrag för arbetsgivaren i samband med </a:t>
            </a:r>
            <a:r>
              <a:rPr lang="sv-SE" sz="1200" kern="1200" dirty="0">
                <a:solidFill>
                  <a:schemeClr val="tx1"/>
                </a:solidFill>
                <a:effectLst/>
                <a:latin typeface="+mn-lt"/>
                <a:ea typeface="+mn-ea"/>
                <a:cs typeface="+mn-cs"/>
              </a:rPr>
              <a:t>insatser för att förebygga och förkorta sjukskrivningar bland sina medarbetare. Arbetsgivaren kan få bidrag för att utreda, planera, initiera, genomföra och följa upp arbetsplatsinriktade rehabiliteringsåtgärder. </a:t>
            </a:r>
          </a:p>
          <a:p>
            <a:r>
              <a:rPr lang="sv-SE" sz="1200" kern="1200" dirty="0">
                <a:solidFill>
                  <a:schemeClr val="tx1"/>
                </a:solidFill>
                <a:effectLst/>
                <a:latin typeface="+mn-lt"/>
                <a:ea typeface="+mn-ea"/>
                <a:cs typeface="+mn-cs"/>
              </a:rPr>
              <a:t>Det kan handla om att anpassa sin medarbetares arbetsuppgifter och arbetstider eller konsultation om aktuella hjälpbehov och stöd, med mera. Åtgärderna ska utföras av en anordnare som är godkänd av Försäkringskassan som företagshälsovård eller annan aktör.</a:t>
            </a:r>
          </a:p>
          <a:p>
            <a:r>
              <a:rPr lang="sv-SE" sz="1200" kern="1200" dirty="0">
                <a:solidFill>
                  <a:schemeClr val="tx1"/>
                </a:solidFill>
                <a:effectLst/>
                <a:latin typeface="+mn-lt"/>
                <a:ea typeface="+mn-ea"/>
                <a:cs typeface="+mn-cs"/>
              </a:rPr>
              <a:t>Det nya stödet ger arbetsgivare bättre förutsättningar för att underlätta medarbetares återgång i arbete. Till exempel kan man använda det till att ta hjälp av expertstöd i samband med att arbetsgivare från och med den 1 juli ska upprätta planer för återgång i arbetet för sjukskrivna medarbetare.</a:t>
            </a:r>
          </a:p>
          <a:p>
            <a:r>
              <a:rPr lang="sv-SE" sz="1200" kern="1200" dirty="0">
                <a:solidFill>
                  <a:schemeClr val="tx1"/>
                </a:solidFill>
                <a:effectLst/>
                <a:latin typeface="+mn-lt"/>
                <a:ea typeface="+mn-ea"/>
                <a:cs typeface="+mn-cs"/>
              </a:rPr>
              <a:t>Bidraget är enkelt att ansöka. Arbetsgivaren behöver bara uppge till Försäkringskassan vilken anordnare den anlitat, vilken person det gäller och styrka kostnaden för tjänsten.</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Bidraget går direkt till arbetsgivaren och täcker upp till 10 000 kr per arbetstagare och år, men högst med 200 000 kr per arbetsgivare och år (för år 2018 högst 100 000 kr). </a:t>
            </a:r>
          </a:p>
          <a:p>
            <a:r>
              <a:rPr lang="sv-SE" sz="1200" kern="1200" dirty="0">
                <a:solidFill>
                  <a:schemeClr val="tx1"/>
                </a:solidFill>
                <a:effectLst/>
                <a:latin typeface="+mn-lt"/>
                <a:ea typeface="+mn-ea"/>
                <a:cs typeface="+mn-cs"/>
              </a:rPr>
              <a:t>Andelen sjukskrivna med psykisk ohälsa ökar på många arbetsplatser. Som arbetsgivare kan man känna osäkerhet om vad som behöver göras för att stödja medarbetare med sådana besvär. Det arbetsplatsinriktade rehabiliteringsstödet kan användas för att anlita expertstöd när man som arbetsgivare känner att det är svårt att hitta vägar för att undvika eller förkorta en sjukskrivning.</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Bidraget kan användas vid:</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Upprepad korttidsfrånvaro och signaler om ohälsa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När arbetsförmågan är oklar i förhållande till arbetsuppgifter</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Risk att den anställda blir sjukskriven</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Vid svårigheter för den anställda att återgå i arbete efter sjukskrivning</a:t>
            </a:r>
          </a:p>
          <a:p>
            <a:pPr marL="171450" lvl="0" indent="-171450">
              <a:spcAft>
                <a:spcPts val="600"/>
              </a:spcAft>
              <a:buFont typeface="Arial" panose="020B0604020202020204" pitchFamily="34" charset="0"/>
              <a:buChar char="•"/>
            </a:pPr>
            <a:r>
              <a:rPr lang="sv-SE" sz="1200" kern="1200" dirty="0">
                <a:solidFill>
                  <a:schemeClr val="tx1"/>
                </a:solidFill>
                <a:effectLst/>
                <a:latin typeface="+mn-lt"/>
                <a:ea typeface="+mn-ea"/>
                <a:cs typeface="+mn-cs"/>
              </a:rPr>
              <a:t>Om den anställda riskerar att bli långvarigt sjukskriven</a:t>
            </a:r>
          </a:p>
          <a:p>
            <a:r>
              <a:rPr lang="sv-SE" sz="1200" b="1" kern="1200" dirty="0">
                <a:solidFill>
                  <a:schemeClr val="tx1"/>
                </a:solidFill>
                <a:effectLst/>
                <a:latin typeface="+mn-lt"/>
                <a:ea typeface="+mn-ea"/>
                <a:cs typeface="+mn-cs"/>
              </a:rPr>
              <a:t>Arbetsplatsnära stöd för insatser gjorda före 1 juli 2018</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finns sedan tidigare ett bidrag, arbetsplatsnära stöd, som du kan ansöka om fram till den 1 februari 2019 för insatser som har påbörjats före den 30 juni 2018. Det kan du använda för köp av utredningar som kan ge svar på vad som behöver göras för att förebygga sjukfrånvaro eller underlätta för din medarbetare att komma tillbaka i arbete vid sjukskrivning.</a:t>
            </a:r>
          </a:p>
          <a:p>
            <a:r>
              <a:rPr lang="sv-SE" sz="1200" u="sng" kern="1200" dirty="0">
                <a:solidFill>
                  <a:schemeClr val="tx1"/>
                </a:solidFill>
                <a:effectLst/>
                <a:latin typeface="+mn-lt"/>
                <a:ea typeface="+mn-ea"/>
                <a:cs typeface="+mn-cs"/>
                <a:hlinkClick r:id="rId4"/>
              </a:rPr>
              <a:t>7025 Ansökan om bidrag för arbetsplatsinriktat rehabiliteringsstöd</a:t>
            </a:r>
            <a:r>
              <a:rPr lang="sv-SE" sz="1200" kern="1200" dirty="0">
                <a:solidFill>
                  <a:schemeClr val="tx1"/>
                </a:solidFill>
                <a:effectLst/>
                <a:latin typeface="+mn-lt"/>
                <a:ea typeface="+mn-ea"/>
                <a:cs typeface="+mn-cs"/>
              </a:rPr>
              <a:t> </a:t>
            </a:r>
          </a:p>
          <a:p>
            <a:r>
              <a:rPr lang="sv-SE" sz="1200" u="sng" kern="1200" dirty="0">
                <a:solidFill>
                  <a:schemeClr val="tx1"/>
                </a:solidFill>
                <a:effectLst/>
                <a:latin typeface="+mn-lt"/>
                <a:ea typeface="+mn-ea"/>
                <a:cs typeface="+mn-cs"/>
                <a:hlinkClick r:id="rId5"/>
              </a:rPr>
              <a:t>7026 Redovisning av utfört arbetsplatsinriktat rehabiliteringsstöd</a:t>
            </a:r>
            <a:r>
              <a:rPr lang="sv-SE" sz="1200" kern="1200" dirty="0">
                <a:solidFill>
                  <a:schemeClr val="tx1"/>
                </a:solidFill>
                <a:effectLst/>
                <a:latin typeface="+mn-lt"/>
                <a:ea typeface="+mn-ea"/>
                <a:cs typeface="+mn-cs"/>
              </a:rPr>
              <a:t> </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E54E97D1-5765-1A43-BB07-0286C45D3300}" type="slidenum">
              <a:rPr lang="en-US" smtClean="0"/>
              <a:t>34</a:t>
            </a:fld>
            <a:endParaRPr lang="en-US" dirty="0"/>
          </a:p>
        </p:txBody>
      </p:sp>
    </p:spTree>
    <p:extLst>
      <p:ext uri="{BB962C8B-B14F-4D97-AF65-F5344CB8AC3E}">
        <p14:creationId xmlns:p14="http://schemas.microsoft.com/office/powerpoint/2010/main" val="3246561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latshållare för bildobjekt 1">
            <a:extLst>
              <a:ext uri="{FF2B5EF4-FFF2-40B4-BE49-F238E27FC236}">
                <a16:creationId xmlns:a16="http://schemas.microsoft.com/office/drawing/2014/main" id="{E0EF6387-CA52-4C05-8258-60F74091A9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Platshållare för anteckningar 2">
            <a:extLst>
              <a:ext uri="{FF2B5EF4-FFF2-40B4-BE49-F238E27FC236}">
                <a16:creationId xmlns:a16="http://schemas.microsoft.com/office/drawing/2014/main" id="{D36C3564-59D2-4E98-A36C-3289F39D83AA}"/>
              </a:ext>
            </a:extLst>
          </p:cNvPr>
          <p:cNvSpPr>
            <a:spLocks noGrp="1" noChangeArrowheads="1"/>
          </p:cNvSpPr>
          <p:nvPr>
            <p:ph type="body" idx="1"/>
          </p:nvPr>
        </p:nvSpPr>
        <p:spPr bwMode="auto">
          <a:xfrm>
            <a:off x="679768" y="4377898"/>
            <a:ext cx="5438140" cy="39086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sz="1200" dirty="0"/>
              <a:t>Vad har vi lärt oss?</a:t>
            </a:r>
          </a:p>
          <a:p>
            <a:endParaRPr lang="sv-SE" altLang="sv-SE" dirty="0"/>
          </a:p>
          <a:p>
            <a:r>
              <a:rPr lang="sv-SE" altLang="sv-SE" dirty="0"/>
              <a:t>Fråga</a:t>
            </a:r>
            <a:r>
              <a:rPr lang="sv-SE" altLang="sv-SE" sz="1200" dirty="0"/>
              <a:t> deltagarna det viktigaste de tar med sig från respektive rubrik</a:t>
            </a:r>
          </a:p>
          <a:p>
            <a:endParaRPr lang="sv-SE" altLang="sv-SE" sz="1200" dirty="0"/>
          </a:p>
          <a:p>
            <a:pPr marL="171450" indent="-171450">
              <a:buFont typeface="Arial" panose="020B0604020202020204" pitchFamily="34" charset="0"/>
              <a:buChar char="•"/>
            </a:pPr>
            <a:r>
              <a:rPr lang="sv-SE" altLang="sv-SE" sz="1200" dirty="0"/>
              <a:t>Riskhantering</a:t>
            </a:r>
          </a:p>
          <a:p>
            <a:pPr marL="171450" indent="-171450">
              <a:buFont typeface="Arial" panose="020B0604020202020204" pitchFamily="34" charset="0"/>
              <a:buChar char="•"/>
            </a:pPr>
            <a:r>
              <a:rPr lang="sv-SE" altLang="sv-SE" sz="1200" dirty="0"/>
              <a:t>Risk och </a:t>
            </a:r>
            <a:r>
              <a:rPr lang="sv-SE" altLang="sv-SE" sz="1200" dirty="0" err="1"/>
              <a:t>riskkälla</a:t>
            </a:r>
            <a:endParaRPr lang="sv-SE" altLang="sv-SE" sz="1200" dirty="0"/>
          </a:p>
          <a:p>
            <a:pPr marL="171450" indent="-171450">
              <a:buFont typeface="Arial" panose="020B0604020202020204" pitchFamily="34" charset="0"/>
              <a:buChar char="•"/>
            </a:pPr>
            <a:r>
              <a:rPr lang="sv-SE" altLang="sv-SE" sz="1200" dirty="0"/>
              <a:t>Riskbedömning – riskmatris</a:t>
            </a:r>
          </a:p>
          <a:p>
            <a:pPr marL="171450" indent="-171450">
              <a:buFont typeface="Arial" panose="020B0604020202020204" pitchFamily="34" charset="0"/>
              <a:buChar char="•"/>
            </a:pPr>
            <a:r>
              <a:rPr lang="sv-SE" altLang="sv-SE" sz="1200" dirty="0"/>
              <a:t>Övning i riskbedömning</a:t>
            </a:r>
          </a:p>
          <a:p>
            <a:pPr marL="171450" indent="-171450">
              <a:buFont typeface="Arial" panose="020B0604020202020204" pitchFamily="34" charset="0"/>
              <a:buChar char="•"/>
            </a:pPr>
            <a:r>
              <a:rPr lang="sv-SE" altLang="sv-SE" sz="1200" dirty="0"/>
              <a:t>Ekonomiskt perspektiv på ohälsa</a:t>
            </a:r>
          </a:p>
          <a:p>
            <a:endParaRPr lang="sv-SE" altLang="sv-SE" sz="1200" dirty="0"/>
          </a:p>
          <a:p>
            <a:endParaRPr lang="sv-SE" altLang="sv-SE" sz="1200" dirty="0"/>
          </a:p>
          <a:p>
            <a:endParaRPr lang="sv-SE" altLang="sv-SE" sz="1200" dirty="0"/>
          </a:p>
          <a:p>
            <a:endParaRPr lang="sv-SE" altLang="sv-SE" sz="1200" dirty="0"/>
          </a:p>
          <a:p>
            <a:endParaRPr lang="sv-SE" altLang="sv-SE" sz="1200" dirty="0"/>
          </a:p>
        </p:txBody>
      </p:sp>
      <p:sp>
        <p:nvSpPr>
          <p:cNvPr id="51204" name="Platshållare för bildnummer 3">
            <a:extLst>
              <a:ext uri="{FF2B5EF4-FFF2-40B4-BE49-F238E27FC236}">
                <a16:creationId xmlns:a16="http://schemas.microsoft.com/office/drawing/2014/main" id="{1D5C8907-6327-47CB-86FC-BB4058F462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D6DD5A-B843-4658-9798-001A8EA09A7C}" type="slidenum">
              <a:rPr lang="sv-SE" altLang="sv-SE" smtClean="0">
                <a:latin typeface="Calibri" panose="020F0502020204030204" pitchFamily="34" charset="0"/>
              </a:rPr>
              <a:pPr/>
              <a:t>35</a:t>
            </a:fld>
            <a:endParaRPr lang="sv-SE" altLang="sv-SE">
              <a:latin typeface="Calibri" panose="020F0502020204030204" pitchFamily="34" charset="0"/>
            </a:endParaRPr>
          </a:p>
        </p:txBody>
      </p:sp>
    </p:spTree>
    <p:extLst>
      <p:ext uri="{BB962C8B-B14F-4D97-AF65-F5344CB8AC3E}">
        <p14:creationId xmlns:p14="http://schemas.microsoft.com/office/powerpoint/2010/main" val="2664168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Tacka alla för deras medverkan och bidrag till dagen!</a:t>
            </a:r>
            <a:endParaRPr lang="sv-SE" b="1"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36</a:t>
            </a:fld>
            <a:endParaRPr lang="en-US"/>
          </a:p>
        </p:txBody>
      </p:sp>
    </p:spTree>
    <p:extLst>
      <p:ext uri="{BB962C8B-B14F-4D97-AF65-F5344CB8AC3E}">
        <p14:creationId xmlns:p14="http://schemas.microsoft.com/office/powerpoint/2010/main" val="1380232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445995"/>
          </a:xfrm>
        </p:spPr>
        <p:txBody>
          <a:bodyPr/>
          <a:lstStyle/>
          <a:p>
            <a:pPr marL="0" marR="0" lvl="0" indent="0" algn="l" defTabSz="685800" rtl="0" eaLnBrk="1" fontAlgn="auto" latinLnBrk="0" hangingPunct="1">
              <a:lnSpc>
                <a:spcPct val="100000"/>
              </a:lnSpc>
              <a:spcBef>
                <a:spcPct val="0"/>
              </a:spcBef>
              <a:spcAft>
                <a:spcPts val="600"/>
              </a:spcAft>
              <a:buClrTx/>
              <a:buSzTx/>
              <a:buFontTx/>
              <a:buNone/>
              <a:tabLst/>
              <a:defRPr/>
            </a:pPr>
            <a:r>
              <a:rPr lang="sv-SE" altLang="sv-SE" sz="1200" dirty="0"/>
              <a:t>En god arbetsmiljö bidrar till att förebygga arbetsskador och ohälsa och skapa arbetstrivsel. Ett systematiskt arbetsmiljöarbete ska vara en naturlig del i den dagliga verksamheten. SAM-hjulet baseras på Föreskrifterna AFS 2001:1 och AFS 2015:4</a:t>
            </a:r>
          </a:p>
          <a:p>
            <a:pPr eaLnBrk="1" hangingPunct="1">
              <a:spcBef>
                <a:spcPct val="0"/>
              </a:spcBef>
              <a:spcAft>
                <a:spcPts val="600"/>
              </a:spcAft>
            </a:pPr>
            <a:r>
              <a:rPr lang="sv-SE" altLang="sv-SE" sz="1200" dirty="0"/>
              <a:t>Det innebär i praktiken att </a:t>
            </a:r>
            <a:r>
              <a:rPr lang="sv-SE" altLang="sv-SE" sz="1200" b="1" dirty="0"/>
              <a:t>chefen </a:t>
            </a:r>
            <a:r>
              <a:rPr lang="sv-SE" altLang="sv-SE" sz="1200" dirty="0"/>
              <a:t>(som företräder arbetsgivaren) </a:t>
            </a:r>
            <a:r>
              <a:rPr lang="sv-SE" altLang="sv-SE" sz="1200" b="1" dirty="0"/>
              <a:t>tillsammans med arbetstagarna kontinuerligt undersöker, riskbedömer, åtgärdar och kontrollerar riskerna i arbetsmiljön</a:t>
            </a:r>
            <a:r>
              <a:rPr lang="sv-SE" altLang="sv-SE" sz="1200" dirty="0"/>
              <a:t>. Arbetet sker alltså i </a:t>
            </a:r>
            <a:r>
              <a:rPr lang="sv-SE" altLang="sv-SE" sz="1200" b="1" dirty="0"/>
              <a:t>samverkan</a:t>
            </a:r>
            <a:r>
              <a:rPr lang="sv-SE" altLang="sv-SE" sz="1200" dirty="0"/>
              <a:t> mellan chef och skyddsombud eller arbetstagare. Både chefen och arbetstagarna måste ha kunskap och kännedom om vilka risker som finns. Endast då kan de genomföra nödvändiga åtgärder för att undvika ohälsa och olycksfall.</a:t>
            </a:r>
          </a:p>
          <a:p>
            <a:pPr eaLnBrk="1" hangingPunct="1">
              <a:spcBef>
                <a:spcPct val="0"/>
              </a:spcBef>
            </a:pPr>
            <a:r>
              <a:rPr lang="sv-SE" altLang="sv-SE" sz="1200" dirty="0"/>
              <a:t>Av föreskrifterna om systematiskt arbetsmiljöarbete, AFS 2001:1, framgår att: </a:t>
            </a:r>
          </a:p>
          <a:p>
            <a:pPr eaLnBrk="1" hangingPunct="1">
              <a:spcBef>
                <a:spcPct val="0"/>
              </a:spcBef>
              <a:buFontTx/>
              <a:buChar char="•"/>
            </a:pPr>
            <a:r>
              <a:rPr lang="sv-SE" altLang="sv-SE" sz="1200" dirty="0"/>
              <a:t> arbetsgivaren regelbundet ska undersöka och riskbedöma arbetsförhållande på arbetsplatsen. </a:t>
            </a:r>
          </a:p>
          <a:p>
            <a:pPr eaLnBrk="1" hangingPunct="1">
              <a:spcBef>
                <a:spcPct val="0"/>
              </a:spcBef>
              <a:buFontTx/>
              <a:buChar char="•"/>
            </a:pPr>
            <a:r>
              <a:rPr lang="sv-SE" altLang="sv-SE" sz="1200" dirty="0"/>
              <a:t> riskbedömningen alltid ska vara skriftlig.</a:t>
            </a:r>
          </a:p>
          <a:p>
            <a:pPr eaLnBrk="1" hangingPunct="1">
              <a:spcBef>
                <a:spcPct val="0"/>
              </a:spcBef>
              <a:spcAft>
                <a:spcPts val="600"/>
              </a:spcAft>
              <a:buFontTx/>
              <a:buChar char="•"/>
            </a:pPr>
            <a:r>
              <a:rPr lang="sv-SE" altLang="sv-SE" sz="1200" dirty="0"/>
              <a:t> arbetsgivaren omgående eller så snart som möjligt, ska vidta de åtgärder som behövs för att förebygga ohälsa eller olycksfall i arbetet.  Åtgärder som inte åtgärdas omedelbart ska alltid dokumenteras i en skriftlig handlingsplan. Åtgärderna ska sedan följas upp och kontrolleras. Dokumentationen ska även kunna användas som utgångspunkt vid riskbedömningar av förändringar och vid fortlöpande utveckling av arbetsmiljöarbetet. </a:t>
            </a:r>
          </a:p>
          <a:p>
            <a:pPr eaLnBrk="1" hangingPunct="1">
              <a:spcBef>
                <a:spcPct val="0"/>
              </a:spcBef>
            </a:pPr>
            <a:r>
              <a:rPr lang="sv-SE" altLang="sv-SE" sz="1200" dirty="0"/>
              <a:t>Ur boken </a:t>
            </a:r>
            <a:r>
              <a:rPr lang="sv-SE" altLang="sv-SE" sz="1200" i="1" dirty="0"/>
              <a:t>Hantera risker s 7-8</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4</a:t>
            </a:fld>
            <a:endParaRPr lang="en-US"/>
          </a:p>
        </p:txBody>
      </p:sp>
    </p:spTree>
    <p:extLst>
      <p:ext uri="{BB962C8B-B14F-4D97-AF65-F5344CB8AC3E}">
        <p14:creationId xmlns:p14="http://schemas.microsoft.com/office/powerpoint/2010/main" val="281319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80001"/>
            <a:ext cx="5486400" cy="3600451"/>
          </a:xfrm>
        </p:spPr>
        <p:txBody>
          <a:bodyPr/>
          <a:lstStyle/>
          <a:p>
            <a:pPr eaLnBrk="1" hangingPunct="1">
              <a:spcBef>
                <a:spcPct val="0"/>
              </a:spcBef>
            </a:pPr>
            <a:r>
              <a:rPr lang="sv-SE" altLang="sv-SE" b="0" dirty="0"/>
              <a:t>Varför ska vi hålla på med de här sakerna överhuvudtaget?</a:t>
            </a:r>
          </a:p>
          <a:p>
            <a:pPr eaLnBrk="1" hangingPunct="1">
              <a:spcBef>
                <a:spcPct val="0"/>
              </a:spcBef>
              <a:spcAft>
                <a:spcPts val="600"/>
              </a:spcAft>
            </a:pPr>
            <a:r>
              <a:rPr lang="sv-SE" altLang="sv-SE" b="0" dirty="0"/>
              <a:t>Uppfylla lagen, sanktionsavgift </a:t>
            </a:r>
            <a:r>
              <a:rPr lang="sv-SE" altLang="sv-SE" b="0" dirty="0" err="1"/>
              <a:t>etc</a:t>
            </a:r>
            <a:endParaRPr lang="sv-SE" altLang="sv-SE" b="0" dirty="0"/>
          </a:p>
          <a:p>
            <a:pPr eaLnBrk="1" hangingPunct="1">
              <a:spcBef>
                <a:spcPct val="0"/>
              </a:spcBef>
            </a:pPr>
            <a:r>
              <a:rPr lang="sv-SE" altLang="sv-SE" b="0" i="1" dirty="0"/>
              <a:t>Exemplifiera punkterna i bilden ovan: </a:t>
            </a:r>
          </a:p>
          <a:p>
            <a:pPr eaLnBrk="1" hangingPunct="1">
              <a:spcBef>
                <a:spcPct val="0"/>
              </a:spcBef>
              <a:spcAft>
                <a:spcPts val="600"/>
              </a:spcAft>
            </a:pPr>
            <a:r>
              <a:rPr lang="sv-SE" altLang="sv-SE" b="1" dirty="0"/>
              <a:t>Säker arbetsmiljö </a:t>
            </a:r>
            <a:r>
              <a:rPr lang="sv-SE" altLang="sv-SE" dirty="0"/>
              <a:t>– Undvika skador och olyckor.</a:t>
            </a:r>
          </a:p>
          <a:p>
            <a:pPr eaLnBrk="1" hangingPunct="1">
              <a:spcBef>
                <a:spcPct val="0"/>
              </a:spcBef>
              <a:spcAft>
                <a:spcPts val="600"/>
              </a:spcAft>
            </a:pPr>
            <a:r>
              <a:rPr lang="sv-SE" altLang="sv-SE" b="1" dirty="0"/>
              <a:t>Uppfylla lagstiftningen </a:t>
            </a:r>
            <a:r>
              <a:rPr lang="sv-SE" altLang="sv-SE" dirty="0"/>
              <a:t>– I arbetsmiljölagen finns regler om skyldigheter för arbetsgivare och andra skyddsansvariga om att förebygga ohälsa och olycksfall i arbetet. Det finns också regler om samverkan mellan arbetsgivare och arbetstagare, till exempel regler om skyddsombudens verksamhet. Arbetsmiljön omfattar alla faktorer och förhållanden i arbetet: tekniska, fysiska, arbetsorganisatoriska, sociala och arbetets innehåll. </a:t>
            </a:r>
          </a:p>
          <a:p>
            <a:pPr eaLnBrk="1" hangingPunct="1">
              <a:spcBef>
                <a:spcPct val="0"/>
              </a:spcBef>
              <a:spcAft>
                <a:spcPts val="600"/>
              </a:spcAft>
            </a:pPr>
            <a:r>
              <a:rPr lang="sv-SE" altLang="sv-SE" b="1" dirty="0"/>
              <a:t>Minskad risk för olyckor och ohälsa i arbetet </a:t>
            </a:r>
            <a:r>
              <a:rPr lang="sv-SE" altLang="sv-SE" dirty="0"/>
              <a:t>– minska risken att personer blir sjukskrivna eller råkar ut för olyckor. </a:t>
            </a:r>
          </a:p>
          <a:p>
            <a:pPr eaLnBrk="1" hangingPunct="1">
              <a:spcBef>
                <a:spcPct val="0"/>
              </a:spcBef>
              <a:spcAft>
                <a:spcPts val="600"/>
              </a:spcAft>
            </a:pPr>
            <a:r>
              <a:rPr lang="sv-SE" altLang="sv-SE" b="1" dirty="0"/>
              <a:t>Ökad trivsel </a:t>
            </a:r>
            <a:r>
              <a:rPr lang="sv-SE" altLang="sv-SE" dirty="0"/>
              <a:t>– Roligare. Det finns forskning som visar att en arbetsplats där personer trivs även har friskare arbetstagare.</a:t>
            </a:r>
          </a:p>
          <a:p>
            <a:pPr eaLnBrk="1" hangingPunct="1">
              <a:spcBef>
                <a:spcPct val="0"/>
              </a:spcBef>
              <a:spcAft>
                <a:spcPts val="600"/>
              </a:spcAft>
            </a:pPr>
            <a:r>
              <a:rPr lang="sv-SE" altLang="sv-SE" b="1" dirty="0"/>
              <a:t>Attraktivare arbetsplats </a:t>
            </a:r>
            <a:r>
              <a:rPr lang="sv-SE" altLang="sv-SE" dirty="0"/>
              <a:t>– Gör det lättare att rekrytera och behålla personal. </a:t>
            </a:r>
            <a:endParaRPr lang="sv-SE" altLang="sv-SE" b="1" dirty="0"/>
          </a:p>
          <a:p>
            <a:pPr eaLnBrk="1" hangingPunct="1">
              <a:spcBef>
                <a:spcPct val="0"/>
              </a:spcBef>
              <a:spcAft>
                <a:spcPts val="600"/>
              </a:spcAft>
            </a:pPr>
            <a:r>
              <a:rPr lang="sv-SE" altLang="sv-SE" b="1" dirty="0"/>
              <a:t>Högre produktivitet </a:t>
            </a:r>
            <a:r>
              <a:rPr lang="sv-SE" altLang="sv-SE" dirty="0"/>
              <a:t>– Arbetstagare jobbar effektivare och arbetstagarna stannar kvar.</a:t>
            </a:r>
          </a:p>
          <a:p>
            <a:pPr eaLnBrk="1" hangingPunct="1">
              <a:spcBef>
                <a:spcPct val="0"/>
              </a:spcBef>
            </a:pPr>
            <a:endParaRPr lang="sv-SE" altLang="sv-SE" sz="900" dirty="0">
              <a:solidFill>
                <a:srgbClr val="FF0000"/>
              </a:solidFill>
            </a:endParaRPr>
          </a:p>
          <a:p>
            <a:pPr eaLnBrk="1" hangingPunct="1">
              <a:spcBef>
                <a:spcPct val="0"/>
              </a:spcBef>
            </a:pPr>
            <a:endParaRPr lang="sv-SE" altLang="sv-SE" dirty="0"/>
          </a:p>
          <a:p>
            <a:pPr eaLnBrk="1" hangingPunct="1">
              <a:spcBef>
                <a:spcPct val="0"/>
              </a:spcBef>
            </a:pPr>
            <a:endParaRPr lang="sv-SE" alt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5</a:t>
            </a:fld>
            <a:endParaRPr lang="en-US"/>
          </a:p>
        </p:txBody>
      </p:sp>
    </p:spTree>
    <p:extLst>
      <p:ext uri="{BB962C8B-B14F-4D97-AF65-F5344CB8AC3E}">
        <p14:creationId xmlns:p14="http://schemas.microsoft.com/office/powerpoint/2010/main" val="3989882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59454"/>
            <a:ext cx="5486400" cy="4240016"/>
          </a:xfrm>
        </p:spPr>
        <p:txBody>
          <a:bodyPr/>
          <a:lstStyle/>
          <a:p>
            <a:pPr>
              <a:defRPr/>
            </a:pPr>
            <a:r>
              <a:rPr lang="sv-SE" altLang="sv-SE" b="0" i="1" dirty="0"/>
              <a:t>Undersök risker och hantera</a:t>
            </a:r>
          </a:p>
          <a:p>
            <a:pPr>
              <a:spcAft>
                <a:spcPts val="600"/>
              </a:spcAft>
              <a:defRPr/>
            </a:pPr>
            <a:r>
              <a:rPr lang="sv-SE" altLang="sv-SE" b="1" dirty="0"/>
              <a:t>Viktigt; Det vi inte hittat har vi antagligen inte hanterat!</a:t>
            </a:r>
          </a:p>
          <a:p>
            <a:pPr>
              <a:defRPr/>
            </a:pPr>
            <a:r>
              <a:rPr lang="sv-SE" altLang="sv-SE" dirty="0"/>
              <a:t>Information som ofta behövs:</a:t>
            </a:r>
          </a:p>
          <a:p>
            <a:pPr>
              <a:defRPr/>
            </a:pPr>
            <a:r>
              <a:rPr lang="sv-SE" dirty="0"/>
              <a:t>- Vilka arbeten utförs, normalt och under speciella förhållanden?</a:t>
            </a:r>
          </a:p>
          <a:p>
            <a:pPr>
              <a:defRPr/>
            </a:pPr>
            <a:r>
              <a:rPr lang="sv-SE" dirty="0"/>
              <a:t>- Vilka personer berörs? Vilka personer utför arbetet?</a:t>
            </a:r>
          </a:p>
          <a:p>
            <a:pPr>
              <a:defRPr/>
            </a:pPr>
            <a:r>
              <a:rPr lang="sv-SE" dirty="0"/>
              <a:t>- Förhållanden beträffande maskiner, trafik, arbetsklimat, arbetssituation med mera</a:t>
            </a:r>
          </a:p>
          <a:p>
            <a:pPr>
              <a:defRPr/>
            </a:pPr>
            <a:r>
              <a:rPr lang="sv-SE" dirty="0"/>
              <a:t>- Hur utförs arbetsuppgiften, kan den utföras på  olika sätt, hur upplevs den?</a:t>
            </a:r>
          </a:p>
          <a:p>
            <a:pPr>
              <a:spcAft>
                <a:spcPts val="600"/>
              </a:spcAft>
              <a:defRPr/>
            </a:pPr>
            <a:r>
              <a:rPr lang="sv-SE" dirty="0"/>
              <a:t>Hur kan ohälsa och olycksfall uppkomma? Det är viktigt att tänka på:</a:t>
            </a:r>
          </a:p>
          <a:p>
            <a:pPr marL="171450" indent="-171450">
              <a:spcAft>
                <a:spcPts val="600"/>
              </a:spcAft>
              <a:buFont typeface="Arial" panose="020B0604020202020204" pitchFamily="34" charset="0"/>
              <a:buChar char="•"/>
              <a:defRPr/>
            </a:pPr>
            <a:r>
              <a:rPr lang="sv-SE" dirty="0"/>
              <a:t>Fysiska problem </a:t>
            </a:r>
            <a:r>
              <a:rPr lang="sv-SE" u="sng" dirty="0"/>
              <a:t>och</a:t>
            </a:r>
            <a:r>
              <a:rPr lang="sv-SE" dirty="0"/>
              <a:t> organisatoriska, sociala problem (stress, oro) som direkt eller indirekt kan orsaka ohälsa eller olycksfall.</a:t>
            </a:r>
          </a:p>
          <a:p>
            <a:pPr marL="171450" indent="-171450">
              <a:spcAft>
                <a:spcPts val="600"/>
              </a:spcAft>
              <a:buFont typeface="Arial" panose="020B0604020202020204" pitchFamily="34" charset="0"/>
              <a:buChar char="•"/>
              <a:defRPr/>
            </a:pPr>
            <a:r>
              <a:rPr lang="sv-SE" dirty="0"/>
              <a:t>Plötsliga olycksfall som fall, brännskada, klämning </a:t>
            </a:r>
            <a:r>
              <a:rPr lang="sv-SE" u="sng" dirty="0"/>
              <a:t>och</a:t>
            </a:r>
            <a:r>
              <a:rPr lang="sv-SE" dirty="0"/>
              <a:t> hälsoproblem som kan utvecklas över tid på grund av belastning, drag, buller, stress, oro med mera. </a:t>
            </a:r>
          </a:p>
          <a:p>
            <a:pPr>
              <a:spcAft>
                <a:spcPts val="600"/>
              </a:spcAft>
              <a:defRPr/>
            </a:pPr>
            <a:r>
              <a:rPr lang="sv-SE" dirty="0"/>
              <a:t>Fokus på att </a:t>
            </a:r>
            <a:r>
              <a:rPr lang="sv-SE" u="sng" dirty="0"/>
              <a:t>hitta tänkbara arbetsmiljörisker.</a:t>
            </a:r>
            <a:r>
              <a:rPr lang="sv-SE" dirty="0"/>
              <a:t> Lista det som kommer upp - vänta med värdering av hur allvarligt problemet är och hur problemet kan lösas - det kommer senare. </a:t>
            </a:r>
          </a:p>
          <a:p>
            <a:pPr>
              <a:spcAft>
                <a:spcPts val="600"/>
              </a:spcAft>
              <a:defRPr/>
            </a:pPr>
            <a:r>
              <a:rPr lang="sv-SE" dirty="0"/>
              <a:t>Riskidentifiering lämpar sig väl för grupparbete. Man behöver kunna se problemet från olika synvinklar och med olika erfarenheter. Några praktiska saker att tänka på:</a:t>
            </a:r>
          </a:p>
          <a:p>
            <a:pPr marL="171450" indent="-171450">
              <a:spcAft>
                <a:spcPts val="600"/>
              </a:spcAft>
              <a:buFont typeface="Arial" panose="020B0604020202020204" pitchFamily="34" charset="0"/>
              <a:buChar char="•"/>
              <a:defRPr/>
            </a:pPr>
            <a:r>
              <a:rPr lang="sv-SE" dirty="0"/>
              <a:t>Avsätt tid / Skapa lugn och ro (stäng av telefoner) / Se arbetsplatser och arbetsuppgifter på plats om behov finns / Börja förutsättningslöst, se till att alla kommer till tals / Var självkritisk och ärlig, de problem som finns ska lyftas upp.</a:t>
            </a:r>
            <a:endParaRPr lang="sv-SE" altLang="sv-SE" b="1" dirty="0"/>
          </a:p>
          <a:p>
            <a:pPr>
              <a:spcAft>
                <a:spcPts val="600"/>
              </a:spcAft>
              <a:defRPr/>
            </a:pPr>
            <a:r>
              <a:rPr lang="sv-SE" altLang="sv-SE" b="0" i="1" dirty="0"/>
              <a:t>Måleris anpassade checklistor på Prevent.se</a:t>
            </a:r>
          </a:p>
          <a:p>
            <a:pPr>
              <a:spcAft>
                <a:spcPts val="600"/>
              </a:spcAft>
              <a:defRPr/>
            </a:pPr>
            <a:r>
              <a:rPr lang="sv-SE" altLang="sv-SE" b="1" dirty="0"/>
              <a:t>Måleri – Rutiner och instruktioner </a:t>
            </a:r>
            <a:r>
              <a:rPr lang="sv-SE" altLang="sv-SE" b="0" dirty="0"/>
              <a:t>https://checklists.prevent.se/checklist/answer/169</a:t>
            </a:r>
          </a:p>
          <a:p>
            <a:pPr>
              <a:spcAft>
                <a:spcPts val="600"/>
              </a:spcAft>
              <a:defRPr/>
            </a:pPr>
            <a:r>
              <a:rPr lang="sv-SE" altLang="sv-SE" b="1" dirty="0"/>
              <a:t>Måleri – Verkstad </a:t>
            </a:r>
            <a:r>
              <a:rPr lang="sv-SE" altLang="sv-SE" b="0" dirty="0"/>
              <a:t>https://checklists.prevent.se/checklist/answer/171</a:t>
            </a:r>
          </a:p>
          <a:p>
            <a:pPr>
              <a:spcAft>
                <a:spcPts val="600"/>
              </a:spcAft>
              <a:defRPr/>
            </a:pPr>
            <a:r>
              <a:rPr lang="sv-SE" altLang="sv-SE" b="1" dirty="0"/>
              <a:t>Målning – Entreprenad </a:t>
            </a:r>
            <a:r>
              <a:rPr lang="sv-SE" altLang="sv-SE" b="0" dirty="0"/>
              <a:t>https://checklists.prevent.se/checklist/answer/172</a:t>
            </a:r>
          </a:p>
          <a:p>
            <a:pPr>
              <a:defRPr/>
            </a:pPr>
            <a:endParaRPr lang="sv-SE" altLang="sv-SE" b="1" dirty="0"/>
          </a:p>
          <a:p>
            <a:pPr>
              <a:defRPr/>
            </a:pPr>
            <a:endParaRPr 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6</a:t>
            </a:fld>
            <a:endParaRPr lang="en-US" dirty="0"/>
          </a:p>
        </p:txBody>
      </p:sp>
    </p:spTree>
    <p:extLst>
      <p:ext uri="{BB962C8B-B14F-4D97-AF65-F5344CB8AC3E}">
        <p14:creationId xmlns:p14="http://schemas.microsoft.com/office/powerpoint/2010/main" val="2512452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284663"/>
          </a:xfrm>
        </p:spPr>
        <p:txBody>
          <a:bodyPr/>
          <a:lstStyle/>
          <a:p>
            <a:pPr marL="0" lvl="1" eaLnBrk="1" hangingPunct="1">
              <a:lnSpc>
                <a:spcPct val="80000"/>
              </a:lnSpc>
              <a:spcBef>
                <a:spcPct val="0"/>
              </a:spcBef>
            </a:pPr>
            <a:r>
              <a:rPr lang="sv-SE" altLang="sv-SE" b="1" dirty="0"/>
              <a:t>Tips: </a:t>
            </a:r>
            <a:r>
              <a:rPr lang="sv-SE" altLang="sv-SE" dirty="0"/>
              <a:t>Be deltagarna ge exempel på olika faktorer.</a:t>
            </a:r>
          </a:p>
          <a:p>
            <a:pPr marL="0" lvl="1" eaLnBrk="1" hangingPunct="1">
              <a:lnSpc>
                <a:spcPct val="80000"/>
              </a:lnSpc>
              <a:spcBef>
                <a:spcPct val="0"/>
              </a:spcBef>
            </a:pPr>
            <a:endParaRPr lang="sv-SE" altLang="sv-SE" b="1" dirty="0">
              <a:cs typeface="Arial" panose="020B0604020202020204" pitchFamily="34" charset="0"/>
            </a:endParaRPr>
          </a:p>
          <a:p>
            <a:pPr marL="0" lvl="1" eaLnBrk="1" hangingPunct="1">
              <a:lnSpc>
                <a:spcPct val="80000"/>
              </a:lnSpc>
              <a:spcBef>
                <a:spcPct val="0"/>
              </a:spcBef>
            </a:pPr>
            <a:r>
              <a:rPr lang="sv-SE" altLang="sv-SE" b="1" dirty="0">
                <a:cs typeface="Arial" panose="020B0604020202020204" pitchFamily="34" charset="0"/>
              </a:rPr>
              <a:t>Organisatoriska och sociala arbetsmiljöfaktorer.  </a:t>
            </a:r>
            <a:r>
              <a:rPr lang="sv-SE" altLang="sv-SE" b="0" i="1" dirty="0">
                <a:cs typeface="Arial" panose="020B0604020202020204" pitchFamily="34" charset="0"/>
              </a:rPr>
              <a:t>Poängtera att det ofta handlar om den egna upplevelsen.</a:t>
            </a:r>
          </a:p>
          <a:p>
            <a:pPr marL="0" lvl="1" eaLnBrk="1" hangingPunct="1">
              <a:lnSpc>
                <a:spcPct val="80000"/>
              </a:lnSpc>
              <a:spcBef>
                <a:spcPct val="0"/>
              </a:spcBef>
            </a:pPr>
            <a:r>
              <a:rPr lang="sv-SE" altLang="sv-SE" dirty="0"/>
              <a:t>Komplettera med fler om de inte nämns: oklara förväntningar, otrygghet i anställningen, skiftarbete – oregelbundna arbetstider, arbeta med människor, sociala kontakter, brister i den fysiska arbetsmiljön.</a:t>
            </a:r>
          </a:p>
          <a:p>
            <a:pPr marL="0" lvl="1" eaLnBrk="1" hangingPunct="1">
              <a:lnSpc>
                <a:spcPct val="80000"/>
              </a:lnSpc>
              <a:spcBef>
                <a:spcPct val="0"/>
              </a:spcBef>
              <a:spcAft>
                <a:spcPts val="600"/>
              </a:spcAft>
            </a:pPr>
            <a:r>
              <a:rPr lang="sv-SE" altLang="sv-SE" dirty="0"/>
              <a:t>Kultur och klimat</a:t>
            </a:r>
          </a:p>
          <a:p>
            <a:pPr eaLnBrk="1" hangingPunct="1">
              <a:lnSpc>
                <a:spcPct val="80000"/>
              </a:lnSpc>
              <a:spcBef>
                <a:spcPct val="0"/>
              </a:spcBef>
            </a:pPr>
            <a:r>
              <a:rPr lang="sv-SE" altLang="sv-SE" b="1" dirty="0"/>
              <a:t>Fysiska arbetsmiljöfaktorer.</a:t>
            </a:r>
          </a:p>
          <a:p>
            <a:pPr eaLnBrk="1" hangingPunct="1">
              <a:lnSpc>
                <a:spcPct val="80000"/>
              </a:lnSpc>
              <a:spcBef>
                <a:spcPct val="0"/>
              </a:spcBef>
            </a:pPr>
            <a:r>
              <a:rPr lang="sv-SE" altLang="sv-SE" b="1" dirty="0">
                <a:cs typeface="Arial" panose="020B0604020202020204" pitchFamily="34" charset="0"/>
              </a:rPr>
              <a:t>Fysisk belastning</a:t>
            </a:r>
          </a:p>
          <a:p>
            <a:pPr eaLnBrk="1" hangingPunct="1">
              <a:lnSpc>
                <a:spcPct val="80000"/>
              </a:lnSpc>
              <a:spcBef>
                <a:spcPct val="0"/>
              </a:spcBef>
              <a:spcAft>
                <a:spcPts val="600"/>
              </a:spcAft>
            </a:pPr>
            <a:r>
              <a:rPr lang="sv-SE" altLang="sv-SE" dirty="0">
                <a:cs typeface="Arial" panose="020B0604020202020204" pitchFamily="34" charset="0"/>
              </a:rPr>
              <a:t>Negativ påverkan på skelett och muskler, förslitningsskador. Viktigt att arbetsplatser och maskiner och annan utrustning är utformade efter arbetstagaren. Kan medföra tungt arbete, ensidig belastning och olämpliga arbetsställningar.</a:t>
            </a:r>
          </a:p>
          <a:p>
            <a:pPr eaLnBrk="1" hangingPunct="1">
              <a:lnSpc>
                <a:spcPct val="80000"/>
              </a:lnSpc>
              <a:spcBef>
                <a:spcPct val="0"/>
              </a:spcBef>
            </a:pPr>
            <a:r>
              <a:rPr lang="sv-SE" altLang="sv-SE" b="1" dirty="0">
                <a:cs typeface="Arial" panose="020B0604020202020204" pitchFamily="34" charset="0"/>
              </a:rPr>
              <a:t>Fysikaliska faktorer</a:t>
            </a:r>
          </a:p>
          <a:p>
            <a:pPr eaLnBrk="1" hangingPunct="1">
              <a:lnSpc>
                <a:spcPct val="80000"/>
              </a:lnSpc>
              <a:spcBef>
                <a:spcPct val="0"/>
              </a:spcBef>
            </a:pPr>
            <a:r>
              <a:rPr lang="sv-SE" altLang="sv-SE" dirty="0">
                <a:cs typeface="Arial" panose="020B0604020202020204" pitchFamily="34" charset="0"/>
              </a:rPr>
              <a:t>Buller, ljud, vibrationer, bristande ljusmiljö/synergonomi, varma/kalla miljöer, strålning.</a:t>
            </a:r>
          </a:p>
          <a:p>
            <a:pPr eaLnBrk="1" hangingPunct="1">
              <a:lnSpc>
                <a:spcPct val="80000"/>
              </a:lnSpc>
              <a:spcBef>
                <a:spcPct val="0"/>
              </a:spcBef>
              <a:spcAft>
                <a:spcPts val="600"/>
              </a:spcAft>
            </a:pPr>
            <a:r>
              <a:rPr lang="sv-SE" altLang="sv-SE" dirty="0">
                <a:cs typeface="Arial" panose="020B0604020202020204" pitchFamily="34" charset="0"/>
              </a:rPr>
              <a:t>Gemensamt för faktorerna är att de uttrycker omgivningens energipåverkan eller energiutbyte med människan.</a:t>
            </a:r>
          </a:p>
          <a:p>
            <a:pPr eaLnBrk="1" hangingPunct="1">
              <a:lnSpc>
                <a:spcPct val="80000"/>
              </a:lnSpc>
              <a:spcBef>
                <a:spcPct val="0"/>
              </a:spcBef>
            </a:pPr>
            <a:r>
              <a:rPr lang="sv-SE" altLang="sv-SE" b="1" dirty="0">
                <a:cs typeface="Arial" panose="020B0604020202020204" pitchFamily="34" charset="0"/>
              </a:rPr>
              <a:t>Kemiska och biologiska hälsorisker</a:t>
            </a:r>
          </a:p>
          <a:p>
            <a:pPr eaLnBrk="1" hangingPunct="1">
              <a:lnSpc>
                <a:spcPct val="80000"/>
              </a:lnSpc>
              <a:spcBef>
                <a:spcPct val="0"/>
              </a:spcBef>
            </a:pPr>
            <a:r>
              <a:rPr lang="sv-SE" altLang="sv-SE" dirty="0"/>
              <a:t>Avser riskerna vid hantering av ämnen vars egenskaper kan leda till ohälsa. Ämnets egenskaper kan orsaka kemiska reaktioner i kroppens vävnader och skada cellerna eller blockera kroppens syreupptagningsförmåga. Till de kemiska hälsoriskerna brukar man också räkna de biologiska riskerna med mikroorganismer, eftersom upptagningsvägarna är desamma. </a:t>
            </a:r>
          </a:p>
          <a:p>
            <a:pPr eaLnBrk="1" hangingPunct="1">
              <a:lnSpc>
                <a:spcPct val="80000"/>
              </a:lnSpc>
              <a:spcBef>
                <a:spcPct val="0"/>
              </a:spcBef>
            </a:pPr>
            <a:r>
              <a:rPr lang="sv-SE" altLang="sv-SE" dirty="0"/>
              <a:t>Allergier, utslag , målare allergier nya färger, arbetssätt </a:t>
            </a:r>
            <a:r>
              <a:rPr lang="sv-SE" altLang="sv-SE" b="1" dirty="0"/>
              <a:t>senast rapporter  </a:t>
            </a:r>
            <a:r>
              <a:rPr lang="sv-SE" altLang="sv-SE" dirty="0"/>
              <a:t>om målare som fått handutslag eftersom krämen innehöll allergiframkallande ämnen.</a:t>
            </a:r>
          </a:p>
          <a:p>
            <a:pPr eaLnBrk="1" hangingPunct="1">
              <a:lnSpc>
                <a:spcPct val="80000"/>
              </a:lnSpc>
              <a:spcBef>
                <a:spcPct val="0"/>
              </a:spcBef>
            </a:pPr>
            <a:endParaRPr lang="sv-SE" altLang="sv-SE" sz="800"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7</a:t>
            </a:fld>
            <a:endParaRPr lang="en-US"/>
          </a:p>
        </p:txBody>
      </p:sp>
    </p:spTree>
    <p:extLst>
      <p:ext uri="{BB962C8B-B14F-4D97-AF65-F5344CB8AC3E}">
        <p14:creationId xmlns:p14="http://schemas.microsoft.com/office/powerpoint/2010/main" val="111523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67499"/>
            <a:ext cx="5486400" cy="3600450"/>
          </a:xfrm>
        </p:spPr>
        <p:txBody>
          <a:bodyPr/>
          <a:lstStyle/>
          <a:p>
            <a:r>
              <a:rPr lang="sv-SE" dirty="0"/>
              <a:t>Låt deltagarna diskutera två och två vad det finns för riskkällor – lyft i gruppen.</a:t>
            </a:r>
          </a:p>
        </p:txBody>
      </p:sp>
      <p:sp>
        <p:nvSpPr>
          <p:cNvPr id="4" name="Platshållare för bildnummer 3"/>
          <p:cNvSpPr>
            <a:spLocks noGrp="1"/>
          </p:cNvSpPr>
          <p:nvPr>
            <p:ph type="sldNum" sz="quarter" idx="10"/>
          </p:nvPr>
        </p:nvSpPr>
        <p:spPr/>
        <p:txBody>
          <a:bodyPr/>
          <a:lstStyle/>
          <a:p>
            <a:pPr>
              <a:defRPr/>
            </a:pPr>
            <a:fld id="{6BECCF8D-95E9-472D-A003-9A5D0613F7AB}" type="slidenum">
              <a:rPr lang="sv-SE" altLang="sv-SE" smtClean="0"/>
              <a:pPr>
                <a:defRPr/>
              </a:pPr>
              <a:t>8</a:t>
            </a:fld>
            <a:endParaRPr lang="sv-SE" altLang="sv-SE"/>
          </a:p>
        </p:txBody>
      </p:sp>
    </p:spTree>
    <p:extLst>
      <p:ext uri="{BB962C8B-B14F-4D97-AF65-F5344CB8AC3E}">
        <p14:creationId xmlns:p14="http://schemas.microsoft.com/office/powerpoint/2010/main" val="322834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28631"/>
            <a:ext cx="5486400" cy="3600450"/>
          </a:xfrm>
        </p:spPr>
        <p:txBody>
          <a:bodyPr/>
          <a:lstStyle/>
          <a:p>
            <a:r>
              <a:rPr lang="sv-SE" dirty="0">
                <a:effectLst/>
              </a:rPr>
              <a:t>En "risk" kan definieras som sannolikheten för att något oönskat ska inträffa och följderna av detta, till exempel att någon skadar sig vid en arbetsolycka. </a:t>
            </a:r>
          </a:p>
          <a:p>
            <a:r>
              <a:rPr lang="sv-SE" dirty="0">
                <a:effectLst/>
              </a:rPr>
              <a:t>En "</a:t>
            </a:r>
            <a:r>
              <a:rPr lang="sv-SE" dirty="0" err="1">
                <a:effectLst/>
              </a:rPr>
              <a:t>riskkälla</a:t>
            </a:r>
            <a:r>
              <a:rPr lang="sv-SE" dirty="0">
                <a:effectLst/>
              </a:rPr>
              <a:t>" är något som är farligt och som kan leda till att du blir sjuk eller skadar dig</a:t>
            </a:r>
            <a:endParaRPr lang="sv-SE" b="1" dirty="0">
              <a:effectLst/>
            </a:endParaRPr>
          </a:p>
          <a:p>
            <a:endParaRPr lang="sv-SE" b="1" dirty="0">
              <a:effectLst/>
            </a:endParaRPr>
          </a:p>
          <a:p>
            <a:r>
              <a:rPr lang="sv-SE" b="1" dirty="0">
                <a:effectLst/>
              </a:rPr>
              <a:t>Tänk på!</a:t>
            </a:r>
          </a:p>
          <a:p>
            <a:r>
              <a:rPr lang="sv-SE" dirty="0">
                <a:effectLst/>
              </a:rPr>
              <a:t>Brist på kunskap är ett exempel på en </a:t>
            </a:r>
            <a:r>
              <a:rPr lang="sv-SE" dirty="0" err="1">
                <a:effectLst/>
              </a:rPr>
              <a:t>riskkälla</a:t>
            </a:r>
            <a:r>
              <a:rPr lang="sv-SE" dirty="0">
                <a:effectLst/>
              </a:rPr>
              <a:t>. Om du inte vet vilka riskerna är i en arbetsuppgift kan du skada dig allvarligt. Se alltid till att lära dig hur arbetet ska utföras på ett säkert sätt</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9</a:t>
            </a:fld>
            <a:endParaRPr lang="en-US"/>
          </a:p>
        </p:txBody>
      </p:sp>
    </p:spTree>
    <p:extLst>
      <p:ext uri="{BB962C8B-B14F-4D97-AF65-F5344CB8AC3E}">
        <p14:creationId xmlns:p14="http://schemas.microsoft.com/office/powerpoint/2010/main" val="1313464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ida utan bild 2">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22FEBB-914C-DA4A-9E38-28B736D0EFFB}"/>
              </a:ext>
            </a:extLst>
          </p:cNvPr>
          <p:cNvSpPr/>
          <p:nvPr userDrawn="1"/>
        </p:nvSpPr>
        <p:spPr>
          <a:xfrm>
            <a:off x="-77492" y="-69742"/>
            <a:ext cx="9306733" cy="5385661"/>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grpSp>
        <p:nvGrpSpPr>
          <p:cNvPr id="7" name="Group 6">
            <a:extLst>
              <a:ext uri="{FF2B5EF4-FFF2-40B4-BE49-F238E27FC236}">
                <a16:creationId xmlns:a16="http://schemas.microsoft.com/office/drawing/2014/main" id="{42FCB74D-CA11-1C42-B659-F78A2858CD53}"/>
              </a:ext>
            </a:extLst>
          </p:cNvPr>
          <p:cNvGrpSpPr/>
          <p:nvPr userDrawn="1"/>
        </p:nvGrpSpPr>
        <p:grpSpPr>
          <a:xfrm>
            <a:off x="3747364" y="-98675"/>
            <a:ext cx="5609950" cy="5462001"/>
            <a:chOff x="30481" y="10296"/>
            <a:chExt cx="5385661" cy="5243629"/>
          </a:xfrm>
        </p:grpSpPr>
        <p:sp>
          <p:nvSpPr>
            <p:cNvPr id="8" name="Rectangle 4">
              <a:extLst>
                <a:ext uri="{FF2B5EF4-FFF2-40B4-BE49-F238E27FC236}">
                  <a16:creationId xmlns:a16="http://schemas.microsoft.com/office/drawing/2014/main" id="{9A9A6A9B-4583-894E-B0E2-828131344AB5}"/>
                </a:ext>
              </a:extLst>
            </p:cNvPr>
            <p:cNvSpPr/>
            <p:nvPr userDrawn="1"/>
          </p:nvSpPr>
          <p:spPr>
            <a:xfrm>
              <a:off x="30481" y="10296"/>
              <a:ext cx="5385661" cy="2100268"/>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9" name="Rectangle 7">
              <a:extLst>
                <a:ext uri="{FF2B5EF4-FFF2-40B4-BE49-F238E27FC236}">
                  <a16:creationId xmlns:a16="http://schemas.microsoft.com/office/drawing/2014/main" id="{0AE63372-11A9-304F-A193-496E0C47B9C3}"/>
                </a:ext>
              </a:extLst>
            </p:cNvPr>
            <p:cNvSpPr/>
            <p:nvPr userDrawn="1"/>
          </p:nvSpPr>
          <p:spPr>
            <a:xfrm>
              <a:off x="1673818" y="1117562"/>
              <a:ext cx="3727342" cy="4136363"/>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342" h="4136363">
                  <a:moveTo>
                    <a:pt x="689286" y="972712"/>
                  </a:moveTo>
                  <a:lnTo>
                    <a:pt x="3727342" y="0"/>
                  </a:lnTo>
                  <a:cubicBezTo>
                    <a:pt x="3722176" y="1371039"/>
                    <a:pt x="3717009" y="2742077"/>
                    <a:pt x="3711843" y="4113116"/>
                  </a:cubicBezTo>
                  <a:lnTo>
                    <a:pt x="0" y="4136363"/>
                  </a:lnTo>
                  <a:cubicBezTo>
                    <a:pt x="227308" y="3101121"/>
                    <a:pt x="454228" y="2069947"/>
                    <a:pt x="689286" y="972712"/>
                  </a:cubicBezTo>
                  <a:close/>
                </a:path>
              </a:pathLst>
            </a:cu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gr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pic>
        <p:nvPicPr>
          <p:cNvPr id="6" name="Picture 5">
            <a:extLst>
              <a:ext uri="{FF2B5EF4-FFF2-40B4-BE49-F238E27FC236}">
                <a16:creationId xmlns:a16="http://schemas.microsoft.com/office/drawing/2014/main" id="{BD6B7589-5614-D14C-999E-901834E1C2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0" name="Text Placeholder 45">
            <a:extLst>
              <a:ext uri="{FF2B5EF4-FFF2-40B4-BE49-F238E27FC236}">
                <a16:creationId xmlns:a16="http://schemas.microsoft.com/office/drawing/2014/main" id="{2425A383-A313-F84A-8EAA-85E3E43A9E5B}"/>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spTree>
    <p:extLst>
      <p:ext uri="{BB962C8B-B14F-4D97-AF65-F5344CB8AC3E}">
        <p14:creationId xmlns:p14="http://schemas.microsoft.com/office/powerpoint/2010/main" val="63593976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sida med en liten bild 3">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D8046-2738-7149-8F0A-827D697D1851}"/>
              </a:ext>
            </a:extLst>
          </p:cNvPr>
          <p:cNvSpPr/>
          <p:nvPr userDrawn="1"/>
        </p:nvSpPr>
        <p:spPr>
          <a:xfrm>
            <a:off x="-77492" y="-69742"/>
            <a:ext cx="9306733" cy="538566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22" name="Rectangle 4">
            <a:extLst>
              <a:ext uri="{FF2B5EF4-FFF2-40B4-BE49-F238E27FC236}">
                <a16:creationId xmlns:a16="http://schemas.microsoft.com/office/drawing/2014/main" id="{ABB4070F-F05F-2F4A-8A1E-2E52C678104F}"/>
              </a:ext>
            </a:extLst>
          </p:cNvPr>
          <p:cNvSpPr/>
          <p:nvPr userDrawn="1"/>
        </p:nvSpPr>
        <p:spPr>
          <a:xfrm>
            <a:off x="3715614" y="-109400"/>
            <a:ext cx="5609950" cy="2187734"/>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25" name="Picture 24">
            <a:extLst>
              <a:ext uri="{FF2B5EF4-FFF2-40B4-BE49-F238E27FC236}">
                <a16:creationId xmlns:a16="http://schemas.microsoft.com/office/drawing/2014/main" id="{F8A3F401-BB76-8B4A-8B1B-F5E25A8DBF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2" name="Picture Placeholder 32">
            <a:extLst>
              <a:ext uri="{FF2B5EF4-FFF2-40B4-BE49-F238E27FC236}">
                <a16:creationId xmlns:a16="http://schemas.microsoft.com/office/drawing/2014/main" id="{218BAF74-3707-9A4C-BB3A-0B79976C9B41}"/>
              </a:ext>
            </a:extLst>
          </p:cNvPr>
          <p:cNvSpPr>
            <a:spLocks noGrp="1"/>
          </p:cNvSpPr>
          <p:nvPr>
            <p:ph type="pic" sz="quarter" idx="13" hasCustomPrompt="1"/>
          </p:nvPr>
        </p:nvSpPr>
        <p:spPr>
          <a:xfrm>
            <a:off x="5470869" y="1024993"/>
            <a:ext cx="3898174" cy="4336944"/>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872" h="4207553">
                <a:moveTo>
                  <a:pt x="679960" y="1020706"/>
                </a:moveTo>
                <a:lnTo>
                  <a:pt x="3781872" y="0"/>
                </a:lnTo>
                <a:cubicBezTo>
                  <a:pt x="3779150" y="1760688"/>
                  <a:pt x="3777244" y="2429566"/>
                  <a:pt x="3774522" y="4190254"/>
                </a:cubicBezTo>
                <a:lnTo>
                  <a:pt x="0" y="4207553"/>
                </a:lnTo>
                <a:cubicBezTo>
                  <a:pt x="172108" y="3223501"/>
                  <a:pt x="414490" y="2201410"/>
                  <a:pt x="679960" y="1020706"/>
                </a:cubicBez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Tree>
    <p:extLst>
      <p:ext uri="{BB962C8B-B14F-4D97-AF65-F5344CB8AC3E}">
        <p14:creationId xmlns:p14="http://schemas.microsoft.com/office/powerpoint/2010/main" val="10298281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sida med en liten bild 4">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D8046-2738-7149-8F0A-827D697D1851}"/>
              </a:ext>
            </a:extLst>
          </p:cNvPr>
          <p:cNvSpPr/>
          <p:nvPr userDrawn="1"/>
        </p:nvSpPr>
        <p:spPr>
          <a:xfrm>
            <a:off x="-77492" y="-69742"/>
            <a:ext cx="9306733" cy="538566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22" name="Rectangle 4">
            <a:extLst>
              <a:ext uri="{FF2B5EF4-FFF2-40B4-BE49-F238E27FC236}">
                <a16:creationId xmlns:a16="http://schemas.microsoft.com/office/drawing/2014/main" id="{ABB4070F-F05F-2F4A-8A1E-2E52C678104F}"/>
              </a:ext>
            </a:extLst>
          </p:cNvPr>
          <p:cNvSpPr/>
          <p:nvPr userDrawn="1"/>
        </p:nvSpPr>
        <p:spPr>
          <a:xfrm>
            <a:off x="3715614" y="-109400"/>
            <a:ext cx="5609950" cy="2187734"/>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25" name="Picture 24">
            <a:extLst>
              <a:ext uri="{FF2B5EF4-FFF2-40B4-BE49-F238E27FC236}">
                <a16:creationId xmlns:a16="http://schemas.microsoft.com/office/drawing/2014/main" id="{F8A3F401-BB76-8B4A-8B1B-F5E25A8DBF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1" name="Picture Placeholder 32">
            <a:extLst>
              <a:ext uri="{FF2B5EF4-FFF2-40B4-BE49-F238E27FC236}">
                <a16:creationId xmlns:a16="http://schemas.microsoft.com/office/drawing/2014/main" id="{B67C1953-9A31-9D47-BF79-4339FD112CB3}"/>
              </a:ext>
            </a:extLst>
          </p:cNvPr>
          <p:cNvSpPr>
            <a:spLocks noGrp="1"/>
          </p:cNvSpPr>
          <p:nvPr>
            <p:ph type="pic" sz="quarter" idx="13" hasCustomPrompt="1"/>
          </p:nvPr>
        </p:nvSpPr>
        <p:spPr>
          <a:xfrm>
            <a:off x="5470869" y="1024993"/>
            <a:ext cx="3898174" cy="4336944"/>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872" h="4207553">
                <a:moveTo>
                  <a:pt x="679960" y="1020706"/>
                </a:moveTo>
                <a:lnTo>
                  <a:pt x="3781872" y="0"/>
                </a:lnTo>
                <a:cubicBezTo>
                  <a:pt x="3779150" y="1760688"/>
                  <a:pt x="3777244" y="2429566"/>
                  <a:pt x="3774522" y="4190254"/>
                </a:cubicBezTo>
                <a:lnTo>
                  <a:pt x="0" y="4207553"/>
                </a:lnTo>
                <a:cubicBezTo>
                  <a:pt x="172108" y="3223501"/>
                  <a:pt x="414490" y="2201410"/>
                  <a:pt x="679960" y="1020706"/>
                </a:cubicBez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Tree>
    <p:extLst>
      <p:ext uri="{BB962C8B-B14F-4D97-AF65-F5344CB8AC3E}">
        <p14:creationId xmlns:p14="http://schemas.microsoft.com/office/powerpoint/2010/main" val="169276088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a med en bild">
    <p:spTree>
      <p:nvGrpSpPr>
        <p:cNvPr id="1" name=""/>
        <p:cNvGrpSpPr/>
        <p:nvPr/>
      </p:nvGrpSpPr>
      <p:grpSpPr>
        <a:xfrm>
          <a:off x="0" y="0"/>
          <a:ext cx="0" cy="0"/>
          <a:chOff x="0" y="0"/>
          <a:chExt cx="0" cy="0"/>
        </a:xfrm>
      </p:grpSpPr>
      <p:sp>
        <p:nvSpPr>
          <p:cNvPr id="4" name="Text Placeholder 45">
            <a:extLst>
              <a:ext uri="{FF2B5EF4-FFF2-40B4-BE49-F238E27FC236}">
                <a16:creationId xmlns:a16="http://schemas.microsoft.com/office/drawing/2014/main" id="{CB53D59C-60AD-B14A-A353-AC31E1581901}"/>
              </a:ext>
            </a:extLst>
          </p:cNvPr>
          <p:cNvSpPr>
            <a:spLocks noGrp="1"/>
          </p:cNvSpPr>
          <p:nvPr>
            <p:ph type="body" sz="quarter" idx="11" hasCustomPrompt="1"/>
          </p:nvPr>
        </p:nvSpPr>
        <p:spPr>
          <a:xfrm>
            <a:off x="4401483" y="1054454"/>
            <a:ext cx="3995737"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med </a:t>
            </a:r>
            <a:r>
              <a:rPr lang="en-US" dirty="0" err="1"/>
              <a:t>en</a:t>
            </a:r>
            <a:r>
              <a:rPr lang="en-US" dirty="0"/>
              <a:t> </a:t>
            </a:r>
            <a:r>
              <a:rPr lang="en-US" dirty="0" err="1"/>
              <a:t>bild</a:t>
            </a:r>
            <a:endParaRPr lang="sv-SE" dirty="0"/>
          </a:p>
        </p:txBody>
      </p:sp>
      <p:sp>
        <p:nvSpPr>
          <p:cNvPr id="5" name="Text Placeholder 47">
            <a:extLst>
              <a:ext uri="{FF2B5EF4-FFF2-40B4-BE49-F238E27FC236}">
                <a16:creationId xmlns:a16="http://schemas.microsoft.com/office/drawing/2014/main" id="{56F59147-DFED-5A4E-884F-41ABF00D86D4}"/>
              </a:ext>
            </a:extLst>
          </p:cNvPr>
          <p:cNvSpPr>
            <a:spLocks noGrp="1"/>
          </p:cNvSpPr>
          <p:nvPr>
            <p:ph type="body" sz="quarter" idx="12" hasCustomPrompt="1"/>
          </p:nvPr>
        </p:nvSpPr>
        <p:spPr>
          <a:xfrm>
            <a:off x="4401491" y="2176221"/>
            <a:ext cx="4064000" cy="1274902"/>
          </a:xfrm>
          <a:prstGeom prst="rect">
            <a:avLst/>
          </a:prstGeom>
        </p:spPr>
        <p:txBody>
          <a:bodyPr>
            <a:noAutofit/>
          </a:bodyPr>
          <a:lstStyle>
            <a:lvl1pPr marL="0" indent="0">
              <a:buNone/>
              <a:defRPr lang="en-US" sz="1200" dirty="0" smtClean="0">
                <a:latin typeface="+mn-l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 </a:t>
            </a:r>
            <a:r>
              <a:rPr lang="sv-SE" b="0" i="0" dirty="0" err="1">
                <a:solidFill>
                  <a:srgbClr val="000000"/>
                </a:solidFill>
                <a:effectLst/>
                <a:latin typeface="Open Sans"/>
              </a:rPr>
              <a:t>dictum</a:t>
            </a:r>
            <a:r>
              <a:rPr lang="sv-SE" b="0" i="0" dirty="0">
                <a:solidFill>
                  <a:srgbClr val="000000"/>
                </a:solidFill>
                <a:effectLst/>
                <a:latin typeface="Open Sans"/>
              </a:rPr>
              <a:t> </a:t>
            </a:r>
            <a:r>
              <a:rPr lang="sv-SE" b="0" i="0" dirty="0" err="1">
                <a:solidFill>
                  <a:srgbClr val="000000"/>
                </a:solidFill>
                <a:effectLst/>
                <a:latin typeface="Open Sans"/>
              </a:rPr>
              <a:t>congue</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Duis</a:t>
            </a:r>
            <a:r>
              <a:rPr lang="sv-SE" b="0" i="0" dirty="0">
                <a:solidFill>
                  <a:srgbClr val="000000"/>
                </a:solidFill>
                <a:effectLst/>
                <a:latin typeface="Open Sans"/>
              </a:rPr>
              <a:t> </a:t>
            </a:r>
            <a:r>
              <a:rPr lang="sv-SE" b="0" i="0" dirty="0" err="1">
                <a:solidFill>
                  <a:srgbClr val="000000"/>
                </a:solidFill>
                <a:effectLst/>
                <a:latin typeface="Open Sans"/>
              </a:rPr>
              <a:t>sollicitudin</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vitae </a:t>
            </a:r>
            <a:r>
              <a:rPr lang="sv-SE" b="0" i="0" dirty="0" err="1">
                <a:solidFill>
                  <a:srgbClr val="000000"/>
                </a:solidFill>
                <a:effectLst/>
                <a:latin typeface="Open Sans"/>
              </a:rPr>
              <a:t>tellus</a:t>
            </a:r>
            <a:r>
              <a:rPr lang="sv-SE" b="0" i="0" dirty="0">
                <a:solidFill>
                  <a:srgbClr val="000000"/>
                </a:solidFill>
                <a:effectLst/>
                <a:latin typeface="Open Sans"/>
              </a:rPr>
              <a:t> </a:t>
            </a:r>
            <a:r>
              <a:rPr lang="sv-SE" b="0" i="0" dirty="0" err="1">
                <a:solidFill>
                  <a:srgbClr val="000000"/>
                </a:solidFill>
                <a:effectLst/>
                <a:latin typeface="Open Sans"/>
              </a:rPr>
              <a:t>vestibulum</a:t>
            </a:r>
            <a:r>
              <a:rPr lang="sv-SE" b="0" i="0" dirty="0">
                <a:solidFill>
                  <a:srgbClr val="000000"/>
                </a:solidFill>
                <a:effectLst/>
                <a:latin typeface="Open Sans"/>
              </a:rPr>
              <a:t>, </a:t>
            </a:r>
            <a:r>
              <a:rPr lang="sv-SE" b="0" i="0" dirty="0" err="1">
                <a:solidFill>
                  <a:srgbClr val="000000"/>
                </a:solidFill>
                <a:effectLst/>
                <a:latin typeface="Open Sans"/>
              </a:rPr>
              <a:t>vulputate</a:t>
            </a:r>
            <a:r>
              <a:rPr lang="sv-SE" b="0" i="0" dirty="0">
                <a:solidFill>
                  <a:srgbClr val="000000"/>
                </a:solidFill>
                <a:effectLst/>
                <a:latin typeface="Open Sans"/>
              </a:rPr>
              <a:t> </a:t>
            </a:r>
            <a:r>
              <a:rPr lang="sv-SE" b="0" i="0" dirty="0" err="1">
                <a:solidFill>
                  <a:srgbClr val="000000"/>
                </a:solidFill>
                <a:effectLst/>
                <a:latin typeface="Open Sans"/>
              </a:rPr>
              <a:t>blandit</a:t>
            </a:r>
            <a:r>
              <a:rPr lang="sv-SE" b="0" i="0" dirty="0">
                <a:solidFill>
                  <a:srgbClr val="000000"/>
                </a:solidFill>
                <a:effectLst/>
                <a:latin typeface="Open Sans"/>
              </a:rPr>
              <a:t> </a:t>
            </a:r>
            <a:r>
              <a:rPr lang="sv-SE" b="0" i="0" dirty="0" err="1">
                <a:solidFill>
                  <a:srgbClr val="000000"/>
                </a:solidFill>
                <a:effectLst/>
                <a:latin typeface="Open Sans"/>
              </a:rPr>
              <a:t>nisi</a:t>
            </a:r>
            <a:r>
              <a:rPr lang="sv-SE" b="0" i="0" dirty="0">
                <a:solidFill>
                  <a:srgbClr val="000000"/>
                </a:solidFill>
                <a:effectLst/>
                <a:latin typeface="Open Sans"/>
              </a:rPr>
              <a:t> </a:t>
            </a:r>
            <a:r>
              <a:rPr lang="sv-SE" b="0" i="0" dirty="0" err="1">
                <a:solidFill>
                  <a:srgbClr val="000000"/>
                </a:solidFill>
                <a:effectLst/>
                <a:latin typeface="Open Sans"/>
              </a:rPr>
              <a:t>malesuada</a:t>
            </a:r>
            <a:r>
              <a:rPr lang="sv-SE" b="0" i="0" dirty="0">
                <a:solidFill>
                  <a:srgbClr val="000000"/>
                </a:solidFill>
                <a:effectLst/>
                <a:latin typeface="Open Sans"/>
              </a:rPr>
              <a:t>. </a:t>
            </a:r>
            <a:r>
              <a:rPr lang="sv-SE" b="0" i="0" dirty="0" err="1">
                <a:solidFill>
                  <a:srgbClr val="000000"/>
                </a:solidFill>
                <a:effectLst/>
                <a:latin typeface="Open Sans"/>
              </a:rPr>
              <a:t>Suspendisse</a:t>
            </a:r>
            <a:r>
              <a:rPr lang="sv-SE" b="0" i="0" dirty="0">
                <a:solidFill>
                  <a:srgbClr val="000000"/>
                </a:solidFill>
                <a:effectLst/>
                <a:latin typeface="Open Sans"/>
              </a:rPr>
              <a:t> </a:t>
            </a:r>
            <a:r>
              <a:rPr lang="sv-SE" b="0" i="0" dirty="0" err="1">
                <a:solidFill>
                  <a:srgbClr val="000000"/>
                </a:solidFill>
                <a:effectLst/>
                <a:latin typeface="Open Sans"/>
              </a:rPr>
              <a:t>scelerisque</a:t>
            </a:r>
            <a:r>
              <a:rPr lang="sv-SE" b="0" i="0" dirty="0">
                <a:solidFill>
                  <a:srgbClr val="000000"/>
                </a:solidFill>
                <a:effectLst/>
                <a:latin typeface="Open Sans"/>
              </a:rPr>
              <a:t> </a:t>
            </a:r>
            <a:r>
              <a:rPr lang="sv-SE" b="0" i="0" dirty="0" err="1">
                <a:solidFill>
                  <a:srgbClr val="000000"/>
                </a:solidFill>
                <a:effectLst/>
                <a:latin typeface="Open Sans"/>
              </a:rPr>
              <a:t>commodo</a:t>
            </a:r>
            <a:r>
              <a:rPr lang="sv-SE" b="0" i="0" dirty="0">
                <a:solidFill>
                  <a:srgbClr val="000000"/>
                </a:solidFill>
                <a:effectLst/>
                <a:latin typeface="Open Sans"/>
              </a:rPr>
              <a:t> </a:t>
            </a:r>
            <a:r>
              <a:rPr lang="sv-SE" b="0" i="0" dirty="0" err="1">
                <a:solidFill>
                  <a:srgbClr val="000000"/>
                </a:solidFill>
                <a:effectLst/>
                <a:latin typeface="Open Sans"/>
              </a:rPr>
              <a:t>justo</a:t>
            </a:r>
            <a:r>
              <a:rPr lang="sv-SE" b="0" i="0" dirty="0">
                <a:solidFill>
                  <a:srgbClr val="000000"/>
                </a:solidFill>
                <a:effectLst/>
                <a:latin typeface="Open Sans"/>
              </a:rPr>
              <a:t>, ut </a:t>
            </a:r>
            <a:r>
              <a:rPr lang="sv-SE" b="0" i="0" dirty="0" err="1">
                <a:solidFill>
                  <a:srgbClr val="000000"/>
                </a:solidFill>
                <a:effectLst/>
                <a:latin typeface="Open Sans"/>
              </a:rPr>
              <a:t>aliquam</a:t>
            </a:r>
            <a:r>
              <a:rPr lang="sv-SE" b="0" i="0" dirty="0">
                <a:solidFill>
                  <a:srgbClr val="000000"/>
                </a:solidFill>
                <a:effectLst/>
                <a:latin typeface="Open Sans"/>
              </a:rPr>
              <a:t> </a:t>
            </a:r>
            <a:r>
              <a:rPr lang="sv-SE" b="0" i="0" dirty="0" err="1">
                <a:solidFill>
                  <a:srgbClr val="000000"/>
                </a:solidFill>
                <a:effectLst/>
                <a:latin typeface="Open Sans"/>
              </a:rPr>
              <a:t>enim</a:t>
            </a:r>
            <a:r>
              <a:rPr lang="sv-SE" b="0" i="0" dirty="0">
                <a:solidFill>
                  <a:srgbClr val="000000"/>
                </a:solidFill>
                <a:effectLst/>
                <a:latin typeface="Open Sans"/>
              </a:rPr>
              <a:t> </a:t>
            </a:r>
            <a:r>
              <a:rPr lang="sv-SE" b="0" i="0" dirty="0" err="1">
                <a:solidFill>
                  <a:srgbClr val="000000"/>
                </a:solidFill>
                <a:effectLst/>
                <a:latin typeface="Open Sans"/>
              </a:rPr>
              <a:t>tempor</a:t>
            </a:r>
            <a:r>
              <a:rPr lang="sv-SE" b="0" i="0" dirty="0">
                <a:solidFill>
                  <a:srgbClr val="000000"/>
                </a:solidFill>
                <a:effectLst/>
                <a:latin typeface="Open Sans"/>
              </a:rPr>
              <a:t> non. </a:t>
            </a:r>
            <a:endParaRPr lang="en-US" dirty="0"/>
          </a:p>
        </p:txBody>
      </p:sp>
      <p:sp>
        <p:nvSpPr>
          <p:cNvPr id="10" name="Picture Placeholder 6">
            <a:extLst>
              <a:ext uri="{FF2B5EF4-FFF2-40B4-BE49-F238E27FC236}">
                <a16:creationId xmlns:a16="http://schemas.microsoft.com/office/drawing/2014/main" id="{4D192C59-9404-8044-87FF-96D73C36916A}"/>
              </a:ext>
            </a:extLst>
          </p:cNvPr>
          <p:cNvSpPr>
            <a:spLocks noGrp="1"/>
          </p:cNvSpPr>
          <p:nvPr>
            <p:ph type="pic" sz="quarter" idx="10" hasCustomPrompt="1"/>
          </p:nvPr>
        </p:nvSpPr>
        <p:spPr>
          <a:xfrm>
            <a:off x="1" y="0"/>
            <a:ext cx="5086349" cy="5143500"/>
          </a:xfrm>
          <a:custGeom>
            <a:avLst/>
            <a:gdLst>
              <a:gd name="connsiteX0" fmla="*/ 0 w 6781799"/>
              <a:gd name="connsiteY0" fmla="*/ 0 h 6858000"/>
              <a:gd name="connsiteX1" fmla="*/ 3618136 w 6781799"/>
              <a:gd name="connsiteY1" fmla="*/ 0 h 6858000"/>
              <a:gd name="connsiteX2" fmla="*/ 6781799 w 6781799"/>
              <a:gd name="connsiteY2" fmla="*/ 6858000 h 6858000"/>
              <a:gd name="connsiteX3" fmla="*/ 0 w 6781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81799" h="6858000">
                <a:moveTo>
                  <a:pt x="0" y="0"/>
                </a:moveTo>
                <a:lnTo>
                  <a:pt x="3618136" y="0"/>
                </a:lnTo>
                <a:lnTo>
                  <a:pt x="6781799" y="6858000"/>
                </a:lnTo>
                <a:lnTo>
                  <a:pt x="0" y="6858000"/>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9" name="Platshållare för datum 3">
            <a:extLst>
              <a:ext uri="{FF2B5EF4-FFF2-40B4-BE49-F238E27FC236}">
                <a16:creationId xmlns:a16="http://schemas.microsoft.com/office/drawing/2014/main" id="{56EA80B9-3065-6543-A0D5-F039F57DA141}"/>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79EEFD35-33B3-46EE-B7A8-37D1FE6CE3C7}" type="datetime1">
              <a:rPr lang="en-US" smtClean="0"/>
              <a:t>10/16/2018</a:t>
            </a:fld>
            <a:endParaRPr lang="en-US" dirty="0"/>
          </a:p>
        </p:txBody>
      </p:sp>
      <p:sp>
        <p:nvSpPr>
          <p:cNvPr id="11" name="Platshållare för sidfot 4">
            <a:extLst>
              <a:ext uri="{FF2B5EF4-FFF2-40B4-BE49-F238E27FC236}">
                <a16:creationId xmlns:a16="http://schemas.microsoft.com/office/drawing/2014/main" id="{7D0808BD-F314-7F44-909D-FAF1E6E50983}"/>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2" name="Platshållare för bildnummer 5">
            <a:extLst>
              <a:ext uri="{FF2B5EF4-FFF2-40B4-BE49-F238E27FC236}">
                <a16:creationId xmlns:a16="http://schemas.microsoft.com/office/drawing/2014/main" id="{A8614C61-E5C6-DB49-9F7B-7EF8E14FD444}"/>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436975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u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51382-C939-0D43-AC31-B71EC0EDDA0A}"/>
              </a:ext>
            </a:extLst>
          </p:cNvPr>
          <p:cNvSpPr/>
          <p:nvPr userDrawn="1"/>
        </p:nvSpPr>
        <p:spPr>
          <a:xfrm>
            <a:off x="-67377" y="-77002"/>
            <a:ext cx="9355756" cy="5322770"/>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D7C433F3-6BB5-5D4D-B219-6886E87F80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C50953B-204C-A940-9DD6-93048359506C}"/>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buNone/>
              <a:defRPr sz="6600" b="1">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a:t>
            </a:r>
            <a:r>
              <a:rPr lang="en-US" dirty="0" err="1"/>
              <a:t>för</a:t>
            </a:r>
            <a:r>
              <a:rPr lang="en-US" dirty="0"/>
              <a:t> paus 2</a:t>
            </a:r>
            <a:endParaRPr lang="sv-SE" dirty="0"/>
          </a:p>
        </p:txBody>
      </p:sp>
      <p:sp>
        <p:nvSpPr>
          <p:cNvPr id="9" name="Text Placeholder 45">
            <a:extLst>
              <a:ext uri="{FF2B5EF4-FFF2-40B4-BE49-F238E27FC236}">
                <a16:creationId xmlns:a16="http://schemas.microsoft.com/office/drawing/2014/main" id="{766504C1-BCA4-4F4F-BD31-14DA753F0F6F}"/>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3048851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us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51382-C939-0D43-AC31-B71EC0EDDA0A}"/>
              </a:ext>
            </a:extLst>
          </p:cNvPr>
          <p:cNvSpPr/>
          <p:nvPr userDrawn="1"/>
        </p:nvSpPr>
        <p:spPr>
          <a:xfrm>
            <a:off x="-67377" y="-77002"/>
            <a:ext cx="9355756" cy="5322770"/>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buNone/>
              <a:defRPr sz="6600" b="1">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a:t>
            </a:r>
            <a:r>
              <a:rPr lang="en-US" dirty="0" err="1"/>
              <a:t>för</a:t>
            </a:r>
            <a:r>
              <a:rPr lang="en-US" dirty="0"/>
              <a:t> paus 3</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2749761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us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51382-C939-0D43-AC31-B71EC0EDDA0A}"/>
              </a:ext>
            </a:extLst>
          </p:cNvPr>
          <p:cNvSpPr/>
          <p:nvPr userDrawn="1"/>
        </p:nvSpPr>
        <p:spPr>
          <a:xfrm>
            <a:off x="-67377" y="-77002"/>
            <a:ext cx="9355756" cy="532277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buNone/>
              <a:defRPr sz="6600" b="1">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a:t>
            </a:r>
            <a:r>
              <a:rPr lang="en-US" dirty="0" err="1"/>
              <a:t>för</a:t>
            </a:r>
            <a:r>
              <a:rPr lang="en-US" dirty="0"/>
              <a:t> paus 4</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1391765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us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51382-C939-0D43-AC31-B71EC0EDDA0A}"/>
              </a:ext>
            </a:extLst>
          </p:cNvPr>
          <p:cNvSpPr/>
          <p:nvPr userDrawn="1"/>
        </p:nvSpPr>
        <p:spPr>
          <a:xfrm>
            <a:off x="-67377" y="-77002"/>
            <a:ext cx="9355756" cy="5322770"/>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buNone/>
              <a:defRPr sz="6600" b="1">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a:t>
            </a:r>
            <a:r>
              <a:rPr lang="en-US" dirty="0" err="1"/>
              <a:t>för</a:t>
            </a:r>
            <a:r>
              <a:rPr lang="en-US" dirty="0"/>
              <a:t> paus 5</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1578416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da med text">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1"/>
            <a:ext cx="7812968" cy="2523059"/>
          </a:xfrm>
          <a:prstGeom prst="rect">
            <a:avLst/>
          </a:prstGeom>
        </p:spPr>
        <p:txBody>
          <a:bodyPr anchor="t">
            <a:noAutofit/>
          </a:bodyPr>
          <a:lstStyle>
            <a:lvl1pPr marL="0" indent="0" algn="l">
              <a:buNone/>
              <a:defRPr lang="sv-SE" sz="2000" b="0" i="0" smtClean="0">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quis</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r>
              <a:rPr lang="sv-SE" b="0" i="0" dirty="0" err="1">
                <a:solidFill>
                  <a:srgbClr val="000000"/>
                </a:solidFill>
                <a:effectLst/>
                <a:latin typeface="Open Sans"/>
              </a:rPr>
              <a:t>Nunc</a:t>
            </a:r>
            <a:r>
              <a:rPr lang="sv-SE" b="0" i="0" dirty="0">
                <a:solidFill>
                  <a:srgbClr val="000000"/>
                </a:solidFill>
                <a:effectLst/>
                <a:latin typeface="Open Sans"/>
              </a:rPr>
              <a:t> et massa et erat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scelerisque</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 </a:t>
            </a:r>
            <a:r>
              <a:rPr lang="sv-SE" b="0" i="0" dirty="0" err="1">
                <a:solidFill>
                  <a:srgbClr val="000000"/>
                </a:solidFill>
                <a:effectLst/>
                <a:latin typeface="Open Sans"/>
              </a:rPr>
              <a:t>nunc</a:t>
            </a:r>
            <a:r>
              <a:rPr lang="sv-SE" b="0" i="0" dirty="0">
                <a:solidFill>
                  <a:srgbClr val="000000"/>
                </a:solidFill>
                <a:effectLst/>
                <a:latin typeface="Open Sans"/>
              </a:rPr>
              <a:t>. Class </a:t>
            </a:r>
            <a:r>
              <a:rPr lang="sv-SE" b="0" i="0" dirty="0" err="1">
                <a:solidFill>
                  <a:srgbClr val="000000"/>
                </a:solidFill>
                <a:effectLst/>
                <a:latin typeface="Open Sans"/>
              </a:rPr>
              <a:t>aptent</a:t>
            </a:r>
            <a:r>
              <a:rPr lang="sv-SE" b="0" i="0" dirty="0">
                <a:solidFill>
                  <a:srgbClr val="000000"/>
                </a:solidFill>
                <a:effectLst/>
                <a:latin typeface="Open Sans"/>
              </a:rPr>
              <a:t> </a:t>
            </a:r>
            <a:r>
              <a:rPr lang="sv-SE" b="0" i="0" dirty="0" err="1">
                <a:solidFill>
                  <a:srgbClr val="000000"/>
                </a:solidFill>
                <a:effectLst/>
                <a:latin typeface="Open Sans"/>
              </a:rPr>
              <a:t>taciti</a:t>
            </a:r>
            <a:r>
              <a:rPr lang="sv-SE" b="0" i="0" dirty="0">
                <a:solidFill>
                  <a:srgbClr val="000000"/>
                </a:solidFill>
                <a:effectLst/>
                <a:latin typeface="Open Sans"/>
              </a:rPr>
              <a:t> </a:t>
            </a:r>
            <a:r>
              <a:rPr lang="sv-SE" b="0" i="0" dirty="0" err="1">
                <a:solidFill>
                  <a:srgbClr val="000000"/>
                </a:solidFill>
                <a:effectLst/>
                <a:latin typeface="Open Sans"/>
              </a:rPr>
              <a:t>sociosqu</a:t>
            </a:r>
            <a:r>
              <a:rPr lang="sv-SE" b="0" i="0" dirty="0">
                <a:solidFill>
                  <a:srgbClr val="000000"/>
                </a:solidFill>
                <a:effectLst/>
                <a:latin typeface="Open Sans"/>
              </a:rPr>
              <a:t> ad </a:t>
            </a:r>
            <a:r>
              <a:rPr lang="sv-SE" b="0" i="0" dirty="0" err="1">
                <a:solidFill>
                  <a:srgbClr val="000000"/>
                </a:solidFill>
                <a:effectLst/>
                <a:latin typeface="Open Sans"/>
              </a:rPr>
              <a:t>litora</a:t>
            </a:r>
            <a:r>
              <a:rPr lang="sv-SE" b="0" i="0" dirty="0">
                <a:solidFill>
                  <a:srgbClr val="000000"/>
                </a:solidFill>
                <a:effectLst/>
                <a:latin typeface="Open Sans"/>
              </a:rPr>
              <a:t> </a:t>
            </a:r>
            <a:r>
              <a:rPr lang="sv-SE" b="0" i="0" dirty="0" err="1">
                <a:solidFill>
                  <a:srgbClr val="000000"/>
                </a:solidFill>
                <a:effectLst/>
                <a:latin typeface="Open Sans"/>
              </a:rPr>
              <a:t>torquent</a:t>
            </a:r>
            <a:r>
              <a:rPr lang="sv-SE" b="0" i="0" dirty="0">
                <a:solidFill>
                  <a:srgbClr val="000000"/>
                </a:solidFill>
                <a:effectLst/>
                <a:latin typeface="Open Sans"/>
              </a:rPr>
              <a:t> per </a:t>
            </a:r>
            <a:r>
              <a:rPr lang="sv-SE" b="0" i="0" dirty="0" err="1">
                <a:solidFill>
                  <a:srgbClr val="000000"/>
                </a:solidFill>
                <a:effectLst/>
                <a:latin typeface="Open Sans"/>
              </a:rPr>
              <a:t>conubia</a:t>
            </a:r>
            <a:r>
              <a:rPr lang="sv-SE" b="0" i="0" dirty="0">
                <a:solidFill>
                  <a:srgbClr val="000000"/>
                </a:solidFill>
                <a:effectLst/>
                <a:latin typeface="Open Sans"/>
              </a:rPr>
              <a:t> </a:t>
            </a:r>
            <a:r>
              <a:rPr lang="sv-SE" b="0" i="0" dirty="0" err="1">
                <a:solidFill>
                  <a:srgbClr val="000000"/>
                </a:solidFill>
                <a:effectLst/>
                <a:latin typeface="Open Sans"/>
              </a:rPr>
              <a:t>nostra</a:t>
            </a:r>
            <a:r>
              <a:rPr lang="sv-SE" b="0" i="0" dirty="0">
                <a:solidFill>
                  <a:srgbClr val="000000"/>
                </a:solidFill>
                <a:effectLst/>
                <a:latin typeface="Open Sans"/>
              </a:rPr>
              <a:t>, per </a:t>
            </a:r>
            <a:r>
              <a:rPr lang="sv-SE" b="0" i="0" dirty="0" err="1">
                <a:solidFill>
                  <a:srgbClr val="000000"/>
                </a:solidFill>
                <a:effectLst/>
                <a:latin typeface="Open Sans"/>
              </a:rPr>
              <a:t>inceptos</a:t>
            </a:r>
            <a:r>
              <a:rPr lang="sv-SE" b="0" i="0" dirty="0">
                <a:solidFill>
                  <a:srgbClr val="000000"/>
                </a:solidFill>
                <a:effectLst/>
                <a:latin typeface="Open Sans"/>
              </a:rPr>
              <a:t> </a:t>
            </a:r>
            <a:r>
              <a:rPr lang="sv-SE" b="0" i="0" dirty="0" err="1">
                <a:solidFill>
                  <a:srgbClr val="000000"/>
                </a:solidFill>
                <a:effectLst/>
                <a:latin typeface="Open Sans"/>
              </a:rPr>
              <a:t>himenaeos</a:t>
            </a:r>
            <a:r>
              <a:rPr lang="sv-SE" b="0" i="0" dirty="0">
                <a:solidFill>
                  <a:srgbClr val="000000"/>
                </a:solidFill>
                <a:effectLst/>
                <a:latin typeface="Open Sans"/>
              </a:rPr>
              <a:t>. </a:t>
            </a:r>
            <a:r>
              <a:rPr lang="sv-SE" b="0" i="0" dirty="0" err="1">
                <a:solidFill>
                  <a:srgbClr val="000000"/>
                </a:solidFill>
                <a:effectLst/>
                <a:latin typeface="Open Sans"/>
              </a:rPr>
              <a:t>Maecenas</a:t>
            </a:r>
            <a:r>
              <a:rPr lang="sv-SE" b="0" i="0" dirty="0">
                <a:solidFill>
                  <a:srgbClr val="000000"/>
                </a:solidFill>
                <a:effectLst/>
                <a:latin typeface="Open Sans"/>
              </a:rPr>
              <a:t> </a:t>
            </a:r>
            <a:r>
              <a:rPr lang="sv-SE" b="0" i="0" dirty="0" err="1">
                <a:solidFill>
                  <a:srgbClr val="000000"/>
                </a:solidFill>
                <a:effectLst/>
                <a:latin typeface="Open Sans"/>
              </a:rPr>
              <a:t>malesuada</a:t>
            </a:r>
            <a:r>
              <a:rPr lang="sv-SE" b="0" i="0" dirty="0">
                <a:solidFill>
                  <a:srgbClr val="000000"/>
                </a:solidFill>
                <a:effectLst/>
                <a:latin typeface="Open Sans"/>
              </a:rPr>
              <a:t> </a:t>
            </a:r>
            <a:r>
              <a:rPr lang="sv-SE" b="0" i="0" dirty="0" err="1">
                <a:solidFill>
                  <a:srgbClr val="000000"/>
                </a:solidFill>
                <a:effectLst/>
                <a:latin typeface="Open Sans"/>
              </a:rPr>
              <a:t>volutpat</a:t>
            </a:r>
            <a:r>
              <a:rPr lang="sv-SE" b="0" i="0" dirty="0">
                <a:solidFill>
                  <a:srgbClr val="000000"/>
                </a:solidFill>
                <a:effectLst/>
                <a:latin typeface="Open Sans"/>
              </a:rPr>
              <a:t> </a:t>
            </a:r>
            <a:r>
              <a:rPr lang="sv-SE" b="0" i="0" dirty="0" err="1">
                <a:solidFill>
                  <a:srgbClr val="000000"/>
                </a:solidFill>
                <a:effectLst/>
                <a:latin typeface="Open Sans"/>
              </a:rPr>
              <a:t>arcu</a:t>
            </a:r>
            <a:r>
              <a:rPr lang="sv-SE" b="0" i="0" dirty="0">
                <a:solidFill>
                  <a:srgbClr val="000000"/>
                </a:solidFill>
                <a:effectLst/>
                <a:latin typeface="Open Sans"/>
              </a:rPr>
              <a:t>, et </a:t>
            </a:r>
            <a:r>
              <a:rPr lang="sv-SE" b="0" i="0" dirty="0" err="1">
                <a:solidFill>
                  <a:srgbClr val="000000"/>
                </a:solidFill>
                <a:effectLst/>
                <a:latin typeface="Open Sans"/>
              </a:rPr>
              <a:t>tempor</a:t>
            </a:r>
            <a:r>
              <a:rPr lang="sv-SE" b="0" i="0" dirty="0">
                <a:solidFill>
                  <a:srgbClr val="000000"/>
                </a:solidFill>
                <a:effectLst/>
                <a:latin typeface="Open Sans"/>
              </a:rPr>
              <a:t> libero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a:t>
            </a:r>
          </a:p>
          <a:p>
            <a:pPr lvl="0"/>
            <a:r>
              <a:rPr lang="sv-SE" b="0" i="0" dirty="0">
                <a:solidFill>
                  <a:srgbClr val="000000"/>
                </a:solidFill>
                <a:effectLst/>
                <a:latin typeface="Open Sans"/>
              </a:rPr>
              <a:t>Class </a:t>
            </a:r>
            <a:r>
              <a:rPr lang="sv-SE" b="0" i="0" dirty="0" err="1">
                <a:solidFill>
                  <a:srgbClr val="000000"/>
                </a:solidFill>
                <a:effectLst/>
                <a:latin typeface="Open Sans"/>
              </a:rPr>
              <a:t>aptent</a:t>
            </a:r>
            <a:r>
              <a:rPr lang="sv-SE" b="0" i="0" dirty="0">
                <a:solidFill>
                  <a:srgbClr val="000000"/>
                </a:solidFill>
                <a:effectLst/>
                <a:latin typeface="Open Sans"/>
              </a:rPr>
              <a:t> </a:t>
            </a:r>
            <a:r>
              <a:rPr lang="sv-SE" b="0" i="0" dirty="0" err="1">
                <a:solidFill>
                  <a:srgbClr val="000000"/>
                </a:solidFill>
                <a:effectLst/>
                <a:latin typeface="Open Sans"/>
              </a:rPr>
              <a:t>taciti</a:t>
            </a:r>
            <a:r>
              <a:rPr lang="sv-SE" b="0" i="0" dirty="0">
                <a:solidFill>
                  <a:srgbClr val="000000"/>
                </a:solidFill>
                <a:effectLst/>
                <a:latin typeface="Open Sans"/>
              </a:rPr>
              <a:t> </a:t>
            </a:r>
            <a:r>
              <a:rPr lang="sv-SE" b="0" i="0" dirty="0" err="1">
                <a:solidFill>
                  <a:srgbClr val="000000"/>
                </a:solidFill>
                <a:effectLst/>
                <a:latin typeface="Open Sans"/>
              </a:rPr>
              <a:t>sociosqu</a:t>
            </a:r>
            <a:r>
              <a:rPr lang="sv-SE" b="0" i="0" dirty="0">
                <a:solidFill>
                  <a:srgbClr val="000000"/>
                </a:solidFill>
                <a:effectLst/>
                <a:latin typeface="Open Sans"/>
              </a:rPr>
              <a:t> ad </a:t>
            </a:r>
            <a:r>
              <a:rPr lang="sv-SE" b="0" i="0" dirty="0" err="1">
                <a:solidFill>
                  <a:srgbClr val="000000"/>
                </a:solidFill>
                <a:effectLst/>
                <a:latin typeface="Open Sans"/>
              </a:rPr>
              <a:t>litora</a:t>
            </a:r>
            <a:r>
              <a:rPr lang="sv-SE" b="0" i="0" dirty="0">
                <a:solidFill>
                  <a:srgbClr val="000000"/>
                </a:solidFill>
                <a:effectLst/>
                <a:latin typeface="Open Sans"/>
              </a:rPr>
              <a:t> </a:t>
            </a:r>
            <a:r>
              <a:rPr lang="sv-SE" b="0" i="0" dirty="0" err="1">
                <a:solidFill>
                  <a:srgbClr val="000000"/>
                </a:solidFill>
                <a:effectLst/>
                <a:latin typeface="Open Sans"/>
              </a:rPr>
              <a:t>torquent</a:t>
            </a:r>
            <a:r>
              <a:rPr lang="sv-SE" b="0" i="0" dirty="0">
                <a:solidFill>
                  <a:srgbClr val="000000"/>
                </a:solidFill>
                <a:effectLst/>
                <a:latin typeface="Open Sans"/>
              </a:rPr>
              <a:t> per </a:t>
            </a:r>
            <a:r>
              <a:rPr lang="sv-SE" b="0" i="0" dirty="0" err="1">
                <a:solidFill>
                  <a:srgbClr val="000000"/>
                </a:solidFill>
                <a:effectLst/>
                <a:latin typeface="Open Sans"/>
              </a:rPr>
              <a:t>conubia</a:t>
            </a:r>
            <a:r>
              <a:rPr lang="sv-SE" b="0" i="0" dirty="0">
                <a:solidFill>
                  <a:srgbClr val="000000"/>
                </a:solidFill>
                <a:effectLst/>
                <a:latin typeface="Open Sans"/>
              </a:rPr>
              <a:t> </a:t>
            </a:r>
            <a:r>
              <a:rPr lang="sv-SE" b="0" i="0" dirty="0" err="1">
                <a:solidFill>
                  <a:srgbClr val="000000"/>
                </a:solidFill>
                <a:effectLst/>
                <a:latin typeface="Open Sans"/>
              </a:rPr>
              <a:t>nostra</a:t>
            </a:r>
            <a:r>
              <a:rPr lang="sv-SE" b="0" i="0" dirty="0">
                <a:solidFill>
                  <a:srgbClr val="000000"/>
                </a:solidFill>
                <a:effectLst/>
                <a:latin typeface="Open Sans"/>
              </a:rPr>
              <a:t>, per </a:t>
            </a:r>
            <a:r>
              <a:rPr lang="sv-SE" b="0" i="0" dirty="0" err="1">
                <a:solidFill>
                  <a:srgbClr val="000000"/>
                </a:solidFill>
                <a:effectLst/>
                <a:latin typeface="Open Sans"/>
              </a:rPr>
              <a:t>inceptos</a:t>
            </a:r>
            <a:r>
              <a:rPr lang="sv-SE" b="0" i="0" dirty="0">
                <a:solidFill>
                  <a:srgbClr val="000000"/>
                </a:solidFill>
                <a:effectLst/>
                <a:latin typeface="Open Sans"/>
              </a:rPr>
              <a:t> </a:t>
            </a:r>
            <a:r>
              <a:rPr lang="sv-SE" b="0" i="0" dirty="0" err="1">
                <a:solidFill>
                  <a:srgbClr val="000000"/>
                </a:solidFill>
                <a:effectLst/>
                <a:latin typeface="Open Sans"/>
              </a:rPr>
              <a:t>himenaeos</a:t>
            </a:r>
            <a:r>
              <a:rPr lang="sv-SE" b="0" i="0" dirty="0">
                <a:solidFill>
                  <a:srgbClr val="000000"/>
                </a:solidFill>
                <a:effectLst/>
                <a:latin typeface="Open Sans"/>
              </a:rPr>
              <a:t>. </a:t>
            </a:r>
            <a:r>
              <a:rPr lang="sv-SE" b="0" i="0" dirty="0" err="1">
                <a:solidFill>
                  <a:srgbClr val="000000"/>
                </a:solidFill>
                <a:effectLst/>
                <a:latin typeface="Open Sans"/>
              </a:rPr>
              <a:t>Maecenas</a:t>
            </a:r>
            <a:r>
              <a:rPr lang="sv-SE" b="0" i="0" dirty="0">
                <a:solidFill>
                  <a:srgbClr val="000000"/>
                </a:solidFill>
                <a:effectLst/>
                <a:latin typeface="Open Sans"/>
              </a:rPr>
              <a:t> </a:t>
            </a:r>
            <a:r>
              <a:rPr lang="sv-SE" b="0" i="0" dirty="0" err="1">
                <a:solidFill>
                  <a:srgbClr val="000000"/>
                </a:solidFill>
                <a:effectLst/>
                <a:latin typeface="Open Sans"/>
              </a:rPr>
              <a:t>malesuada</a:t>
            </a:r>
            <a:r>
              <a:rPr lang="sv-SE" b="0" i="0" dirty="0">
                <a:solidFill>
                  <a:srgbClr val="000000"/>
                </a:solidFill>
                <a:effectLst/>
                <a:latin typeface="Open Sans"/>
              </a:rPr>
              <a:t> </a:t>
            </a:r>
            <a:r>
              <a:rPr lang="sv-SE" b="0" i="0" dirty="0" err="1">
                <a:solidFill>
                  <a:srgbClr val="000000"/>
                </a:solidFill>
                <a:effectLst/>
                <a:latin typeface="Open Sans"/>
              </a:rPr>
              <a:t>volutpat</a:t>
            </a:r>
            <a:r>
              <a:rPr lang="sv-SE" b="0" i="0" dirty="0">
                <a:solidFill>
                  <a:srgbClr val="000000"/>
                </a:solidFill>
                <a:effectLst/>
                <a:latin typeface="Open Sans"/>
              </a:rPr>
              <a:t> </a:t>
            </a:r>
            <a:r>
              <a:rPr lang="sv-SE" b="0" i="0" dirty="0" err="1">
                <a:solidFill>
                  <a:srgbClr val="000000"/>
                </a:solidFill>
                <a:effectLst/>
                <a:latin typeface="Open Sans"/>
              </a:rPr>
              <a:t>arcu</a:t>
            </a:r>
            <a:r>
              <a:rPr lang="sv-SE" b="0" i="0" dirty="0">
                <a:solidFill>
                  <a:srgbClr val="000000"/>
                </a:solidFill>
                <a:effectLst/>
                <a:latin typeface="Open Sans"/>
              </a:rPr>
              <a:t>, et </a:t>
            </a:r>
            <a:r>
              <a:rPr lang="sv-SE" b="0" i="0" dirty="0" err="1">
                <a:solidFill>
                  <a:srgbClr val="000000"/>
                </a:solidFill>
                <a:effectLst/>
                <a:latin typeface="Open Sans"/>
              </a:rPr>
              <a:t>tempor</a:t>
            </a:r>
            <a:r>
              <a:rPr lang="sv-SE" b="0" i="0" dirty="0">
                <a:solidFill>
                  <a:srgbClr val="000000"/>
                </a:solidFill>
                <a:effectLst/>
                <a:latin typeface="Open Sans"/>
              </a:rPr>
              <a:t> libero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a:t>
            </a:r>
            <a:endParaRPr lang="sv-SE" dirty="0"/>
          </a:p>
        </p:txBody>
      </p:sp>
      <p:sp>
        <p:nvSpPr>
          <p:cNvPr id="11" name="Text Placeholder 45">
            <a:extLst>
              <a:ext uri="{FF2B5EF4-FFF2-40B4-BE49-F238E27FC236}">
                <a16:creationId xmlns:a16="http://schemas.microsoft.com/office/drawing/2014/main" id="{D02397F7-2169-AF48-BACF-340CEA5E90A6}"/>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text</a:t>
            </a:r>
          </a:p>
        </p:txBody>
      </p:sp>
      <p:sp>
        <p:nvSpPr>
          <p:cNvPr id="8" name="Platshållare för datum 3">
            <a:extLst>
              <a:ext uri="{FF2B5EF4-FFF2-40B4-BE49-F238E27FC236}">
                <a16:creationId xmlns:a16="http://schemas.microsoft.com/office/drawing/2014/main" id="{7D0F93C8-C691-6340-96C3-4FF967784850}"/>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3B10F98D-A844-492C-ADD4-002369E81CED}" type="datetime1">
              <a:rPr lang="en-US" smtClean="0"/>
              <a:t>10/16/2018</a:t>
            </a:fld>
            <a:endParaRPr lang="en-US" dirty="0"/>
          </a:p>
        </p:txBody>
      </p:sp>
      <p:sp>
        <p:nvSpPr>
          <p:cNvPr id="9" name="Platshållare för sidfot 4">
            <a:extLst>
              <a:ext uri="{FF2B5EF4-FFF2-40B4-BE49-F238E27FC236}">
                <a16:creationId xmlns:a16="http://schemas.microsoft.com/office/drawing/2014/main" id="{D2D36013-959D-7949-9A94-9D1E61566501}"/>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0" name="Platshållare för bildnummer 5">
            <a:extLst>
              <a:ext uri="{FF2B5EF4-FFF2-40B4-BE49-F238E27FC236}">
                <a16:creationId xmlns:a16="http://schemas.microsoft.com/office/drawing/2014/main" id="{9225EE78-32AA-1E4A-878E-F3419CDEB58F}"/>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455154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nklista med 1 kolumn">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2"/>
            <a:ext cx="7812968"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a:t>
            </a:r>
          </a:p>
          <a:p>
            <a:pPr lvl="0"/>
            <a:r>
              <a:rPr lang="sv-SE" b="0" i="0" dirty="0">
                <a:solidFill>
                  <a:srgbClr val="000000"/>
                </a:solidFill>
                <a:effectLst/>
                <a:latin typeface="Open Sans"/>
              </a:rPr>
              <a:t>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quis</a:t>
            </a:r>
            <a:r>
              <a:rPr lang="sv-SE" b="0" i="0" dirty="0">
                <a:solidFill>
                  <a:srgbClr val="000000"/>
                </a:solidFill>
                <a:effectLst/>
                <a:latin typeface="Open Sans"/>
              </a:rPr>
              <a: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0" name="Text Placeholder 45">
            <a:extLst>
              <a:ext uri="{FF2B5EF4-FFF2-40B4-BE49-F238E27FC236}">
                <a16:creationId xmlns:a16="http://schemas.microsoft.com/office/drawing/2014/main" id="{BE8DC4F5-28E3-E149-A4EE-9FF63B5283FF}"/>
              </a:ext>
            </a:extLst>
          </p:cNvPr>
          <p:cNvSpPr>
            <a:spLocks noGrp="1"/>
          </p:cNvSpPr>
          <p:nvPr>
            <p:ph type="body" sz="quarter" idx="16" hasCustomPrompt="1"/>
          </p:nvPr>
        </p:nvSpPr>
        <p:spPr>
          <a:xfrm>
            <a:off x="512885" y="691748"/>
            <a:ext cx="6244058"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a:t>
            </a:r>
            <a:br>
              <a:rPr lang="sv-SE" dirty="0"/>
            </a:br>
            <a:r>
              <a:rPr lang="sv-SE" dirty="0"/>
              <a:t>punktlista en kolumn </a:t>
            </a:r>
          </a:p>
        </p:txBody>
      </p:sp>
      <p:sp>
        <p:nvSpPr>
          <p:cNvPr id="8" name="Platshållare för datum 3">
            <a:extLst>
              <a:ext uri="{FF2B5EF4-FFF2-40B4-BE49-F238E27FC236}">
                <a16:creationId xmlns:a16="http://schemas.microsoft.com/office/drawing/2014/main" id="{75B0A13E-1166-C14C-84D4-FEF79EF4BCB4}"/>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5429CA8B-F27C-41D4-9773-D778FB97CB57}" type="datetime1">
              <a:rPr lang="en-US" smtClean="0"/>
              <a:t>10/16/2018</a:t>
            </a:fld>
            <a:endParaRPr lang="en-US" dirty="0"/>
          </a:p>
        </p:txBody>
      </p:sp>
      <p:sp>
        <p:nvSpPr>
          <p:cNvPr id="9" name="Platshållare för sidfot 4">
            <a:extLst>
              <a:ext uri="{FF2B5EF4-FFF2-40B4-BE49-F238E27FC236}">
                <a16:creationId xmlns:a16="http://schemas.microsoft.com/office/drawing/2014/main" id="{BBE7CCFB-BD8B-1A4C-AAD6-7CE96772F51D}"/>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99299F19-2394-5E4B-BAF0-EBB2EB9BE716}"/>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510262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nklista med 2 kolumner">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2"/>
            <a:ext cx="3563169"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1" name="Text Placeholder 45">
            <a:extLst>
              <a:ext uri="{FF2B5EF4-FFF2-40B4-BE49-F238E27FC236}">
                <a16:creationId xmlns:a16="http://schemas.microsoft.com/office/drawing/2014/main" id="{59353760-F3A4-7644-A569-1E87FDF7ADD4}"/>
              </a:ext>
            </a:extLst>
          </p:cNvPr>
          <p:cNvSpPr>
            <a:spLocks noGrp="1"/>
          </p:cNvSpPr>
          <p:nvPr>
            <p:ph type="body" sz="quarter" idx="15" hasCustomPrompt="1"/>
          </p:nvPr>
        </p:nvSpPr>
        <p:spPr>
          <a:xfrm>
            <a:off x="4472702" y="2023542"/>
            <a:ext cx="3563169"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2" name="Text Placeholder 45">
            <a:extLst>
              <a:ext uri="{FF2B5EF4-FFF2-40B4-BE49-F238E27FC236}">
                <a16:creationId xmlns:a16="http://schemas.microsoft.com/office/drawing/2014/main" id="{B59348B8-8159-9C4B-98BA-C55FA74FFA46}"/>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a:t>
            </a:r>
            <a:br>
              <a:rPr lang="sv-SE" dirty="0"/>
            </a:br>
            <a:r>
              <a:rPr lang="sv-SE" dirty="0"/>
              <a:t>punktlista två kolumner </a:t>
            </a:r>
          </a:p>
        </p:txBody>
      </p:sp>
      <p:sp>
        <p:nvSpPr>
          <p:cNvPr id="8" name="Platshållare för datum 3">
            <a:extLst>
              <a:ext uri="{FF2B5EF4-FFF2-40B4-BE49-F238E27FC236}">
                <a16:creationId xmlns:a16="http://schemas.microsoft.com/office/drawing/2014/main" id="{E6FA9A9A-C8E2-2A44-8DB1-E3F06CDEAA80}"/>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3849658A-9169-49B6-ACBB-BD2394F4D377}" type="datetime1">
              <a:rPr lang="en-US" smtClean="0"/>
              <a:t>10/16/2018</a:t>
            </a:fld>
            <a:endParaRPr lang="en-US" dirty="0"/>
          </a:p>
        </p:txBody>
      </p:sp>
      <p:sp>
        <p:nvSpPr>
          <p:cNvPr id="9" name="Platshållare för sidfot 4">
            <a:extLst>
              <a:ext uri="{FF2B5EF4-FFF2-40B4-BE49-F238E27FC236}">
                <a16:creationId xmlns:a16="http://schemas.microsoft.com/office/drawing/2014/main" id="{7CF9CE69-3EEF-FC40-AB2D-7994517C0456}"/>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0" name="Platshållare för bildnummer 5">
            <a:extLst>
              <a:ext uri="{FF2B5EF4-FFF2-40B4-BE49-F238E27FC236}">
                <a16:creationId xmlns:a16="http://schemas.microsoft.com/office/drawing/2014/main" id="{09B0E174-F2CB-3245-A571-6AFC77C72FA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19775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ida utan bild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73173C-68EE-584D-9274-A32C12B6EFBC}"/>
              </a:ext>
            </a:extLst>
          </p:cNvPr>
          <p:cNvSpPr/>
          <p:nvPr userDrawn="1"/>
        </p:nvSpPr>
        <p:spPr>
          <a:xfrm>
            <a:off x="-77492" y="-69742"/>
            <a:ext cx="9306733" cy="538566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13" name="Group 12">
            <a:extLst>
              <a:ext uri="{FF2B5EF4-FFF2-40B4-BE49-F238E27FC236}">
                <a16:creationId xmlns:a16="http://schemas.microsoft.com/office/drawing/2014/main" id="{0B01217E-5081-EA4B-B0D7-DB78777F3394}"/>
              </a:ext>
            </a:extLst>
          </p:cNvPr>
          <p:cNvGrpSpPr/>
          <p:nvPr userDrawn="1"/>
        </p:nvGrpSpPr>
        <p:grpSpPr>
          <a:xfrm>
            <a:off x="3747364" y="-98675"/>
            <a:ext cx="5609950" cy="5462001"/>
            <a:chOff x="30481" y="10296"/>
            <a:chExt cx="5385661" cy="5243629"/>
          </a:xfrm>
        </p:grpSpPr>
        <p:sp>
          <p:nvSpPr>
            <p:cNvPr id="14" name="Rectangle 4">
              <a:extLst>
                <a:ext uri="{FF2B5EF4-FFF2-40B4-BE49-F238E27FC236}">
                  <a16:creationId xmlns:a16="http://schemas.microsoft.com/office/drawing/2014/main" id="{6CBB7A93-1FB9-EF48-805B-BE1137FD37FB}"/>
                </a:ext>
              </a:extLst>
            </p:cNvPr>
            <p:cNvSpPr/>
            <p:nvPr userDrawn="1"/>
          </p:nvSpPr>
          <p:spPr>
            <a:xfrm>
              <a:off x="30481" y="10296"/>
              <a:ext cx="5385661" cy="2100268"/>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15" name="Rectangle 7">
              <a:extLst>
                <a:ext uri="{FF2B5EF4-FFF2-40B4-BE49-F238E27FC236}">
                  <a16:creationId xmlns:a16="http://schemas.microsoft.com/office/drawing/2014/main" id="{A93EF76B-4747-A347-B7AE-08C0873B9E9C}"/>
                </a:ext>
              </a:extLst>
            </p:cNvPr>
            <p:cNvSpPr/>
            <p:nvPr userDrawn="1"/>
          </p:nvSpPr>
          <p:spPr>
            <a:xfrm>
              <a:off x="1673818" y="1117562"/>
              <a:ext cx="3727342" cy="4136363"/>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342" h="4136363">
                  <a:moveTo>
                    <a:pt x="689286" y="972712"/>
                  </a:moveTo>
                  <a:lnTo>
                    <a:pt x="3727342" y="0"/>
                  </a:lnTo>
                  <a:cubicBezTo>
                    <a:pt x="3722176" y="1371039"/>
                    <a:pt x="3717009" y="2742077"/>
                    <a:pt x="3711843" y="4113116"/>
                  </a:cubicBezTo>
                  <a:lnTo>
                    <a:pt x="0" y="4136363"/>
                  </a:lnTo>
                  <a:cubicBezTo>
                    <a:pt x="227308" y="3101121"/>
                    <a:pt x="454228" y="2069947"/>
                    <a:pt x="689286" y="972712"/>
                  </a:cubicBezTo>
                  <a:close/>
                </a:path>
              </a:pathLst>
            </a:cu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grpSp>
      <p:pic>
        <p:nvPicPr>
          <p:cNvPr id="16" name="Picture 15">
            <a:extLst>
              <a:ext uri="{FF2B5EF4-FFF2-40B4-BE49-F238E27FC236}">
                <a16:creationId xmlns:a16="http://schemas.microsoft.com/office/drawing/2014/main" id="{30B2AC2B-FF28-E842-8339-0F5EB94CE6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7" name="Text Placeholder 45">
            <a:extLst>
              <a:ext uri="{FF2B5EF4-FFF2-40B4-BE49-F238E27FC236}">
                <a16:creationId xmlns:a16="http://schemas.microsoft.com/office/drawing/2014/main" id="{6852736A-D8E1-9944-B593-37513A117BD9}"/>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spTree>
    <p:extLst>
      <p:ext uri="{BB962C8B-B14F-4D97-AF65-F5344CB8AC3E}">
        <p14:creationId xmlns:p14="http://schemas.microsoft.com/office/powerpoint/2010/main" val="207808319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da med ikoner">
    <p:spTree>
      <p:nvGrpSpPr>
        <p:cNvPr id="1" name=""/>
        <p:cNvGrpSpPr/>
        <p:nvPr/>
      </p:nvGrpSpPr>
      <p:grpSpPr>
        <a:xfrm>
          <a:off x="0" y="0"/>
          <a:ext cx="0" cy="0"/>
          <a:chOff x="0" y="0"/>
          <a:chExt cx="0" cy="0"/>
        </a:xfrm>
      </p:grpSpPr>
      <p:sp>
        <p:nvSpPr>
          <p:cNvPr id="6" name="Picture Placeholder 12"/>
          <p:cNvSpPr>
            <a:spLocks noGrp="1"/>
          </p:cNvSpPr>
          <p:nvPr>
            <p:ph type="pic" sz="quarter" idx="10" hasCustomPrompt="1"/>
          </p:nvPr>
        </p:nvSpPr>
        <p:spPr>
          <a:xfrm>
            <a:off x="1235596" y="1724664"/>
            <a:ext cx="1551009" cy="1799169"/>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8" name="Picture Placeholder 14"/>
          <p:cNvSpPr>
            <a:spLocks noGrp="1"/>
          </p:cNvSpPr>
          <p:nvPr>
            <p:ph type="pic" sz="quarter" idx="12" hasCustomPrompt="1"/>
          </p:nvPr>
        </p:nvSpPr>
        <p:spPr>
          <a:xfrm>
            <a:off x="6357393" y="1724664"/>
            <a:ext cx="1551009" cy="1799169"/>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3" name="Text Placeholder 45">
            <a:extLst>
              <a:ext uri="{FF2B5EF4-FFF2-40B4-BE49-F238E27FC236}">
                <a16:creationId xmlns:a16="http://schemas.microsoft.com/office/drawing/2014/main" id="{8E2BCAC8-F8DE-3647-A3AD-642663FABE90}"/>
              </a:ext>
            </a:extLst>
          </p:cNvPr>
          <p:cNvSpPr>
            <a:spLocks noGrp="1"/>
          </p:cNvSpPr>
          <p:nvPr>
            <p:ph type="body" sz="quarter" idx="13" hasCustomPrompt="1"/>
          </p:nvPr>
        </p:nvSpPr>
        <p:spPr>
          <a:xfrm>
            <a:off x="2574132" y="107174"/>
            <a:ext cx="3995737" cy="1004518"/>
          </a:xfrm>
          <a:prstGeom prst="rect">
            <a:avLst/>
          </a:prstGeom>
        </p:spPr>
        <p:txBody>
          <a:bodyPr anchor="b">
            <a:noAutofit/>
          </a:bodyPr>
          <a:lstStyle>
            <a:lvl1pPr marL="0" indent="0" algn="ctr">
              <a:buNone/>
              <a:defRPr sz="3600" b="0">
                <a:solidFill>
                  <a:sysClr val="windowText" lastClr="000000"/>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med </a:t>
            </a:r>
            <a:r>
              <a:rPr lang="en-US" dirty="0" err="1"/>
              <a:t>ikoner</a:t>
            </a:r>
            <a:endParaRPr lang="sv-SE" dirty="0"/>
          </a:p>
        </p:txBody>
      </p:sp>
      <p:sp>
        <p:nvSpPr>
          <p:cNvPr id="14" name="Text Placeholder 47">
            <a:extLst>
              <a:ext uri="{FF2B5EF4-FFF2-40B4-BE49-F238E27FC236}">
                <a16:creationId xmlns:a16="http://schemas.microsoft.com/office/drawing/2014/main" id="{65B4AE93-57A0-DB41-961F-0CB7DB83F9DB}"/>
              </a:ext>
            </a:extLst>
          </p:cNvPr>
          <p:cNvSpPr>
            <a:spLocks noGrp="1"/>
          </p:cNvSpPr>
          <p:nvPr>
            <p:ph type="body" sz="quarter" idx="14" hasCustomPrompt="1"/>
          </p:nvPr>
        </p:nvSpPr>
        <p:spPr>
          <a:xfrm>
            <a:off x="1674261" y="1228941"/>
            <a:ext cx="5795478" cy="262975"/>
          </a:xfrm>
          <a:prstGeom prst="rect">
            <a:avLst/>
          </a:prstGeom>
        </p:spPr>
        <p:txBody>
          <a:bodyPr>
            <a:normAutofit/>
          </a:bodyPr>
          <a:lstStyle>
            <a:lvl1pPr marL="0" indent="0" algn="ctr">
              <a:buNone/>
              <a:defRPr lang="en-US" sz="1100" dirty="0" smtClean="0">
                <a:latin typeface="+mn-l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p:txBody>
      </p:sp>
      <p:sp>
        <p:nvSpPr>
          <p:cNvPr id="15" name="Picture Placeholder 14">
            <a:extLst>
              <a:ext uri="{FF2B5EF4-FFF2-40B4-BE49-F238E27FC236}">
                <a16:creationId xmlns:a16="http://schemas.microsoft.com/office/drawing/2014/main" id="{14B0BDA1-E771-2145-92A6-2112BD784963}"/>
              </a:ext>
            </a:extLst>
          </p:cNvPr>
          <p:cNvSpPr>
            <a:spLocks noGrp="1"/>
          </p:cNvSpPr>
          <p:nvPr>
            <p:ph type="pic" sz="quarter" idx="15" hasCustomPrompt="1"/>
          </p:nvPr>
        </p:nvSpPr>
        <p:spPr>
          <a:xfrm>
            <a:off x="3796496" y="1724664"/>
            <a:ext cx="1551009" cy="1799169"/>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6" name="Text Placeholder 45">
            <a:extLst>
              <a:ext uri="{FF2B5EF4-FFF2-40B4-BE49-F238E27FC236}">
                <a16:creationId xmlns:a16="http://schemas.microsoft.com/office/drawing/2014/main" id="{D7A9AABC-90F2-E246-9A2B-4289314790B0}"/>
              </a:ext>
            </a:extLst>
          </p:cNvPr>
          <p:cNvSpPr>
            <a:spLocks noGrp="1"/>
          </p:cNvSpPr>
          <p:nvPr>
            <p:ph type="body" sz="quarter" idx="11" hasCustomPrompt="1"/>
          </p:nvPr>
        </p:nvSpPr>
        <p:spPr>
          <a:xfrm>
            <a:off x="790195" y="3756581"/>
            <a:ext cx="2441809" cy="331733"/>
          </a:xfrm>
          <a:prstGeom prst="rect">
            <a:avLst/>
          </a:prstGeom>
        </p:spPr>
        <p:txBody>
          <a:bodyPr anchor="b">
            <a:noAutofit/>
          </a:bodyPr>
          <a:lstStyle>
            <a:lvl1pPr marL="0" indent="0" algn="ctr">
              <a:buNone/>
              <a:defRPr sz="1600" b="1">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Text Only Slide</a:t>
            </a:r>
            <a:endParaRPr lang="sv-SE" dirty="0"/>
          </a:p>
        </p:txBody>
      </p:sp>
      <p:sp>
        <p:nvSpPr>
          <p:cNvPr id="17" name="Text Placeholder 45">
            <a:extLst>
              <a:ext uri="{FF2B5EF4-FFF2-40B4-BE49-F238E27FC236}">
                <a16:creationId xmlns:a16="http://schemas.microsoft.com/office/drawing/2014/main" id="{979516C7-D034-C24B-B879-822D787723F6}"/>
              </a:ext>
            </a:extLst>
          </p:cNvPr>
          <p:cNvSpPr>
            <a:spLocks noGrp="1"/>
          </p:cNvSpPr>
          <p:nvPr>
            <p:ph type="body" sz="quarter" idx="16" hasCustomPrompt="1"/>
          </p:nvPr>
        </p:nvSpPr>
        <p:spPr>
          <a:xfrm>
            <a:off x="5911992" y="3756581"/>
            <a:ext cx="2441809" cy="331733"/>
          </a:xfrm>
          <a:prstGeom prst="rect">
            <a:avLst/>
          </a:prstGeom>
        </p:spPr>
        <p:txBody>
          <a:bodyPr anchor="b">
            <a:noAutofit/>
          </a:bodyPr>
          <a:lstStyle>
            <a:lvl1pPr marL="0" indent="0" algn="ctr">
              <a:buNone/>
              <a:defRPr sz="1600" b="1">
                <a:solidFill>
                  <a:srgbClr val="000000"/>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Text Only Slide</a:t>
            </a:r>
            <a:endParaRPr lang="sv-SE" dirty="0"/>
          </a:p>
        </p:txBody>
      </p:sp>
      <p:sp>
        <p:nvSpPr>
          <p:cNvPr id="18" name="Text Placeholder 45">
            <a:extLst>
              <a:ext uri="{FF2B5EF4-FFF2-40B4-BE49-F238E27FC236}">
                <a16:creationId xmlns:a16="http://schemas.microsoft.com/office/drawing/2014/main" id="{246FFCFD-95B5-7D4C-98D6-348BA9F27766}"/>
              </a:ext>
            </a:extLst>
          </p:cNvPr>
          <p:cNvSpPr>
            <a:spLocks noGrp="1"/>
          </p:cNvSpPr>
          <p:nvPr>
            <p:ph type="body" sz="quarter" idx="17" hasCustomPrompt="1"/>
          </p:nvPr>
        </p:nvSpPr>
        <p:spPr>
          <a:xfrm>
            <a:off x="3357154" y="3756580"/>
            <a:ext cx="2441809" cy="331733"/>
          </a:xfrm>
          <a:prstGeom prst="rect">
            <a:avLst/>
          </a:prstGeom>
        </p:spPr>
        <p:txBody>
          <a:bodyPr anchor="b">
            <a:noAutofit/>
          </a:bodyPr>
          <a:lstStyle>
            <a:lvl1pPr marL="0" indent="0" algn="ctr">
              <a:buNone/>
              <a:defRPr sz="1600" b="1">
                <a:solidFill>
                  <a:srgbClr val="000000"/>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Text Only Slide</a:t>
            </a:r>
            <a:endParaRPr lang="sv-SE" dirty="0"/>
          </a:p>
        </p:txBody>
      </p:sp>
      <p:sp>
        <p:nvSpPr>
          <p:cNvPr id="19" name="Platshållare för datum 3">
            <a:extLst>
              <a:ext uri="{FF2B5EF4-FFF2-40B4-BE49-F238E27FC236}">
                <a16:creationId xmlns:a16="http://schemas.microsoft.com/office/drawing/2014/main" id="{9C9CAD85-275E-3144-8BA4-CCAF43781DD2}"/>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7C733264-F16A-46D8-AB52-588A14C8E4AE}" type="datetime1">
              <a:rPr lang="en-US" smtClean="0"/>
              <a:t>10/16/2018</a:t>
            </a:fld>
            <a:endParaRPr lang="en-US" dirty="0"/>
          </a:p>
        </p:txBody>
      </p:sp>
      <p:sp>
        <p:nvSpPr>
          <p:cNvPr id="20" name="Platshållare för sidfot 4">
            <a:extLst>
              <a:ext uri="{FF2B5EF4-FFF2-40B4-BE49-F238E27FC236}">
                <a16:creationId xmlns:a16="http://schemas.microsoft.com/office/drawing/2014/main" id="{DDF1267D-F835-1B45-BAF0-B7B7FA93380C}"/>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21" name="Platshållare för bildnummer 5">
            <a:extLst>
              <a:ext uri="{FF2B5EF4-FFF2-40B4-BE49-F238E27FC236}">
                <a16:creationId xmlns:a16="http://schemas.microsoft.com/office/drawing/2014/main" id="{48126604-11CF-504A-89A1-9BB08315CBA0}"/>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3318946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lsides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797052-3836-9D4C-8654-F4AE90B03171}"/>
              </a:ext>
            </a:extLst>
          </p:cNvPr>
          <p:cNvSpPr/>
          <p:nvPr userDrawn="1"/>
        </p:nvSpPr>
        <p:spPr>
          <a:xfrm>
            <a:off x="-33337" y="-18753"/>
            <a:ext cx="9210675" cy="5181006"/>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 name="Picture Placeholder 6"/>
          <p:cNvSpPr>
            <a:spLocks noGrp="1"/>
          </p:cNvSpPr>
          <p:nvPr>
            <p:ph type="pic" sz="quarter" idx="10" hasCustomPrompt="1"/>
          </p:nvPr>
        </p:nvSpPr>
        <p:spPr>
          <a:xfrm>
            <a:off x="-33337" y="-28278"/>
            <a:ext cx="9227612" cy="5190531"/>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7256206 w 9144000"/>
              <a:gd name="connsiteY1" fmla="*/ 789039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7226709 w 9144000"/>
              <a:gd name="connsiteY1" fmla="*/ 789039 h 5143500"/>
              <a:gd name="connsiteX2" fmla="*/ 9144000 w 9144000"/>
              <a:gd name="connsiteY2" fmla="*/ 5143500 h 5143500"/>
              <a:gd name="connsiteX3" fmla="*/ 0 w 9144000"/>
              <a:gd name="connsiteY3" fmla="*/ 5143500 h 5143500"/>
              <a:gd name="connsiteX4" fmla="*/ 0 w 91440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143500">
                <a:moveTo>
                  <a:pt x="0" y="0"/>
                </a:moveTo>
                <a:lnTo>
                  <a:pt x="7226709" y="789039"/>
                </a:lnTo>
                <a:lnTo>
                  <a:pt x="9144000" y="5143500"/>
                </a:lnTo>
                <a:lnTo>
                  <a:pt x="0" y="5143500"/>
                </a:lnTo>
                <a:lnTo>
                  <a:pt x="0" y="0"/>
                </a:lnTo>
                <a:close/>
              </a:path>
            </a:pathLst>
          </a:custGeo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pic>
        <p:nvPicPr>
          <p:cNvPr id="12" name="Picture 11">
            <a:extLst>
              <a:ext uri="{FF2B5EF4-FFF2-40B4-BE49-F238E27FC236}">
                <a16:creationId xmlns:a16="http://schemas.microsoft.com/office/drawing/2014/main" id="{B4EEC5F7-8BCD-7745-B9B6-BB4F7EB216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5" name="Platshållare för datum 3">
            <a:extLst>
              <a:ext uri="{FF2B5EF4-FFF2-40B4-BE49-F238E27FC236}">
                <a16:creationId xmlns:a16="http://schemas.microsoft.com/office/drawing/2014/main" id="{E50C7A3A-5D25-5848-82B5-05CB420DB0AD}"/>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bg1"/>
                </a:solidFill>
              </a:defRPr>
            </a:lvl1pPr>
          </a:lstStyle>
          <a:p>
            <a:fld id="{BFA864C8-39F7-4AAE-9654-A1CFAB9D4C5F}" type="datetime1">
              <a:rPr lang="en-US" smtClean="0"/>
              <a:t>10/16/2018</a:t>
            </a:fld>
            <a:endParaRPr lang="en-US" dirty="0"/>
          </a:p>
        </p:txBody>
      </p:sp>
      <p:sp>
        <p:nvSpPr>
          <p:cNvPr id="6" name="Platshållare för sidfot 4">
            <a:extLst>
              <a:ext uri="{FF2B5EF4-FFF2-40B4-BE49-F238E27FC236}">
                <a16:creationId xmlns:a16="http://schemas.microsoft.com/office/drawing/2014/main" id="{378B23DF-386C-9640-BE52-1DF27E2F0D24}"/>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solidFill>
              </a:defRPr>
            </a:lvl1pPr>
          </a:lstStyle>
          <a:p>
            <a:pPr>
              <a:defRPr/>
            </a:pPr>
            <a:r>
              <a:rPr lang="sv-SE"/>
              <a:t>BAM Måleri – Vidareutbildning</a:t>
            </a:r>
            <a:endParaRPr lang="sv-SE" dirty="0"/>
          </a:p>
        </p:txBody>
      </p:sp>
      <p:sp>
        <p:nvSpPr>
          <p:cNvPr id="8" name="Platshållare för bildnummer 5">
            <a:extLst>
              <a:ext uri="{FF2B5EF4-FFF2-40B4-BE49-F238E27FC236}">
                <a16:creationId xmlns:a16="http://schemas.microsoft.com/office/drawing/2014/main" id="{8A0E7E23-17C7-7A47-8F2A-468140D1736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539035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hel sida">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135FA7D-C6E4-2743-9E60-398263C06F78}"/>
              </a:ext>
            </a:extLst>
          </p:cNvPr>
          <p:cNvSpPr>
            <a:spLocks noGrp="1"/>
          </p:cNvSpPr>
          <p:nvPr>
            <p:ph type="media" sz="quarter" idx="10" hasCustomPrompt="1"/>
          </p:nvPr>
        </p:nvSpPr>
        <p:spPr>
          <a:xfrm>
            <a:off x="0" y="0"/>
            <a:ext cx="9144000" cy="5143500"/>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video</a:t>
            </a:r>
            <a:endParaRPr lang="en-GB" dirty="0"/>
          </a:p>
        </p:txBody>
      </p:sp>
    </p:spTree>
    <p:extLst>
      <p:ext uri="{BB962C8B-B14F-4D97-AF65-F5344CB8AC3E}">
        <p14:creationId xmlns:p14="http://schemas.microsoft.com/office/powerpoint/2010/main" val="425663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a med flera bilder">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A8EF75D6-8C50-4647-BA48-F3F8A3DBDB5B}"/>
              </a:ext>
            </a:extLst>
          </p:cNvPr>
          <p:cNvSpPr>
            <a:spLocks noGrp="1"/>
          </p:cNvSpPr>
          <p:nvPr>
            <p:ph type="pic" sz="quarter" idx="10" hasCustomPrompt="1"/>
          </p:nvPr>
        </p:nvSpPr>
        <p:spPr>
          <a:xfrm>
            <a:off x="6953579" y="885675"/>
            <a:ext cx="2941768" cy="3412448"/>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7" name="Picture Placeholder 12">
            <a:extLst>
              <a:ext uri="{FF2B5EF4-FFF2-40B4-BE49-F238E27FC236}">
                <a16:creationId xmlns:a16="http://schemas.microsoft.com/office/drawing/2014/main" id="{4AA0862A-F774-7C4C-811C-445050803FF4}"/>
              </a:ext>
            </a:extLst>
          </p:cNvPr>
          <p:cNvSpPr>
            <a:spLocks noGrp="1"/>
          </p:cNvSpPr>
          <p:nvPr>
            <p:ph type="pic" sz="quarter" idx="11" hasCustomPrompt="1"/>
          </p:nvPr>
        </p:nvSpPr>
        <p:spPr>
          <a:xfrm>
            <a:off x="5793553" y="3655482"/>
            <a:ext cx="2200179" cy="2552205"/>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8" name="Picture Placeholder 12">
            <a:extLst>
              <a:ext uri="{FF2B5EF4-FFF2-40B4-BE49-F238E27FC236}">
                <a16:creationId xmlns:a16="http://schemas.microsoft.com/office/drawing/2014/main" id="{D80E3090-F4CF-8A4E-B535-60AC13C3D4A0}"/>
              </a:ext>
            </a:extLst>
          </p:cNvPr>
          <p:cNvSpPr>
            <a:spLocks noGrp="1"/>
          </p:cNvSpPr>
          <p:nvPr>
            <p:ph type="pic" sz="quarter" idx="12" hasCustomPrompt="1"/>
          </p:nvPr>
        </p:nvSpPr>
        <p:spPr>
          <a:xfrm>
            <a:off x="4736292" y="1651818"/>
            <a:ext cx="2117704" cy="2456535"/>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0" name="Text Placeholder 45">
            <a:extLst>
              <a:ext uri="{FF2B5EF4-FFF2-40B4-BE49-F238E27FC236}">
                <a16:creationId xmlns:a16="http://schemas.microsoft.com/office/drawing/2014/main" id="{1C4C940B-1041-4D47-BF82-81413AF01101}"/>
              </a:ext>
            </a:extLst>
          </p:cNvPr>
          <p:cNvSpPr>
            <a:spLocks noGrp="1"/>
          </p:cNvSpPr>
          <p:nvPr>
            <p:ph type="body" sz="quarter" idx="14" hasCustomPrompt="1"/>
          </p:nvPr>
        </p:nvSpPr>
        <p:spPr>
          <a:xfrm>
            <a:off x="512884" y="1750696"/>
            <a:ext cx="3727063" cy="2683213"/>
          </a:xfrm>
          <a:prstGeom prst="rect">
            <a:avLst/>
          </a:prstGeom>
        </p:spPr>
        <p:txBody>
          <a:bodyPr anchor="t">
            <a:noAutofit/>
          </a:bodyPr>
          <a:lstStyle>
            <a:lvl1pPr marL="0" indent="0" algn="l">
              <a:buNone/>
              <a:defRPr lang="sv-SE" sz="2000" b="0" i="0" smtClean="0">
                <a:effectLs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endParaRPr lang="sv-SE" dirty="0"/>
          </a:p>
        </p:txBody>
      </p:sp>
      <p:sp>
        <p:nvSpPr>
          <p:cNvPr id="12" name="Picture Placeholder 12">
            <a:extLst>
              <a:ext uri="{FF2B5EF4-FFF2-40B4-BE49-F238E27FC236}">
                <a16:creationId xmlns:a16="http://schemas.microsoft.com/office/drawing/2014/main" id="{A31CD41F-FA30-464A-B3C4-414440D0C0D2}"/>
              </a:ext>
            </a:extLst>
          </p:cNvPr>
          <p:cNvSpPr>
            <a:spLocks noGrp="1"/>
          </p:cNvSpPr>
          <p:nvPr>
            <p:ph type="pic" sz="quarter" idx="15" hasCustomPrompt="1"/>
          </p:nvPr>
        </p:nvSpPr>
        <p:spPr>
          <a:xfrm>
            <a:off x="4239948" y="3789198"/>
            <a:ext cx="1503813" cy="1744421"/>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5" name="Text Placeholder 45">
            <a:extLst>
              <a:ext uri="{FF2B5EF4-FFF2-40B4-BE49-F238E27FC236}">
                <a16:creationId xmlns:a16="http://schemas.microsoft.com/office/drawing/2014/main" id="{8526F449-F722-E34A-A436-B27AE9A948DD}"/>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flera bilder</a:t>
            </a:r>
          </a:p>
        </p:txBody>
      </p:sp>
      <p:sp>
        <p:nvSpPr>
          <p:cNvPr id="11" name="Platshållare för datum 3">
            <a:extLst>
              <a:ext uri="{FF2B5EF4-FFF2-40B4-BE49-F238E27FC236}">
                <a16:creationId xmlns:a16="http://schemas.microsoft.com/office/drawing/2014/main" id="{4418C3CA-BAF1-0F44-8CBD-E584DCF2DB2F}"/>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58415BC9-BD34-4D08-A08C-DF678D6DFBB2}" type="datetime1">
              <a:rPr lang="en-US" smtClean="0"/>
              <a:t>10/16/2018</a:t>
            </a:fld>
            <a:endParaRPr lang="en-US" dirty="0"/>
          </a:p>
        </p:txBody>
      </p:sp>
      <p:sp>
        <p:nvSpPr>
          <p:cNvPr id="16" name="Platshållare för sidfot 4">
            <a:extLst>
              <a:ext uri="{FF2B5EF4-FFF2-40B4-BE49-F238E27FC236}">
                <a16:creationId xmlns:a16="http://schemas.microsoft.com/office/drawing/2014/main" id="{9B7591FD-BA4E-5C40-989C-A5FF57FDE31A}"/>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7" name="Platshållare för bildnummer 5">
            <a:extLst>
              <a:ext uri="{FF2B5EF4-FFF2-40B4-BE49-F238E27FC236}">
                <a16:creationId xmlns:a16="http://schemas.microsoft.com/office/drawing/2014/main" id="{D712B768-C6D7-0446-8480-C9FDA50ADB4C}"/>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3593349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ffra eller infografik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tx2"/>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tx2"/>
                </a:solidFill>
                <a:latin typeface="Georgia" panose="02040502050405020303" pitchFamily="18" charset="0"/>
                <a:cs typeface="Arial" panose="020B0604020202020204" pitchFamily="34" charset="0"/>
              </a:defRPr>
            </a:lvl1pPr>
          </a:lstStyle>
          <a:p>
            <a:pPr lvl="0"/>
            <a:r>
              <a:rPr lang="en-US" dirty="0"/>
              <a:t>%</a:t>
            </a:r>
            <a:endParaRPr lang="sv-SE" dirty="0"/>
          </a:p>
        </p:txBody>
      </p:sp>
      <p:sp>
        <p:nvSpPr>
          <p:cNvPr id="16" name="Platshållare för datum 3">
            <a:extLst>
              <a:ext uri="{FF2B5EF4-FFF2-40B4-BE49-F238E27FC236}">
                <a16:creationId xmlns:a16="http://schemas.microsoft.com/office/drawing/2014/main" id="{2A802119-C399-EE4A-AA73-B76BB0AD3038}"/>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7F4A6FA0-5EFC-4F70-B9A4-BE54920B2C34}" type="datetime1">
              <a:rPr lang="en-US" smtClean="0"/>
              <a:t>10/16/2018</a:t>
            </a:fld>
            <a:endParaRPr lang="en-US" dirty="0"/>
          </a:p>
        </p:txBody>
      </p:sp>
      <p:sp>
        <p:nvSpPr>
          <p:cNvPr id="20" name="Platshållare för sidfot 4">
            <a:extLst>
              <a:ext uri="{FF2B5EF4-FFF2-40B4-BE49-F238E27FC236}">
                <a16:creationId xmlns:a16="http://schemas.microsoft.com/office/drawing/2014/main" id="{8BFC993D-9381-1D43-BBC6-E75A8F4EA926}"/>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21" name="Platshållare för bildnummer 5">
            <a:extLst>
              <a:ext uri="{FF2B5EF4-FFF2-40B4-BE49-F238E27FC236}">
                <a16:creationId xmlns:a16="http://schemas.microsoft.com/office/drawing/2014/main" id="{B0283C62-9890-8740-82AB-4110D4BFEDAF}"/>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456740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ffra eller infografi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1"/>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1"/>
                </a:solidFill>
                <a:latin typeface="Georgia" panose="02040502050405020303" pitchFamily="18" charset="0"/>
                <a:cs typeface="Arial" panose="020B0604020202020204" pitchFamily="34" charset="0"/>
              </a:defRPr>
            </a:lvl1pPr>
          </a:lstStyle>
          <a:p>
            <a:pPr lvl="0"/>
            <a:r>
              <a:rPr lang="en-US" dirty="0"/>
              <a:t>%</a:t>
            </a:r>
            <a:endParaRPr lang="sv-SE" dirty="0"/>
          </a:p>
        </p:txBody>
      </p:sp>
      <p:sp>
        <p:nvSpPr>
          <p:cNvPr id="11" name="Platshållare för datum 3">
            <a:extLst>
              <a:ext uri="{FF2B5EF4-FFF2-40B4-BE49-F238E27FC236}">
                <a16:creationId xmlns:a16="http://schemas.microsoft.com/office/drawing/2014/main" id="{1F8142A7-3809-4444-A486-947FA0E5FA4E}"/>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91A1E617-4528-4844-BDA4-513D8CE51E7C}" type="datetime1">
              <a:rPr lang="en-US" smtClean="0"/>
              <a:t>10/16/2018</a:t>
            </a:fld>
            <a:endParaRPr lang="en-US" dirty="0"/>
          </a:p>
        </p:txBody>
      </p:sp>
      <p:sp>
        <p:nvSpPr>
          <p:cNvPr id="16" name="Platshållare för sidfot 4">
            <a:extLst>
              <a:ext uri="{FF2B5EF4-FFF2-40B4-BE49-F238E27FC236}">
                <a16:creationId xmlns:a16="http://schemas.microsoft.com/office/drawing/2014/main" id="{CE68EA24-FFB9-2D4F-A14D-52C0B4FEE85D}"/>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20" name="Platshållare för bildnummer 5">
            <a:extLst>
              <a:ext uri="{FF2B5EF4-FFF2-40B4-BE49-F238E27FC236}">
                <a16:creationId xmlns:a16="http://schemas.microsoft.com/office/drawing/2014/main" id="{9A555F08-A5F8-3141-9638-2747C43212DD}"/>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366886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ffra eller infografi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5"/>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5"/>
                </a:solidFill>
                <a:latin typeface="Georgia" panose="02040502050405020303" pitchFamily="18" charset="0"/>
                <a:cs typeface="Arial" panose="020B0604020202020204" pitchFamily="34" charset="0"/>
              </a:defRPr>
            </a:lvl1pPr>
          </a:lstStyle>
          <a:p>
            <a:pPr lvl="0"/>
            <a:r>
              <a:rPr lang="en-US" dirty="0"/>
              <a:t>%</a:t>
            </a:r>
            <a:endParaRPr lang="sv-SE" dirty="0"/>
          </a:p>
        </p:txBody>
      </p:sp>
      <p:sp>
        <p:nvSpPr>
          <p:cNvPr id="11" name="Platshållare för datum 3">
            <a:extLst>
              <a:ext uri="{FF2B5EF4-FFF2-40B4-BE49-F238E27FC236}">
                <a16:creationId xmlns:a16="http://schemas.microsoft.com/office/drawing/2014/main" id="{907AB8AC-F938-E748-8641-088427458915}"/>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1E5B3BF0-D143-4BF0-8BDD-0FC5B8784751}" type="datetime1">
              <a:rPr lang="en-US" smtClean="0"/>
              <a:t>10/16/2018</a:t>
            </a:fld>
            <a:endParaRPr lang="en-US" dirty="0"/>
          </a:p>
        </p:txBody>
      </p:sp>
      <p:sp>
        <p:nvSpPr>
          <p:cNvPr id="16" name="Platshållare för sidfot 4">
            <a:extLst>
              <a:ext uri="{FF2B5EF4-FFF2-40B4-BE49-F238E27FC236}">
                <a16:creationId xmlns:a16="http://schemas.microsoft.com/office/drawing/2014/main" id="{09177A78-CD50-FC41-9620-BE08E452D231}"/>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20" name="Platshållare för bildnummer 5">
            <a:extLst>
              <a:ext uri="{FF2B5EF4-FFF2-40B4-BE49-F238E27FC236}">
                <a16:creationId xmlns:a16="http://schemas.microsoft.com/office/drawing/2014/main" id="{EA9DDD2D-533C-4747-9E7B-6F599E6DB834}"/>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377644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ffra eller infografik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6"/>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6"/>
                </a:solidFill>
                <a:latin typeface="Georgia" panose="02040502050405020303" pitchFamily="18" charset="0"/>
                <a:cs typeface="Arial" panose="020B0604020202020204" pitchFamily="34" charset="0"/>
              </a:defRPr>
            </a:lvl1pPr>
          </a:lstStyle>
          <a:p>
            <a:pPr lvl="0"/>
            <a:r>
              <a:rPr lang="en-US" dirty="0"/>
              <a:t>%</a:t>
            </a:r>
            <a:endParaRPr lang="sv-SE" dirty="0"/>
          </a:p>
        </p:txBody>
      </p:sp>
      <p:sp>
        <p:nvSpPr>
          <p:cNvPr id="11" name="Platshållare för datum 3">
            <a:extLst>
              <a:ext uri="{FF2B5EF4-FFF2-40B4-BE49-F238E27FC236}">
                <a16:creationId xmlns:a16="http://schemas.microsoft.com/office/drawing/2014/main" id="{B276BDD4-30F9-F24B-A0D0-1E525BE96D7B}"/>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B9086ADA-A556-4A1A-855E-D96857698C76}" type="datetime1">
              <a:rPr lang="en-US" smtClean="0"/>
              <a:t>10/16/2018</a:t>
            </a:fld>
            <a:endParaRPr lang="en-US" dirty="0"/>
          </a:p>
        </p:txBody>
      </p:sp>
      <p:sp>
        <p:nvSpPr>
          <p:cNvPr id="16" name="Platshållare för sidfot 4">
            <a:extLst>
              <a:ext uri="{FF2B5EF4-FFF2-40B4-BE49-F238E27FC236}">
                <a16:creationId xmlns:a16="http://schemas.microsoft.com/office/drawing/2014/main" id="{3EB8CEF5-8CFE-FF4A-8B4F-D5292E541377}"/>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20" name="Platshållare för bildnummer 5">
            <a:extLst>
              <a:ext uri="{FF2B5EF4-FFF2-40B4-BE49-F238E27FC236}">
                <a16:creationId xmlns:a16="http://schemas.microsoft.com/office/drawing/2014/main" id="{8215FAFC-4AD9-5743-B0B6-5056212E98BB}"/>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3031879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 eller infografi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D7FC2C2F-A02F-F141-A9D9-8E50D979F7BA}"/>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A8DE88A4-AD36-48E7-91BC-27C21BB304B4}" type="datetime1">
              <a:rPr lang="en-US" smtClean="0"/>
              <a:t>10/16/2018</a:t>
            </a:fld>
            <a:endParaRPr lang="en-US" dirty="0"/>
          </a:p>
        </p:txBody>
      </p:sp>
      <p:sp>
        <p:nvSpPr>
          <p:cNvPr id="10" name="Platshållare för sidfot 4">
            <a:extLst>
              <a:ext uri="{FF2B5EF4-FFF2-40B4-BE49-F238E27FC236}">
                <a16:creationId xmlns:a16="http://schemas.microsoft.com/office/drawing/2014/main" id="{B77FE6F8-6AC4-3246-9586-0A0F22640A92}"/>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5F25546D-902B-2843-B0FA-CFB6FF1CBF5A}"/>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35091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 eller infografik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F46446B8-4651-5A4E-89AB-936DF9AC2B18}"/>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F1FB9279-B8CF-4ACE-A00B-C376317D5355}" type="datetime1">
              <a:rPr lang="en-US" smtClean="0"/>
              <a:t>10/16/2018</a:t>
            </a:fld>
            <a:endParaRPr lang="en-US" dirty="0"/>
          </a:p>
        </p:txBody>
      </p:sp>
      <p:sp>
        <p:nvSpPr>
          <p:cNvPr id="10" name="Platshållare för sidfot 4">
            <a:extLst>
              <a:ext uri="{FF2B5EF4-FFF2-40B4-BE49-F238E27FC236}">
                <a16:creationId xmlns:a16="http://schemas.microsoft.com/office/drawing/2014/main" id="{92E9F431-9F6A-2942-BE0F-457214EFDB55}"/>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D1B94B6E-1DD9-D84D-A4C6-C5D9979C595C}"/>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681466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ida utan bild 4">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73173C-68EE-584D-9274-A32C12B6EFBC}"/>
              </a:ext>
            </a:extLst>
          </p:cNvPr>
          <p:cNvSpPr/>
          <p:nvPr userDrawn="1"/>
        </p:nvSpPr>
        <p:spPr>
          <a:xfrm>
            <a:off x="-77492" y="-69742"/>
            <a:ext cx="9306733" cy="538566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13" name="Group 12">
            <a:extLst>
              <a:ext uri="{FF2B5EF4-FFF2-40B4-BE49-F238E27FC236}">
                <a16:creationId xmlns:a16="http://schemas.microsoft.com/office/drawing/2014/main" id="{0B01217E-5081-EA4B-B0D7-DB78777F3394}"/>
              </a:ext>
            </a:extLst>
          </p:cNvPr>
          <p:cNvGrpSpPr/>
          <p:nvPr userDrawn="1"/>
        </p:nvGrpSpPr>
        <p:grpSpPr>
          <a:xfrm>
            <a:off x="3747364" y="-98675"/>
            <a:ext cx="5609950" cy="5462001"/>
            <a:chOff x="30481" y="10296"/>
            <a:chExt cx="5385661" cy="5243629"/>
          </a:xfrm>
        </p:grpSpPr>
        <p:sp>
          <p:nvSpPr>
            <p:cNvPr id="14" name="Rectangle 4">
              <a:extLst>
                <a:ext uri="{FF2B5EF4-FFF2-40B4-BE49-F238E27FC236}">
                  <a16:creationId xmlns:a16="http://schemas.microsoft.com/office/drawing/2014/main" id="{6CBB7A93-1FB9-EF48-805B-BE1137FD37FB}"/>
                </a:ext>
              </a:extLst>
            </p:cNvPr>
            <p:cNvSpPr/>
            <p:nvPr userDrawn="1"/>
          </p:nvSpPr>
          <p:spPr>
            <a:xfrm>
              <a:off x="30481" y="10296"/>
              <a:ext cx="5385661" cy="2100268"/>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15" name="Rectangle 7">
              <a:extLst>
                <a:ext uri="{FF2B5EF4-FFF2-40B4-BE49-F238E27FC236}">
                  <a16:creationId xmlns:a16="http://schemas.microsoft.com/office/drawing/2014/main" id="{A93EF76B-4747-A347-B7AE-08C0873B9E9C}"/>
                </a:ext>
              </a:extLst>
            </p:cNvPr>
            <p:cNvSpPr/>
            <p:nvPr userDrawn="1"/>
          </p:nvSpPr>
          <p:spPr>
            <a:xfrm>
              <a:off x="1673818" y="1117562"/>
              <a:ext cx="3727342" cy="4136363"/>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342" h="4136363">
                  <a:moveTo>
                    <a:pt x="689286" y="972712"/>
                  </a:moveTo>
                  <a:lnTo>
                    <a:pt x="3727342" y="0"/>
                  </a:lnTo>
                  <a:cubicBezTo>
                    <a:pt x="3722176" y="1371039"/>
                    <a:pt x="3717009" y="2742077"/>
                    <a:pt x="3711843" y="4113116"/>
                  </a:cubicBezTo>
                  <a:lnTo>
                    <a:pt x="0" y="4136363"/>
                  </a:lnTo>
                  <a:cubicBezTo>
                    <a:pt x="227308" y="3101121"/>
                    <a:pt x="454228" y="2069947"/>
                    <a:pt x="689286" y="972712"/>
                  </a:cubicBezTo>
                  <a:close/>
                </a:path>
              </a:pathLst>
            </a:cu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grpSp>
      <p:pic>
        <p:nvPicPr>
          <p:cNvPr id="16" name="Picture 15">
            <a:extLst>
              <a:ext uri="{FF2B5EF4-FFF2-40B4-BE49-F238E27FC236}">
                <a16:creationId xmlns:a16="http://schemas.microsoft.com/office/drawing/2014/main" id="{30B2AC2B-FF28-E842-8339-0F5EB94CE6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7" name="Text Placeholder 45">
            <a:extLst>
              <a:ext uri="{FF2B5EF4-FFF2-40B4-BE49-F238E27FC236}">
                <a16:creationId xmlns:a16="http://schemas.microsoft.com/office/drawing/2014/main" id="{6852736A-D8E1-9944-B593-37513A117BD9}"/>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spTree>
    <p:extLst>
      <p:ext uri="{BB962C8B-B14F-4D97-AF65-F5344CB8AC3E}">
        <p14:creationId xmlns:p14="http://schemas.microsoft.com/office/powerpoint/2010/main" val="263428241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f eller infografi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26B816B5-FD66-EF48-A9E8-C52D9D8989E5}"/>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CC834665-9E14-4CB2-AB44-FA443D401F94}" type="datetime1">
              <a:rPr lang="en-US" smtClean="0"/>
              <a:t>10/16/2018</a:t>
            </a:fld>
            <a:endParaRPr lang="en-US" dirty="0"/>
          </a:p>
        </p:txBody>
      </p:sp>
      <p:sp>
        <p:nvSpPr>
          <p:cNvPr id="10" name="Platshållare för sidfot 4">
            <a:extLst>
              <a:ext uri="{FF2B5EF4-FFF2-40B4-BE49-F238E27FC236}">
                <a16:creationId xmlns:a16="http://schemas.microsoft.com/office/drawing/2014/main" id="{866395F6-6A2F-8A41-8817-B95C9017E752}"/>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2D601266-AA5D-F242-AC23-57D27C2298BE}"/>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3069967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f eller infografi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D2BEAA7F-72D8-664B-B722-7E3E12EF73CF}"/>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2A2CA2F7-9C0C-45CF-93C6-54EF84B5D65D}" type="datetime1">
              <a:rPr lang="en-US" smtClean="0"/>
              <a:t>10/16/2018</a:t>
            </a:fld>
            <a:endParaRPr lang="en-US" dirty="0"/>
          </a:p>
        </p:txBody>
      </p:sp>
      <p:sp>
        <p:nvSpPr>
          <p:cNvPr id="10" name="Platshållare för sidfot 4">
            <a:extLst>
              <a:ext uri="{FF2B5EF4-FFF2-40B4-BE49-F238E27FC236}">
                <a16:creationId xmlns:a16="http://schemas.microsoft.com/office/drawing/2014/main" id="{FA3708CD-ED6D-B246-B838-D3FBC1F6E760}"/>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BDE0BDF7-FD70-E140-BFD1-9DCFFF3AD1B1}"/>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555972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f eller infografik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DA8C02E5-D706-D549-B09C-F27E72B8AB74}"/>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FBC24297-73A3-4E1C-9566-295F32B44592}" type="datetime1">
              <a:rPr lang="en-US" smtClean="0"/>
              <a:t>10/16/2018</a:t>
            </a:fld>
            <a:endParaRPr lang="en-US" dirty="0"/>
          </a:p>
        </p:txBody>
      </p:sp>
      <p:sp>
        <p:nvSpPr>
          <p:cNvPr id="10" name="Platshållare för sidfot 4">
            <a:extLst>
              <a:ext uri="{FF2B5EF4-FFF2-40B4-BE49-F238E27FC236}">
                <a16:creationId xmlns:a16="http://schemas.microsoft.com/office/drawing/2014/main" id="{6E8B195D-9279-D64A-9595-7CD16394041E}"/>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665FB709-E29B-C249-A753-3B4BD1D8FE6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330428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ida med en stor bild">
    <p:bg>
      <p:bgRef idx="1001">
        <a:schemeClr val="bg2"/>
      </p:bgRef>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11178" y="-40594"/>
            <a:ext cx="6150806" cy="5306860"/>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06" h="5306860">
                <a:moveTo>
                  <a:pt x="0" y="15724"/>
                </a:moveTo>
                <a:lnTo>
                  <a:pt x="6150806" y="0"/>
                </a:lnTo>
                <a:cubicBezTo>
                  <a:pt x="6148084" y="1760688"/>
                  <a:pt x="6145363" y="3521377"/>
                  <a:pt x="6142641" y="5282065"/>
                </a:cubicBezTo>
                <a:lnTo>
                  <a:pt x="1693333" y="5306860"/>
                </a:lnTo>
                <a:cubicBezTo>
                  <a:pt x="1960032" y="3861882"/>
                  <a:pt x="2152933" y="3216371"/>
                  <a:pt x="2387068" y="2140327"/>
                </a:cubicBezTo>
                <a:lnTo>
                  <a:pt x="0" y="15724"/>
                </a:ln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3" name="Group 2">
            <a:extLst>
              <a:ext uri="{FF2B5EF4-FFF2-40B4-BE49-F238E27FC236}">
                <a16:creationId xmlns:a16="http://schemas.microsoft.com/office/drawing/2014/main" id="{966CCF1F-176C-2941-AA7D-A0D26BD5181E}"/>
              </a:ext>
            </a:extLst>
          </p:cNvPr>
          <p:cNvGrpSpPr/>
          <p:nvPr userDrawn="1"/>
        </p:nvGrpSpPr>
        <p:grpSpPr>
          <a:xfrm>
            <a:off x="5012266" y="-12395"/>
            <a:ext cx="4131733" cy="1633250"/>
            <a:chOff x="5012266" y="-12395"/>
            <a:chExt cx="4131733" cy="1633250"/>
          </a:xfrm>
        </p:grpSpPr>
        <p:pic>
          <p:nvPicPr>
            <p:cNvPr id="2" name="Picture 1">
              <a:extLst>
                <a:ext uri="{FF2B5EF4-FFF2-40B4-BE49-F238E27FC236}">
                  <a16:creationId xmlns:a16="http://schemas.microsoft.com/office/drawing/2014/main" id="{A977A121-54EB-6B4E-A471-5A8227A21CF5}"/>
                </a:ext>
              </a:extLst>
            </p:cNvPr>
            <p:cNvPicPr>
              <a:picLocks noChangeAspect="1"/>
            </p:cNvPicPr>
            <p:nvPr userDrawn="1"/>
          </p:nvPicPr>
          <p:blipFill>
            <a:blip r:embed="rId2"/>
            <a:stretch>
              <a:fillRect/>
            </a:stretch>
          </p:blipFill>
          <p:spPr>
            <a:xfrm>
              <a:off x="5012266" y="-12395"/>
              <a:ext cx="4131733" cy="1633250"/>
            </a:xfrm>
            <a:prstGeom prst="rect">
              <a:avLst/>
            </a:prstGeom>
          </p:spPr>
        </p:pic>
        <p:pic>
          <p:nvPicPr>
            <p:cNvPr id="7" name="Picture 6">
              <a:extLst>
                <a:ext uri="{FF2B5EF4-FFF2-40B4-BE49-F238E27FC236}">
                  <a16:creationId xmlns:a16="http://schemas.microsoft.com/office/drawing/2014/main" id="{C13564B5-6068-DE4C-A8DA-0FF4ED7339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grpSp>
      <p:sp>
        <p:nvSpPr>
          <p:cNvPr id="8" name="Text Placeholder 45">
            <a:extLst>
              <a:ext uri="{FF2B5EF4-FFF2-40B4-BE49-F238E27FC236}">
                <a16:creationId xmlns:a16="http://schemas.microsoft.com/office/drawing/2014/main" id="{8F1DE137-2475-494C-94D9-8947C0523DD1}"/>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201586024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ida med en stor bild 2">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45EFC8-99C9-CC4D-B65B-80479ED725F7}"/>
              </a:ext>
            </a:extLst>
          </p:cNvPr>
          <p:cNvSpPr/>
          <p:nvPr userDrawn="1"/>
        </p:nvSpPr>
        <p:spPr>
          <a:xfrm>
            <a:off x="-77492" y="-69742"/>
            <a:ext cx="9306733" cy="5385661"/>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11178" y="-40594"/>
            <a:ext cx="6150806" cy="5306860"/>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06" h="5306860">
                <a:moveTo>
                  <a:pt x="0" y="15724"/>
                </a:moveTo>
                <a:lnTo>
                  <a:pt x="6150806" y="0"/>
                </a:lnTo>
                <a:cubicBezTo>
                  <a:pt x="6148084" y="1760688"/>
                  <a:pt x="6145363" y="3521377"/>
                  <a:pt x="6142641" y="5282065"/>
                </a:cubicBezTo>
                <a:lnTo>
                  <a:pt x="1693333" y="5306860"/>
                </a:lnTo>
                <a:cubicBezTo>
                  <a:pt x="1960032" y="3861882"/>
                  <a:pt x="2152933" y="3216371"/>
                  <a:pt x="2387068" y="2140327"/>
                </a:cubicBezTo>
                <a:lnTo>
                  <a:pt x="0" y="15724"/>
                </a:ln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3" name="Group 2">
            <a:extLst>
              <a:ext uri="{FF2B5EF4-FFF2-40B4-BE49-F238E27FC236}">
                <a16:creationId xmlns:a16="http://schemas.microsoft.com/office/drawing/2014/main" id="{966CCF1F-176C-2941-AA7D-A0D26BD5181E}"/>
              </a:ext>
            </a:extLst>
          </p:cNvPr>
          <p:cNvGrpSpPr/>
          <p:nvPr userDrawn="1"/>
        </p:nvGrpSpPr>
        <p:grpSpPr>
          <a:xfrm>
            <a:off x="5012266" y="-12395"/>
            <a:ext cx="4131733" cy="1633250"/>
            <a:chOff x="5012266" y="-12395"/>
            <a:chExt cx="4131733" cy="1633250"/>
          </a:xfrm>
        </p:grpSpPr>
        <p:pic>
          <p:nvPicPr>
            <p:cNvPr id="2" name="Picture 1">
              <a:extLst>
                <a:ext uri="{FF2B5EF4-FFF2-40B4-BE49-F238E27FC236}">
                  <a16:creationId xmlns:a16="http://schemas.microsoft.com/office/drawing/2014/main" id="{A977A121-54EB-6B4E-A471-5A8227A21CF5}"/>
                </a:ext>
              </a:extLst>
            </p:cNvPr>
            <p:cNvPicPr>
              <a:picLocks noChangeAspect="1"/>
            </p:cNvPicPr>
            <p:nvPr userDrawn="1"/>
          </p:nvPicPr>
          <p:blipFill>
            <a:blip r:embed="rId2"/>
            <a:stretch>
              <a:fillRect/>
            </a:stretch>
          </p:blipFill>
          <p:spPr>
            <a:xfrm>
              <a:off x="5012266" y="-12395"/>
              <a:ext cx="4131733" cy="1633250"/>
            </a:xfrm>
            <a:prstGeom prst="rect">
              <a:avLst/>
            </a:prstGeom>
          </p:spPr>
        </p:pic>
        <p:pic>
          <p:nvPicPr>
            <p:cNvPr id="7" name="Picture 6">
              <a:extLst>
                <a:ext uri="{FF2B5EF4-FFF2-40B4-BE49-F238E27FC236}">
                  <a16:creationId xmlns:a16="http://schemas.microsoft.com/office/drawing/2014/main" id="{C13564B5-6068-DE4C-A8DA-0FF4ED7339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grpSp>
      <p:sp>
        <p:nvSpPr>
          <p:cNvPr id="9" name="Text Placeholder 45">
            <a:extLst>
              <a:ext uri="{FF2B5EF4-FFF2-40B4-BE49-F238E27FC236}">
                <a16:creationId xmlns:a16="http://schemas.microsoft.com/office/drawing/2014/main" id="{247FBCD4-4A5D-BC40-81C3-84187B47789B}"/>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195471849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ida med en stor bild 3">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45EFC8-99C9-CC4D-B65B-80479ED725F7}"/>
              </a:ext>
            </a:extLst>
          </p:cNvPr>
          <p:cNvSpPr/>
          <p:nvPr userDrawn="1"/>
        </p:nvSpPr>
        <p:spPr>
          <a:xfrm>
            <a:off x="-77492" y="-69742"/>
            <a:ext cx="9306733" cy="538566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11178" y="-40594"/>
            <a:ext cx="6150806" cy="5306860"/>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06" h="5306860">
                <a:moveTo>
                  <a:pt x="0" y="15724"/>
                </a:moveTo>
                <a:lnTo>
                  <a:pt x="6150806" y="0"/>
                </a:lnTo>
                <a:cubicBezTo>
                  <a:pt x="6148084" y="1760688"/>
                  <a:pt x="6145363" y="3521377"/>
                  <a:pt x="6142641" y="5282065"/>
                </a:cubicBezTo>
                <a:lnTo>
                  <a:pt x="1693333" y="5306860"/>
                </a:lnTo>
                <a:cubicBezTo>
                  <a:pt x="1960032" y="3861882"/>
                  <a:pt x="2152933" y="3216371"/>
                  <a:pt x="2387068" y="2140327"/>
                </a:cubicBezTo>
                <a:lnTo>
                  <a:pt x="0" y="15724"/>
                </a:ln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3" name="Group 2">
            <a:extLst>
              <a:ext uri="{FF2B5EF4-FFF2-40B4-BE49-F238E27FC236}">
                <a16:creationId xmlns:a16="http://schemas.microsoft.com/office/drawing/2014/main" id="{966CCF1F-176C-2941-AA7D-A0D26BD5181E}"/>
              </a:ext>
            </a:extLst>
          </p:cNvPr>
          <p:cNvGrpSpPr/>
          <p:nvPr userDrawn="1"/>
        </p:nvGrpSpPr>
        <p:grpSpPr>
          <a:xfrm>
            <a:off x="5012266" y="-12395"/>
            <a:ext cx="4131733" cy="1633250"/>
            <a:chOff x="5012266" y="-12395"/>
            <a:chExt cx="4131733" cy="1633250"/>
          </a:xfrm>
        </p:grpSpPr>
        <p:pic>
          <p:nvPicPr>
            <p:cNvPr id="2" name="Picture 1">
              <a:extLst>
                <a:ext uri="{FF2B5EF4-FFF2-40B4-BE49-F238E27FC236}">
                  <a16:creationId xmlns:a16="http://schemas.microsoft.com/office/drawing/2014/main" id="{A977A121-54EB-6B4E-A471-5A8227A21CF5}"/>
                </a:ext>
              </a:extLst>
            </p:cNvPr>
            <p:cNvPicPr>
              <a:picLocks noChangeAspect="1"/>
            </p:cNvPicPr>
            <p:nvPr userDrawn="1"/>
          </p:nvPicPr>
          <p:blipFill>
            <a:blip r:embed="rId2"/>
            <a:stretch>
              <a:fillRect/>
            </a:stretch>
          </p:blipFill>
          <p:spPr>
            <a:xfrm>
              <a:off x="5012266" y="-12395"/>
              <a:ext cx="4131733" cy="1633250"/>
            </a:xfrm>
            <a:prstGeom prst="rect">
              <a:avLst/>
            </a:prstGeom>
          </p:spPr>
        </p:pic>
        <p:pic>
          <p:nvPicPr>
            <p:cNvPr id="7" name="Picture 6">
              <a:extLst>
                <a:ext uri="{FF2B5EF4-FFF2-40B4-BE49-F238E27FC236}">
                  <a16:creationId xmlns:a16="http://schemas.microsoft.com/office/drawing/2014/main" id="{C13564B5-6068-DE4C-A8DA-0FF4ED7339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grpSp>
      <p:sp>
        <p:nvSpPr>
          <p:cNvPr id="9" name="Text Placeholder 45">
            <a:extLst>
              <a:ext uri="{FF2B5EF4-FFF2-40B4-BE49-F238E27FC236}">
                <a16:creationId xmlns:a16="http://schemas.microsoft.com/office/drawing/2014/main" id="{4972373B-A437-0C4A-A75A-5E6C52D5B24A}"/>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427789483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ida med en stor bild 4">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45EFC8-99C9-CC4D-B65B-80479ED725F7}"/>
              </a:ext>
            </a:extLst>
          </p:cNvPr>
          <p:cNvSpPr/>
          <p:nvPr userDrawn="1"/>
        </p:nvSpPr>
        <p:spPr>
          <a:xfrm>
            <a:off x="-77492" y="-69742"/>
            <a:ext cx="9306733" cy="538566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11178" y="-40594"/>
            <a:ext cx="6150806" cy="5306860"/>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06" h="5306860">
                <a:moveTo>
                  <a:pt x="0" y="15724"/>
                </a:moveTo>
                <a:lnTo>
                  <a:pt x="6150806" y="0"/>
                </a:lnTo>
                <a:cubicBezTo>
                  <a:pt x="6148084" y="1760688"/>
                  <a:pt x="6145363" y="3521377"/>
                  <a:pt x="6142641" y="5282065"/>
                </a:cubicBezTo>
                <a:lnTo>
                  <a:pt x="1693333" y="5306860"/>
                </a:lnTo>
                <a:cubicBezTo>
                  <a:pt x="1960032" y="3861882"/>
                  <a:pt x="2152933" y="3216371"/>
                  <a:pt x="2387068" y="2140327"/>
                </a:cubicBezTo>
                <a:lnTo>
                  <a:pt x="0" y="15724"/>
                </a:ln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3" name="Group 2">
            <a:extLst>
              <a:ext uri="{FF2B5EF4-FFF2-40B4-BE49-F238E27FC236}">
                <a16:creationId xmlns:a16="http://schemas.microsoft.com/office/drawing/2014/main" id="{966CCF1F-176C-2941-AA7D-A0D26BD5181E}"/>
              </a:ext>
            </a:extLst>
          </p:cNvPr>
          <p:cNvGrpSpPr/>
          <p:nvPr userDrawn="1"/>
        </p:nvGrpSpPr>
        <p:grpSpPr>
          <a:xfrm>
            <a:off x="5012266" y="-12395"/>
            <a:ext cx="4131733" cy="1633250"/>
            <a:chOff x="5012266" y="-12395"/>
            <a:chExt cx="4131733" cy="1633250"/>
          </a:xfrm>
        </p:grpSpPr>
        <p:pic>
          <p:nvPicPr>
            <p:cNvPr id="2" name="Picture 1">
              <a:extLst>
                <a:ext uri="{FF2B5EF4-FFF2-40B4-BE49-F238E27FC236}">
                  <a16:creationId xmlns:a16="http://schemas.microsoft.com/office/drawing/2014/main" id="{A977A121-54EB-6B4E-A471-5A8227A21CF5}"/>
                </a:ext>
              </a:extLst>
            </p:cNvPr>
            <p:cNvPicPr>
              <a:picLocks noChangeAspect="1"/>
            </p:cNvPicPr>
            <p:nvPr userDrawn="1"/>
          </p:nvPicPr>
          <p:blipFill>
            <a:blip r:embed="rId2"/>
            <a:stretch>
              <a:fillRect/>
            </a:stretch>
          </p:blipFill>
          <p:spPr>
            <a:xfrm>
              <a:off x="5012266" y="-12395"/>
              <a:ext cx="4131733" cy="1633250"/>
            </a:xfrm>
            <a:prstGeom prst="rect">
              <a:avLst/>
            </a:prstGeom>
          </p:spPr>
        </p:pic>
        <p:pic>
          <p:nvPicPr>
            <p:cNvPr id="7" name="Picture 6">
              <a:extLst>
                <a:ext uri="{FF2B5EF4-FFF2-40B4-BE49-F238E27FC236}">
                  <a16:creationId xmlns:a16="http://schemas.microsoft.com/office/drawing/2014/main" id="{C13564B5-6068-DE4C-A8DA-0FF4ED7339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grpSp>
      <p:sp>
        <p:nvSpPr>
          <p:cNvPr id="9" name="Text Placeholder 45">
            <a:extLst>
              <a:ext uri="{FF2B5EF4-FFF2-40B4-BE49-F238E27FC236}">
                <a16:creationId xmlns:a16="http://schemas.microsoft.com/office/drawing/2014/main" id="{4972373B-A437-0C4A-A75A-5E6C52D5B24A}"/>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49738662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sida med en liten bild">
    <p:bg>
      <p:bgRef idx="1001">
        <a:schemeClr val="bg2"/>
      </p:bgRef>
    </p:bg>
    <p:spTree>
      <p:nvGrpSpPr>
        <p:cNvPr id="1" name=""/>
        <p:cNvGrpSpPr/>
        <p:nvPr/>
      </p:nvGrpSpPr>
      <p:grpSpPr>
        <a:xfrm>
          <a:off x="0" y="0"/>
          <a:ext cx="0" cy="0"/>
          <a:chOff x="0" y="0"/>
          <a:chExt cx="0" cy="0"/>
        </a:xfrm>
      </p:grpSpPr>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14" name="Rectangle 4">
            <a:extLst>
              <a:ext uri="{FF2B5EF4-FFF2-40B4-BE49-F238E27FC236}">
                <a16:creationId xmlns:a16="http://schemas.microsoft.com/office/drawing/2014/main" id="{2FC3F678-0E92-2F4A-BE2F-37BF32D96445}"/>
              </a:ext>
            </a:extLst>
          </p:cNvPr>
          <p:cNvSpPr/>
          <p:nvPr userDrawn="1"/>
        </p:nvSpPr>
        <p:spPr>
          <a:xfrm>
            <a:off x="3715614" y="-109400"/>
            <a:ext cx="5609950" cy="2187734"/>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17" name="Picture 16">
            <a:extLst>
              <a:ext uri="{FF2B5EF4-FFF2-40B4-BE49-F238E27FC236}">
                <a16:creationId xmlns:a16="http://schemas.microsoft.com/office/drawing/2014/main" id="{84490271-E2B5-3D47-B779-E57398F305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1" name="Picture Placeholder 32">
            <a:extLst>
              <a:ext uri="{FF2B5EF4-FFF2-40B4-BE49-F238E27FC236}">
                <a16:creationId xmlns:a16="http://schemas.microsoft.com/office/drawing/2014/main" id="{B0080D80-BE3B-F048-8ABA-454E5F479B88}"/>
              </a:ext>
            </a:extLst>
          </p:cNvPr>
          <p:cNvSpPr>
            <a:spLocks noGrp="1"/>
          </p:cNvSpPr>
          <p:nvPr>
            <p:ph type="pic" sz="quarter" idx="13" hasCustomPrompt="1"/>
          </p:nvPr>
        </p:nvSpPr>
        <p:spPr>
          <a:xfrm>
            <a:off x="5470869" y="1024993"/>
            <a:ext cx="3898174" cy="4336944"/>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872" h="4207553">
                <a:moveTo>
                  <a:pt x="679960" y="1020706"/>
                </a:moveTo>
                <a:lnTo>
                  <a:pt x="3781872" y="0"/>
                </a:lnTo>
                <a:cubicBezTo>
                  <a:pt x="3779150" y="1760688"/>
                  <a:pt x="3777244" y="2429566"/>
                  <a:pt x="3774522" y="4190254"/>
                </a:cubicBezTo>
                <a:lnTo>
                  <a:pt x="0" y="4207553"/>
                </a:lnTo>
                <a:cubicBezTo>
                  <a:pt x="172108" y="3223501"/>
                  <a:pt x="414490" y="2201410"/>
                  <a:pt x="679960" y="1020706"/>
                </a:cubicBez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Tree>
    <p:extLst>
      <p:ext uri="{BB962C8B-B14F-4D97-AF65-F5344CB8AC3E}">
        <p14:creationId xmlns:p14="http://schemas.microsoft.com/office/powerpoint/2010/main" val="287367428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sida med en liten bild 2">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D8046-2738-7149-8F0A-827D697D1851}"/>
              </a:ext>
            </a:extLst>
          </p:cNvPr>
          <p:cNvSpPr/>
          <p:nvPr userDrawn="1"/>
        </p:nvSpPr>
        <p:spPr>
          <a:xfrm>
            <a:off x="-77492" y="-69742"/>
            <a:ext cx="9306733" cy="5385661"/>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17" name="Rectangle 4">
            <a:extLst>
              <a:ext uri="{FF2B5EF4-FFF2-40B4-BE49-F238E27FC236}">
                <a16:creationId xmlns:a16="http://schemas.microsoft.com/office/drawing/2014/main" id="{D278EBCF-718C-DC42-AD91-A5E3C2EBA653}"/>
              </a:ext>
            </a:extLst>
          </p:cNvPr>
          <p:cNvSpPr/>
          <p:nvPr userDrawn="1"/>
        </p:nvSpPr>
        <p:spPr>
          <a:xfrm>
            <a:off x="3715614" y="-109400"/>
            <a:ext cx="5609950" cy="2187734"/>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0" name="Picture 19">
            <a:extLst>
              <a:ext uri="{FF2B5EF4-FFF2-40B4-BE49-F238E27FC236}">
                <a16:creationId xmlns:a16="http://schemas.microsoft.com/office/drawing/2014/main" id="{EB366229-0E0C-E04A-88DB-F4596EBB60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3" name="Picture Placeholder 32">
            <a:extLst>
              <a:ext uri="{FF2B5EF4-FFF2-40B4-BE49-F238E27FC236}">
                <a16:creationId xmlns:a16="http://schemas.microsoft.com/office/drawing/2014/main" id="{3789D34D-7ACE-9C4E-AE20-63411488365E}"/>
              </a:ext>
            </a:extLst>
          </p:cNvPr>
          <p:cNvSpPr>
            <a:spLocks noGrp="1"/>
          </p:cNvSpPr>
          <p:nvPr>
            <p:ph type="pic" sz="quarter" idx="13" hasCustomPrompt="1"/>
          </p:nvPr>
        </p:nvSpPr>
        <p:spPr>
          <a:xfrm>
            <a:off x="5470869" y="1024993"/>
            <a:ext cx="3898174" cy="4336944"/>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872" h="4207553">
                <a:moveTo>
                  <a:pt x="679960" y="1020706"/>
                </a:moveTo>
                <a:lnTo>
                  <a:pt x="3781872" y="0"/>
                </a:lnTo>
                <a:cubicBezTo>
                  <a:pt x="3779150" y="1760688"/>
                  <a:pt x="3777244" y="2429566"/>
                  <a:pt x="3774522" y="4190254"/>
                </a:cubicBezTo>
                <a:lnTo>
                  <a:pt x="0" y="4207553"/>
                </a:lnTo>
                <a:cubicBezTo>
                  <a:pt x="172108" y="3223501"/>
                  <a:pt x="414490" y="2201410"/>
                  <a:pt x="679960" y="1020706"/>
                </a:cubicBez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Tree>
    <p:extLst>
      <p:ext uri="{BB962C8B-B14F-4D97-AF65-F5344CB8AC3E}">
        <p14:creationId xmlns:p14="http://schemas.microsoft.com/office/powerpoint/2010/main" val="104800863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9CC7383A-CF91-3F46-A191-9AF6D384238D}"/>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7372350" y="288000"/>
            <a:ext cx="1447922" cy="3677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itle Placeholder 1">
            <a:extLst>
              <a:ext uri="{FF2B5EF4-FFF2-40B4-BE49-F238E27FC236}">
                <a16:creationId xmlns:a16="http://schemas.microsoft.com/office/drawing/2014/main" id="{75FB0DDC-4D74-384F-94F3-10E4C25BDDA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sv-SE"/>
              <a:t>Klicka här för att ändra format</a:t>
            </a:r>
            <a:endParaRPr lang="sv-SE" dirty="0"/>
          </a:p>
        </p:txBody>
      </p:sp>
      <p:sp>
        <p:nvSpPr>
          <p:cNvPr id="10" name="Text Placeholder 2">
            <a:extLst>
              <a:ext uri="{FF2B5EF4-FFF2-40B4-BE49-F238E27FC236}">
                <a16:creationId xmlns:a16="http://schemas.microsoft.com/office/drawing/2014/main" id="{ECC7C683-497D-BE42-BBC6-87670307BC5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1" name="Platshållare för datum 3">
            <a:extLst>
              <a:ext uri="{FF2B5EF4-FFF2-40B4-BE49-F238E27FC236}">
                <a16:creationId xmlns:a16="http://schemas.microsoft.com/office/drawing/2014/main" id="{D94CA32B-B419-8641-8A05-1924C985E3CD}"/>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A28D676-2E9B-4A39-BE1E-FD0D24776260}" type="datetime1">
              <a:rPr lang="en-US" smtClean="0"/>
              <a:t>10/16/2018</a:t>
            </a:fld>
            <a:endParaRPr lang="en-US" dirty="0"/>
          </a:p>
        </p:txBody>
      </p:sp>
      <p:sp>
        <p:nvSpPr>
          <p:cNvPr id="12" name="Platshållare för sidfot 4">
            <a:extLst>
              <a:ext uri="{FF2B5EF4-FFF2-40B4-BE49-F238E27FC236}">
                <a16:creationId xmlns:a16="http://schemas.microsoft.com/office/drawing/2014/main" id="{E674A00C-3DAB-DC45-B183-73A94DD93D18}"/>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r>
              <a:rPr lang="sv-SE"/>
              <a:t>BAM Måleri – Vidareutbildning</a:t>
            </a:r>
            <a:endParaRPr lang="sv-SE" dirty="0"/>
          </a:p>
        </p:txBody>
      </p:sp>
      <p:sp>
        <p:nvSpPr>
          <p:cNvPr id="13" name="Platshållare för bildnummer 5">
            <a:extLst>
              <a:ext uri="{FF2B5EF4-FFF2-40B4-BE49-F238E27FC236}">
                <a16:creationId xmlns:a16="http://schemas.microsoft.com/office/drawing/2014/main" id="{CC9DDEE2-5F4E-2243-8078-77A4D63267C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369111701"/>
      </p:ext>
    </p:extLst>
  </p:cSld>
  <p:clrMap bg1="lt1" tx1="dk1" bg2="lt2" tx2="dk2" accent1="accent1" accent2="accent2" accent3="accent3" accent4="accent4" accent5="accent5" accent6="accent6" hlink="hlink" folHlink="folHlink"/>
  <p:sldLayoutIdLst>
    <p:sldLayoutId id="2147483743" r:id="rId1"/>
    <p:sldLayoutId id="2147483747" r:id="rId2"/>
    <p:sldLayoutId id="2147483750" r:id="rId3"/>
    <p:sldLayoutId id="2147483742" r:id="rId4"/>
    <p:sldLayoutId id="2147483744" r:id="rId5"/>
    <p:sldLayoutId id="2147483748" r:id="rId6"/>
    <p:sldLayoutId id="2147483751" r:id="rId7"/>
    <p:sldLayoutId id="2147483741" r:id="rId8"/>
    <p:sldLayoutId id="2147483745" r:id="rId9"/>
    <p:sldLayoutId id="2147483749" r:id="rId10"/>
    <p:sldLayoutId id="2147483752" r:id="rId11"/>
    <p:sldLayoutId id="2147483764" r:id="rId12"/>
    <p:sldLayoutId id="2147483736" r:id="rId13"/>
    <p:sldLayoutId id="2147483737" r:id="rId14"/>
    <p:sldLayoutId id="2147483753" r:id="rId15"/>
    <p:sldLayoutId id="2147483754" r:id="rId16"/>
    <p:sldLayoutId id="2147483766" r:id="rId17"/>
    <p:sldLayoutId id="2147483738" r:id="rId18"/>
    <p:sldLayoutId id="2147483769" r:id="rId19"/>
    <p:sldLayoutId id="2147483765" r:id="rId20"/>
    <p:sldLayoutId id="2147483767" r:id="rId21"/>
    <p:sldLayoutId id="2147483735" r:id="rId22"/>
    <p:sldLayoutId id="2147483763" r:id="rId23"/>
    <p:sldLayoutId id="2147483755" r:id="rId24"/>
    <p:sldLayoutId id="2147483756" r:id="rId25"/>
    <p:sldLayoutId id="2147483761" r:id="rId26"/>
    <p:sldLayoutId id="2147483762" r:id="rId27"/>
    <p:sldLayoutId id="2147483740" r:id="rId28"/>
    <p:sldLayoutId id="2147483757" r:id="rId29"/>
    <p:sldLayoutId id="2147483758" r:id="rId30"/>
    <p:sldLayoutId id="2147483759" r:id="rId31"/>
    <p:sldLayoutId id="2147483760" r:id="rId32"/>
  </p:sldLayoutIdLst>
  <p:hf sldNum="0" hdr="0" dt="0"/>
  <p:txStyles>
    <p:titleStyle>
      <a:lvl1pPr algn="l" defTabSz="457200" rtl="0" eaLnBrk="1" latinLnBrk="0" hangingPunct="1">
        <a:spcBef>
          <a:spcPct val="0"/>
        </a:spcBef>
        <a:buNone/>
        <a:defRPr sz="4000" kern="1200">
          <a:solidFill>
            <a:schemeClr val="tx1"/>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4.svg"/></Relationships>
</file>

<file path=ppt/slides/_rels/slide24.xml.rels><?xml version="1.0" encoding="UTF-8" standalone="yes"?>
<Relationships xmlns="http://schemas.openxmlformats.org/package/2006/relationships"><Relationship Id="rId3" Type="http://schemas.openxmlformats.org/officeDocument/2006/relationships/hyperlink" Target="https://youtu.be/AxcQS3tmGT4"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33.sv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4.sv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FshKq_9-70k"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33.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38.svg"/><Relationship Id="rId5" Type="http://schemas.openxmlformats.org/officeDocument/2006/relationships/image" Target="../media/image37.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38.sv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38.sv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38.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C2B9290-EB77-0E44-870E-94D73D70BC78}"/>
              </a:ext>
            </a:extLst>
          </p:cNvPr>
          <p:cNvSpPr>
            <a:spLocks noGrp="1"/>
          </p:cNvSpPr>
          <p:nvPr>
            <p:ph type="body" sz="quarter" idx="11"/>
          </p:nvPr>
        </p:nvSpPr>
        <p:spPr>
          <a:xfrm>
            <a:off x="530474" y="2120599"/>
            <a:ext cx="3995737" cy="1004518"/>
          </a:xfrm>
        </p:spPr>
        <p:txBody>
          <a:bodyPr/>
          <a:lstStyle/>
          <a:p>
            <a:r>
              <a:rPr lang="sv-SE" dirty="0"/>
              <a:t>BAM Måleri </a:t>
            </a:r>
          </a:p>
          <a:p>
            <a:r>
              <a:rPr lang="sv-SE" dirty="0"/>
              <a:t>vidareutbildning</a:t>
            </a:r>
          </a:p>
        </p:txBody>
      </p:sp>
      <p:pic>
        <p:nvPicPr>
          <p:cNvPr id="10" name="Picture Placeholder 10">
            <a:extLst>
              <a:ext uri="{FF2B5EF4-FFF2-40B4-BE49-F238E27FC236}">
                <a16:creationId xmlns:a16="http://schemas.microsoft.com/office/drawing/2014/main" id="{EC2A52E8-BC81-2449-9593-306D00CD454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5379804" y="969049"/>
            <a:ext cx="3995737" cy="4389322"/>
          </a:xfrm>
        </p:spPr>
      </p:pic>
      <p:pic>
        <p:nvPicPr>
          <p:cNvPr id="5" name="Bildobjekt 4">
            <a:extLst>
              <a:ext uri="{FF2B5EF4-FFF2-40B4-BE49-F238E27FC236}">
                <a16:creationId xmlns:a16="http://schemas.microsoft.com/office/drawing/2014/main" id="{8E42693D-C881-4EC8-B441-BB8E6552D3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5298" y="224178"/>
            <a:ext cx="3633640" cy="800815"/>
          </a:xfrm>
          <a:prstGeom prst="rect">
            <a:avLst/>
          </a:prstGeom>
        </p:spPr>
      </p:pic>
      <p:sp>
        <p:nvSpPr>
          <p:cNvPr id="6" name="Text Placeholder 8">
            <a:extLst>
              <a:ext uri="{FF2B5EF4-FFF2-40B4-BE49-F238E27FC236}">
                <a16:creationId xmlns:a16="http://schemas.microsoft.com/office/drawing/2014/main" id="{3125F002-3917-458C-8F51-5243F39A61DC}"/>
              </a:ext>
            </a:extLst>
          </p:cNvPr>
          <p:cNvSpPr txBox="1">
            <a:spLocks/>
          </p:cNvSpPr>
          <p:nvPr/>
        </p:nvSpPr>
        <p:spPr>
          <a:xfrm>
            <a:off x="526660" y="3151148"/>
            <a:ext cx="4064000" cy="84048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lang="sv-SE" sz="1600" b="0" i="0" kern="1200" smtClean="0">
                <a:solidFill>
                  <a:schemeClr val="tx1"/>
                </a:solidFill>
                <a:effectLst/>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1800" dirty="0"/>
              <a:t>Risker &amp; riskbedömningar</a:t>
            </a:r>
          </a:p>
          <a:p>
            <a:endParaRPr lang="sv-SE" sz="1800" dirty="0"/>
          </a:p>
          <a:p>
            <a:r>
              <a:rPr lang="sv-SE" dirty="0"/>
              <a:t>Dag 2</a:t>
            </a:r>
          </a:p>
        </p:txBody>
      </p:sp>
    </p:spTree>
    <p:extLst>
      <p:ext uri="{BB962C8B-B14F-4D97-AF65-F5344CB8AC3E}">
        <p14:creationId xmlns:p14="http://schemas.microsoft.com/office/powerpoint/2010/main" val="129892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B9E4DC1-7FBF-420C-8A59-520CF015587D}"/>
              </a:ext>
            </a:extLst>
          </p:cNvPr>
          <p:cNvSpPr>
            <a:spLocks noGrp="1"/>
          </p:cNvSpPr>
          <p:nvPr>
            <p:ph type="body" sz="quarter" idx="14"/>
          </p:nvPr>
        </p:nvSpPr>
        <p:spPr>
          <a:xfrm>
            <a:off x="512885" y="2308351"/>
            <a:ext cx="3563169" cy="2383569"/>
          </a:xfrm>
        </p:spPr>
        <p:txBody>
          <a:bodyPr/>
          <a:lstStyle/>
          <a:p>
            <a:r>
              <a:rPr lang="sv-SE" sz="1800" dirty="0"/>
              <a:t>Förslitningsskada på grund av ensidig arbetsbelastning</a:t>
            </a:r>
          </a:p>
          <a:p>
            <a:r>
              <a:rPr lang="sv-SE" sz="1800" dirty="0"/>
              <a:t>Hög arbetsbelastning som orsakat kronisk trötthet och stressrelaterade besvär</a:t>
            </a:r>
          </a:p>
          <a:p>
            <a:r>
              <a:rPr lang="sv-SE" sz="1800" dirty="0"/>
              <a:t>Psykiska besvär på grund av hot i arbetet, mobbning</a:t>
            </a:r>
          </a:p>
        </p:txBody>
      </p:sp>
      <p:sp>
        <p:nvSpPr>
          <p:cNvPr id="3" name="Platshållare för text 2">
            <a:extLst>
              <a:ext uri="{FF2B5EF4-FFF2-40B4-BE49-F238E27FC236}">
                <a16:creationId xmlns:a16="http://schemas.microsoft.com/office/drawing/2014/main" id="{832855FB-11C6-40D0-BA3C-C4F12B9CEC76}"/>
              </a:ext>
            </a:extLst>
          </p:cNvPr>
          <p:cNvSpPr>
            <a:spLocks noGrp="1"/>
          </p:cNvSpPr>
          <p:nvPr>
            <p:ph type="body" sz="quarter" idx="15"/>
          </p:nvPr>
        </p:nvSpPr>
        <p:spPr>
          <a:xfrm>
            <a:off x="4472702" y="2285867"/>
            <a:ext cx="3884314" cy="2209792"/>
          </a:xfrm>
        </p:spPr>
        <p:txBody>
          <a:bodyPr/>
          <a:lstStyle/>
          <a:p>
            <a:r>
              <a:rPr lang="sv-SE" dirty="0"/>
              <a:t>Fall-, skär- eller klämskada</a:t>
            </a:r>
          </a:p>
          <a:p>
            <a:r>
              <a:rPr lang="sv-SE" dirty="0"/>
              <a:t>Frätskada till följd av plötslig exponering för </a:t>
            </a:r>
            <a:r>
              <a:rPr lang="sv-SE" dirty="0" err="1"/>
              <a:t>kemikalie</a:t>
            </a:r>
            <a:endParaRPr lang="sv-SE" dirty="0"/>
          </a:p>
          <a:p>
            <a:r>
              <a:rPr lang="sv-SE" dirty="0"/>
              <a:t>Skada på grund av yttre våld</a:t>
            </a:r>
          </a:p>
        </p:txBody>
      </p:sp>
      <p:sp>
        <p:nvSpPr>
          <p:cNvPr id="4" name="Platshållare för text 3">
            <a:extLst>
              <a:ext uri="{FF2B5EF4-FFF2-40B4-BE49-F238E27FC236}">
                <a16:creationId xmlns:a16="http://schemas.microsoft.com/office/drawing/2014/main" id="{AF262D18-0E79-4F28-9607-4A4D39CFB89F}"/>
              </a:ext>
            </a:extLst>
          </p:cNvPr>
          <p:cNvSpPr>
            <a:spLocks noGrp="1"/>
          </p:cNvSpPr>
          <p:nvPr>
            <p:ph type="body" sz="quarter" idx="17"/>
          </p:nvPr>
        </p:nvSpPr>
        <p:spPr>
          <a:xfrm>
            <a:off x="512885" y="691748"/>
            <a:ext cx="7724210" cy="1004518"/>
          </a:xfrm>
        </p:spPr>
        <p:txBody>
          <a:bodyPr/>
          <a:lstStyle/>
          <a:p>
            <a:r>
              <a:rPr lang="sv-SE" dirty="0"/>
              <a:t>Arbetsskada (aj) – Tillbud (oj)</a:t>
            </a:r>
          </a:p>
        </p:txBody>
      </p:sp>
      <p:sp>
        <p:nvSpPr>
          <p:cNvPr id="5" name="textruta 4">
            <a:extLst>
              <a:ext uri="{FF2B5EF4-FFF2-40B4-BE49-F238E27FC236}">
                <a16:creationId xmlns:a16="http://schemas.microsoft.com/office/drawing/2014/main" id="{AC45FD31-BC07-4A07-970F-4E885C2D8079}"/>
              </a:ext>
            </a:extLst>
          </p:cNvPr>
          <p:cNvSpPr txBox="1"/>
          <p:nvPr/>
        </p:nvSpPr>
        <p:spPr>
          <a:xfrm>
            <a:off x="511668" y="1979996"/>
            <a:ext cx="3005951" cy="369332"/>
          </a:xfrm>
          <a:prstGeom prst="rect">
            <a:avLst/>
          </a:prstGeom>
          <a:noFill/>
        </p:spPr>
        <p:txBody>
          <a:bodyPr wrap="none" rtlCol="0">
            <a:spAutoFit/>
          </a:bodyPr>
          <a:lstStyle/>
          <a:p>
            <a:r>
              <a:rPr lang="sv-SE" sz="1800" b="1" dirty="0"/>
              <a:t>Arbetssjukdom (exempel)</a:t>
            </a:r>
          </a:p>
        </p:txBody>
      </p:sp>
      <p:sp>
        <p:nvSpPr>
          <p:cNvPr id="6" name="textruta 5">
            <a:extLst>
              <a:ext uri="{FF2B5EF4-FFF2-40B4-BE49-F238E27FC236}">
                <a16:creationId xmlns:a16="http://schemas.microsoft.com/office/drawing/2014/main" id="{26C12371-CF99-4259-8D8E-4996168B3829}"/>
              </a:ext>
            </a:extLst>
          </p:cNvPr>
          <p:cNvSpPr txBox="1"/>
          <p:nvPr/>
        </p:nvSpPr>
        <p:spPr>
          <a:xfrm>
            <a:off x="4472674" y="1991270"/>
            <a:ext cx="2775119" cy="369332"/>
          </a:xfrm>
          <a:prstGeom prst="rect">
            <a:avLst/>
          </a:prstGeom>
          <a:noFill/>
        </p:spPr>
        <p:txBody>
          <a:bodyPr wrap="none" rtlCol="0">
            <a:spAutoFit/>
          </a:bodyPr>
          <a:lstStyle/>
          <a:p>
            <a:r>
              <a:rPr lang="sv-SE" sz="1800" b="1" dirty="0"/>
              <a:t>Arbetsolycka (exempel)</a:t>
            </a:r>
          </a:p>
        </p:txBody>
      </p:sp>
      <p:sp>
        <p:nvSpPr>
          <p:cNvPr id="7" name="Platshållare för sidfot 6">
            <a:extLst>
              <a:ext uri="{FF2B5EF4-FFF2-40B4-BE49-F238E27FC236}">
                <a16:creationId xmlns:a16="http://schemas.microsoft.com/office/drawing/2014/main" id="{48EC169D-C744-456B-8B97-82566EB17D38}"/>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327530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704DA56-5EF3-4CAB-A705-90992A352FF4}"/>
              </a:ext>
            </a:extLst>
          </p:cNvPr>
          <p:cNvSpPr>
            <a:spLocks noGrp="1"/>
          </p:cNvSpPr>
          <p:nvPr>
            <p:ph type="body" sz="quarter" idx="17"/>
          </p:nvPr>
        </p:nvSpPr>
        <p:spPr>
          <a:xfrm>
            <a:off x="512763" y="692150"/>
            <a:ext cx="8376404" cy="1004888"/>
          </a:xfrm>
        </p:spPr>
        <p:txBody>
          <a:bodyPr/>
          <a:lstStyle/>
          <a:p>
            <a:r>
              <a:rPr lang="sv-SE" sz="2800" dirty="0"/>
              <a:t>Undersöka </a:t>
            </a:r>
            <a:r>
              <a:rPr lang="sv-SE" altLang="sv-SE" sz="2800" dirty="0"/>
              <a:t>– Riskbedöma – Åtgärda – Kontrollera</a:t>
            </a:r>
            <a:endParaRPr lang="sv-SE" sz="2800" dirty="0"/>
          </a:p>
        </p:txBody>
      </p:sp>
      <p:grpSp>
        <p:nvGrpSpPr>
          <p:cNvPr id="5" name="Grupp 4">
            <a:extLst>
              <a:ext uri="{FF2B5EF4-FFF2-40B4-BE49-F238E27FC236}">
                <a16:creationId xmlns:a16="http://schemas.microsoft.com/office/drawing/2014/main" id="{1572266A-6911-4548-A247-2596C8320B57}"/>
              </a:ext>
            </a:extLst>
          </p:cNvPr>
          <p:cNvGrpSpPr/>
          <p:nvPr/>
        </p:nvGrpSpPr>
        <p:grpSpPr>
          <a:xfrm>
            <a:off x="1719540" y="1712170"/>
            <a:ext cx="5814527" cy="3118315"/>
            <a:chOff x="1442225" y="1620406"/>
            <a:chExt cx="5814527" cy="3118315"/>
          </a:xfrm>
        </p:grpSpPr>
        <p:pic>
          <p:nvPicPr>
            <p:cNvPr id="6" name="Bildobjekt 3" descr="MTO_mall.jpg">
              <a:extLst>
                <a:ext uri="{FF2B5EF4-FFF2-40B4-BE49-F238E27FC236}">
                  <a16:creationId xmlns:a16="http://schemas.microsoft.com/office/drawing/2014/main" id="{99E608D4-B681-4E73-9AEA-07E4A298870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42225" y="1620406"/>
              <a:ext cx="5814527" cy="222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4" descr="samsnurra_kontrollera.jpg">
              <a:extLst>
                <a:ext uri="{FF2B5EF4-FFF2-40B4-BE49-F238E27FC236}">
                  <a16:creationId xmlns:a16="http://schemas.microsoft.com/office/drawing/2014/main" id="{5692C02C-43A8-430A-AD48-4D8B9D1B7ABB}"/>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6331185" y="3857954"/>
              <a:ext cx="835835" cy="87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5" descr="samsnurra_riskbedöma.jpg">
              <a:extLst>
                <a:ext uri="{FF2B5EF4-FFF2-40B4-BE49-F238E27FC236}">
                  <a16:creationId xmlns:a16="http://schemas.microsoft.com/office/drawing/2014/main" id="{259DE1BA-3330-4606-A52D-BD7E158210AD}"/>
                </a:ext>
              </a:extLst>
            </p:cNvPr>
            <p:cNvPicPr>
              <a:picLocks noChangeAspect="1"/>
            </p:cNvPicPr>
            <p:nvPr/>
          </p:nvPicPr>
          <p:blipFill>
            <a:blip r:embed="rId5"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3557953" y="3860804"/>
              <a:ext cx="860419" cy="87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6" descr="samsnurra_undersöka.jpg">
              <a:extLst>
                <a:ext uri="{FF2B5EF4-FFF2-40B4-BE49-F238E27FC236}">
                  <a16:creationId xmlns:a16="http://schemas.microsoft.com/office/drawing/2014/main" id="{43EFC61D-F788-475E-AA60-6213A2F42BAC}"/>
                </a:ext>
              </a:extLst>
            </p:cNvPr>
            <p:cNvPicPr>
              <a:picLocks noChangeAspect="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2014366" y="3857954"/>
              <a:ext cx="850586" cy="87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7" descr="samsnurra_åtgärda.jpg">
              <a:extLst>
                <a:ext uri="{FF2B5EF4-FFF2-40B4-BE49-F238E27FC236}">
                  <a16:creationId xmlns:a16="http://schemas.microsoft.com/office/drawing/2014/main" id="{C86E8EC4-21B2-4226-95A3-E1DCF5D1C3ED}"/>
                </a:ext>
              </a:extLst>
            </p:cNvPr>
            <p:cNvPicPr>
              <a:picLocks noChangeAspect="1"/>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4953788" y="3860804"/>
              <a:ext cx="841981" cy="87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11" descr="PREVENT_text.jpg">
              <a:extLst>
                <a:ext uri="{FF2B5EF4-FFF2-40B4-BE49-F238E27FC236}">
                  <a16:creationId xmlns:a16="http://schemas.microsoft.com/office/drawing/2014/main" id="{637FC489-72F5-4019-91D4-FEB89F42C736}"/>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213521" y="1768892"/>
              <a:ext cx="1152961" cy="32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Platshållare för sidfot 11">
            <a:extLst>
              <a:ext uri="{FF2B5EF4-FFF2-40B4-BE49-F238E27FC236}">
                <a16:creationId xmlns:a16="http://schemas.microsoft.com/office/drawing/2014/main" id="{77ED5EC2-8B3C-4125-99F9-734525F25407}"/>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252927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6F665AB-7A95-4D4A-872F-87B4AAD4B15D}"/>
              </a:ext>
            </a:extLst>
          </p:cNvPr>
          <p:cNvSpPr>
            <a:spLocks noGrp="1"/>
          </p:cNvSpPr>
          <p:nvPr>
            <p:ph type="body" sz="quarter" idx="14"/>
          </p:nvPr>
        </p:nvSpPr>
        <p:spPr/>
        <p:txBody>
          <a:bodyPr/>
          <a:lstStyle/>
          <a:p>
            <a:pPr marL="342900" indent="-342900" algn="l">
              <a:buFont typeface="Arial" panose="020B0604020202020204" pitchFamily="34" charset="0"/>
              <a:buChar char="•"/>
            </a:pPr>
            <a:r>
              <a:rPr lang="sv-SE" dirty="0"/>
              <a:t>Risk </a:t>
            </a:r>
            <a:r>
              <a:rPr lang="sv-SE" altLang="sv-SE" dirty="0"/>
              <a:t>– en bedömning av</a:t>
            </a:r>
          </a:p>
          <a:p>
            <a:pPr marL="342900" indent="-342900" algn="l">
              <a:buFont typeface="Arial" panose="020B0604020202020204" pitchFamily="34" charset="0"/>
              <a:buChar char="•"/>
            </a:pPr>
            <a:r>
              <a:rPr lang="sv-SE" dirty="0"/>
              <a:t>Konsekvens</a:t>
            </a:r>
          </a:p>
          <a:p>
            <a:pPr marL="342900" indent="-342900" algn="l">
              <a:buFont typeface="Arial" panose="020B0604020202020204" pitchFamily="34" charset="0"/>
              <a:buChar char="•"/>
            </a:pPr>
            <a:r>
              <a:rPr lang="sv-SE" dirty="0"/>
              <a:t>Sannolikhet/frekvens</a:t>
            </a:r>
          </a:p>
        </p:txBody>
      </p:sp>
      <p:sp>
        <p:nvSpPr>
          <p:cNvPr id="4" name="Platshållare för text 3">
            <a:extLst>
              <a:ext uri="{FF2B5EF4-FFF2-40B4-BE49-F238E27FC236}">
                <a16:creationId xmlns:a16="http://schemas.microsoft.com/office/drawing/2014/main" id="{FCE373C9-F696-4B79-AD4D-1196E6782436}"/>
              </a:ext>
            </a:extLst>
          </p:cNvPr>
          <p:cNvSpPr>
            <a:spLocks noGrp="1"/>
          </p:cNvSpPr>
          <p:nvPr>
            <p:ph type="body" sz="quarter" idx="15"/>
          </p:nvPr>
        </p:nvSpPr>
        <p:spPr/>
        <p:txBody>
          <a:bodyPr/>
          <a:lstStyle/>
          <a:p>
            <a:pPr algn="l"/>
            <a:r>
              <a:rPr lang="sv-SE" dirty="0"/>
              <a:t>Riskbedöma</a:t>
            </a:r>
          </a:p>
        </p:txBody>
      </p:sp>
      <p:pic>
        <p:nvPicPr>
          <p:cNvPr id="5" name="Bildobjekt 4" descr="samsnurra_riskbedöma.jpg">
            <a:extLst>
              <a:ext uri="{FF2B5EF4-FFF2-40B4-BE49-F238E27FC236}">
                <a16:creationId xmlns:a16="http://schemas.microsoft.com/office/drawing/2014/main" id="{BAAE543B-FAD7-40B2-BE61-B12491403CE7}"/>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40475" y="1244998"/>
            <a:ext cx="2639962" cy="2653504"/>
          </a:xfrm>
          <a:prstGeom prst="rect">
            <a:avLst/>
          </a:prstGeom>
          <a:solidFill>
            <a:schemeClr val="accent6"/>
          </a:solidFill>
          <a:ln>
            <a:noFill/>
          </a:ln>
          <a:extLst/>
        </p:spPr>
      </p:pic>
      <p:sp>
        <p:nvSpPr>
          <p:cNvPr id="6" name="Platshållare för sidfot 5">
            <a:extLst>
              <a:ext uri="{FF2B5EF4-FFF2-40B4-BE49-F238E27FC236}">
                <a16:creationId xmlns:a16="http://schemas.microsoft.com/office/drawing/2014/main" id="{90231FBA-E3B3-4B3A-8110-C652DA560F3A}"/>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301940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1048537-7EB9-45E7-913B-88657B23B68B}"/>
              </a:ext>
            </a:extLst>
          </p:cNvPr>
          <p:cNvSpPr>
            <a:spLocks noGrp="1"/>
          </p:cNvSpPr>
          <p:nvPr>
            <p:ph type="body" sz="quarter" idx="17"/>
          </p:nvPr>
        </p:nvSpPr>
        <p:spPr>
          <a:xfrm>
            <a:off x="512884" y="691748"/>
            <a:ext cx="7147089" cy="1004518"/>
          </a:xfrm>
        </p:spPr>
        <p:txBody>
          <a:bodyPr/>
          <a:lstStyle/>
          <a:p>
            <a:r>
              <a:rPr lang="sv-SE" dirty="0"/>
              <a:t>Riskbedömning – enkel klassning</a:t>
            </a:r>
          </a:p>
        </p:txBody>
      </p:sp>
      <p:pic>
        <p:nvPicPr>
          <p:cNvPr id="4" name="Platshållare för innehåll 8" descr="Riskklassning_liten_jpeg.jpg">
            <a:extLst>
              <a:ext uri="{FF2B5EF4-FFF2-40B4-BE49-F238E27FC236}">
                <a16:creationId xmlns:a16="http://schemas.microsoft.com/office/drawing/2014/main" id="{656478D6-F5B7-40AD-B887-9B0DC8CCA14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0741" y="1982350"/>
            <a:ext cx="7270716" cy="21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tshållare för sidfot 4">
            <a:extLst>
              <a:ext uri="{FF2B5EF4-FFF2-40B4-BE49-F238E27FC236}">
                <a16:creationId xmlns:a16="http://schemas.microsoft.com/office/drawing/2014/main" id="{3B308D89-1766-4495-B0D0-BD46BE541FAB}"/>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405640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FE94898-FB87-4BAD-B6E2-741233934FAB}"/>
              </a:ext>
            </a:extLst>
          </p:cNvPr>
          <p:cNvSpPr>
            <a:spLocks noGrp="1"/>
          </p:cNvSpPr>
          <p:nvPr>
            <p:ph type="body" sz="quarter" idx="17"/>
          </p:nvPr>
        </p:nvSpPr>
        <p:spPr>
          <a:xfrm>
            <a:off x="512885" y="302008"/>
            <a:ext cx="6244058" cy="1004518"/>
          </a:xfrm>
        </p:spPr>
        <p:txBody>
          <a:bodyPr/>
          <a:lstStyle/>
          <a:p>
            <a:r>
              <a:rPr lang="sv-SE" dirty="0"/>
              <a:t>Riskmatris</a:t>
            </a:r>
          </a:p>
        </p:txBody>
      </p:sp>
      <p:grpSp>
        <p:nvGrpSpPr>
          <p:cNvPr id="13" name="Grupp 12">
            <a:extLst>
              <a:ext uri="{FF2B5EF4-FFF2-40B4-BE49-F238E27FC236}">
                <a16:creationId xmlns:a16="http://schemas.microsoft.com/office/drawing/2014/main" id="{B90DE29B-BE35-4F6C-999C-AEDF95B7BCB5}"/>
              </a:ext>
            </a:extLst>
          </p:cNvPr>
          <p:cNvGrpSpPr/>
          <p:nvPr/>
        </p:nvGrpSpPr>
        <p:grpSpPr>
          <a:xfrm>
            <a:off x="520380" y="1401464"/>
            <a:ext cx="8301852" cy="3784028"/>
            <a:chOff x="520380" y="1401464"/>
            <a:chExt cx="8301852" cy="3784028"/>
          </a:xfrm>
        </p:grpSpPr>
        <p:grpSp>
          <p:nvGrpSpPr>
            <p:cNvPr id="11" name="Grupp 10">
              <a:extLst>
                <a:ext uri="{FF2B5EF4-FFF2-40B4-BE49-F238E27FC236}">
                  <a16:creationId xmlns:a16="http://schemas.microsoft.com/office/drawing/2014/main" id="{9E2931BA-88B4-4B19-B5DE-7CC4A1AA71E9}"/>
                </a:ext>
              </a:extLst>
            </p:cNvPr>
            <p:cNvGrpSpPr/>
            <p:nvPr/>
          </p:nvGrpSpPr>
          <p:grpSpPr>
            <a:xfrm>
              <a:off x="625302" y="1401464"/>
              <a:ext cx="8196930" cy="3784028"/>
              <a:chOff x="625302" y="1401464"/>
              <a:chExt cx="8196930" cy="3784028"/>
            </a:xfrm>
          </p:grpSpPr>
          <p:pic>
            <p:nvPicPr>
              <p:cNvPr id="4" name="Platshållare för innehåll 4" descr="riskmatris_liten_jpeg.jpg">
                <a:extLst>
                  <a:ext uri="{FF2B5EF4-FFF2-40B4-BE49-F238E27FC236}">
                    <a16:creationId xmlns:a16="http://schemas.microsoft.com/office/drawing/2014/main" id="{F3D9EAF7-0030-4DB0-9612-3DEC28F23EA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11078" y="1463231"/>
                <a:ext cx="4111154" cy="372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4">
                <a:extLst>
                  <a:ext uri="{FF2B5EF4-FFF2-40B4-BE49-F238E27FC236}">
                    <a16:creationId xmlns:a16="http://schemas.microsoft.com/office/drawing/2014/main" id="{9C51336E-3C3D-4097-8CEC-88A3D7351D38}"/>
                  </a:ext>
                </a:extLst>
              </p:cNvPr>
              <p:cNvPicPr>
                <a:picLocks noChangeAspect="1"/>
              </p:cNvPicPr>
              <p:nvPr/>
            </p:nvPicPr>
            <p:blipFill>
              <a:blip r:embed="rId4"/>
              <a:stretch>
                <a:fillRect/>
              </a:stretch>
            </p:blipFill>
            <p:spPr>
              <a:xfrm>
                <a:off x="625302" y="1401464"/>
                <a:ext cx="2705142" cy="2687949"/>
              </a:xfrm>
              <a:prstGeom prst="rect">
                <a:avLst/>
              </a:prstGeom>
            </p:spPr>
          </p:pic>
          <p:cxnSp>
            <p:nvCxnSpPr>
              <p:cNvPr id="6" name="Rak pilkoppling 5">
                <a:extLst>
                  <a:ext uri="{FF2B5EF4-FFF2-40B4-BE49-F238E27FC236}">
                    <a16:creationId xmlns:a16="http://schemas.microsoft.com/office/drawing/2014/main" id="{453B4DCE-9276-4370-A23F-F40F8DE9092F}"/>
                  </a:ext>
                </a:extLst>
              </p:cNvPr>
              <p:cNvCxnSpPr>
                <a:cxnSpLocks/>
              </p:cNvCxnSpPr>
              <p:nvPr/>
            </p:nvCxnSpPr>
            <p:spPr>
              <a:xfrm>
                <a:off x="3606898" y="2347797"/>
                <a:ext cx="1095788"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Rak pilkoppling 6">
                <a:extLst>
                  <a:ext uri="{FF2B5EF4-FFF2-40B4-BE49-F238E27FC236}">
                    <a16:creationId xmlns:a16="http://schemas.microsoft.com/office/drawing/2014/main" id="{69975BCF-E8C4-458B-8616-191610E69851}"/>
                  </a:ext>
                </a:extLst>
              </p:cNvPr>
              <p:cNvCxnSpPr>
                <a:cxnSpLocks/>
              </p:cNvCxnSpPr>
              <p:nvPr/>
            </p:nvCxnSpPr>
            <p:spPr>
              <a:xfrm>
                <a:off x="3577135" y="2745438"/>
                <a:ext cx="1095788"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Rak pilkoppling 7">
                <a:extLst>
                  <a:ext uri="{FF2B5EF4-FFF2-40B4-BE49-F238E27FC236}">
                    <a16:creationId xmlns:a16="http://schemas.microsoft.com/office/drawing/2014/main" id="{A106EAD1-8FE2-4FE6-B7E8-0B048B44C04F}"/>
                  </a:ext>
                </a:extLst>
              </p:cNvPr>
              <p:cNvCxnSpPr>
                <a:cxnSpLocks/>
              </p:cNvCxnSpPr>
              <p:nvPr/>
            </p:nvCxnSpPr>
            <p:spPr>
              <a:xfrm>
                <a:off x="3583452" y="3173901"/>
                <a:ext cx="1102581"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Rak pilkoppling 8">
                <a:extLst>
                  <a:ext uri="{FF2B5EF4-FFF2-40B4-BE49-F238E27FC236}">
                    <a16:creationId xmlns:a16="http://schemas.microsoft.com/office/drawing/2014/main" id="{9B753E1A-3E49-4EAF-9DBD-363C82EBDCAF}"/>
                  </a:ext>
                </a:extLst>
              </p:cNvPr>
              <p:cNvCxnSpPr>
                <a:cxnSpLocks/>
              </p:cNvCxnSpPr>
              <p:nvPr/>
            </p:nvCxnSpPr>
            <p:spPr>
              <a:xfrm>
                <a:off x="3577135" y="3618247"/>
                <a:ext cx="1095788"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Rak pilkoppling 9">
                <a:extLst>
                  <a:ext uri="{FF2B5EF4-FFF2-40B4-BE49-F238E27FC236}">
                    <a16:creationId xmlns:a16="http://schemas.microsoft.com/office/drawing/2014/main" id="{051C105D-65C0-4CF1-BB34-D579123E42E2}"/>
                  </a:ext>
                </a:extLst>
              </p:cNvPr>
              <p:cNvCxnSpPr>
                <a:cxnSpLocks/>
              </p:cNvCxnSpPr>
              <p:nvPr/>
            </p:nvCxnSpPr>
            <p:spPr>
              <a:xfrm>
                <a:off x="3615290" y="1954700"/>
                <a:ext cx="1095788"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2" name="textruta 11">
              <a:extLst>
                <a:ext uri="{FF2B5EF4-FFF2-40B4-BE49-F238E27FC236}">
                  <a16:creationId xmlns:a16="http://schemas.microsoft.com/office/drawing/2014/main" id="{9FEEBE9A-B549-47D9-B66E-6E9C0305B15A}"/>
                </a:ext>
              </a:extLst>
            </p:cNvPr>
            <p:cNvSpPr txBox="1"/>
            <p:nvPr/>
          </p:nvSpPr>
          <p:spPr>
            <a:xfrm>
              <a:off x="520380" y="4216062"/>
              <a:ext cx="4304033" cy="523220"/>
            </a:xfrm>
            <a:prstGeom prst="rect">
              <a:avLst/>
            </a:prstGeom>
            <a:noFill/>
          </p:spPr>
          <p:txBody>
            <a:bodyPr wrap="square" rtlCol="0">
              <a:spAutoFit/>
            </a:bodyPr>
            <a:lstStyle/>
            <a:p>
              <a:r>
                <a:rPr lang="sv-SE" dirty="0"/>
                <a:t>Lämplig skala för klassning av sannolikhet/frekvens är beroende av lokala faktorer.</a:t>
              </a:r>
            </a:p>
          </p:txBody>
        </p:sp>
      </p:grpSp>
    </p:spTree>
    <p:extLst>
      <p:ext uri="{BB962C8B-B14F-4D97-AF65-F5344CB8AC3E}">
        <p14:creationId xmlns:p14="http://schemas.microsoft.com/office/powerpoint/2010/main" val="391441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C30EDC6-E885-427B-9FB8-4664B9AF953F}"/>
              </a:ext>
            </a:extLst>
          </p:cNvPr>
          <p:cNvSpPr>
            <a:spLocks noGrp="1"/>
          </p:cNvSpPr>
          <p:nvPr>
            <p:ph type="body" sz="quarter" idx="14"/>
          </p:nvPr>
        </p:nvSpPr>
        <p:spPr>
          <a:xfrm>
            <a:off x="512885" y="1626302"/>
            <a:ext cx="7812968" cy="548209"/>
          </a:xfrm>
        </p:spPr>
        <p:txBody>
          <a:bodyPr/>
          <a:lstStyle/>
          <a:p>
            <a:r>
              <a:rPr lang="sv-SE" dirty="0"/>
              <a:t>sannolikhet (S) X konsekvens (K) = riskvärde (R)</a:t>
            </a:r>
          </a:p>
        </p:txBody>
      </p:sp>
      <p:sp>
        <p:nvSpPr>
          <p:cNvPr id="3" name="Platshållare för text 2">
            <a:extLst>
              <a:ext uri="{FF2B5EF4-FFF2-40B4-BE49-F238E27FC236}">
                <a16:creationId xmlns:a16="http://schemas.microsoft.com/office/drawing/2014/main" id="{6C016EC0-5D73-4FAC-AC16-24F4BF338D99}"/>
              </a:ext>
            </a:extLst>
          </p:cNvPr>
          <p:cNvSpPr>
            <a:spLocks noGrp="1"/>
          </p:cNvSpPr>
          <p:nvPr>
            <p:ph type="body" sz="quarter" idx="17"/>
          </p:nvPr>
        </p:nvSpPr>
        <p:spPr>
          <a:xfrm>
            <a:off x="512885" y="691748"/>
            <a:ext cx="7812968" cy="1004518"/>
          </a:xfrm>
        </p:spPr>
        <p:txBody>
          <a:bodyPr/>
          <a:lstStyle/>
          <a:p>
            <a:r>
              <a:rPr lang="sv-SE" dirty="0"/>
              <a:t>Riskbedömning</a:t>
            </a:r>
          </a:p>
        </p:txBody>
      </p:sp>
      <p:pic>
        <p:nvPicPr>
          <p:cNvPr id="4" name="Platshållare för innehåll 4" descr="Riskvarde_liten_jpeg.jpg">
            <a:extLst>
              <a:ext uri="{FF2B5EF4-FFF2-40B4-BE49-F238E27FC236}">
                <a16:creationId xmlns:a16="http://schemas.microsoft.com/office/drawing/2014/main" id="{38E92D7E-86F4-4046-BAD9-4C43FF7A6A1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0740" y="2163448"/>
            <a:ext cx="6616194" cy="24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tshållare för sidfot 4">
            <a:extLst>
              <a:ext uri="{FF2B5EF4-FFF2-40B4-BE49-F238E27FC236}">
                <a16:creationId xmlns:a16="http://schemas.microsoft.com/office/drawing/2014/main" id="{CE46C096-6E68-40F4-84F7-B5BC69D4435B}"/>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401351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731C961-5498-4A1E-B09A-52DF3BBAEEFA}"/>
              </a:ext>
            </a:extLst>
          </p:cNvPr>
          <p:cNvSpPr>
            <a:spLocks noGrp="1"/>
          </p:cNvSpPr>
          <p:nvPr>
            <p:ph type="body" sz="quarter" idx="14"/>
          </p:nvPr>
        </p:nvSpPr>
        <p:spPr>
          <a:xfrm>
            <a:off x="512885" y="2023542"/>
            <a:ext cx="5685548" cy="2209792"/>
          </a:xfrm>
        </p:spPr>
        <p:txBody>
          <a:bodyPr/>
          <a:lstStyle/>
          <a:p>
            <a:r>
              <a:rPr lang="sv-SE" dirty="0"/>
              <a:t>Föreskriftskrav</a:t>
            </a:r>
          </a:p>
          <a:p>
            <a:r>
              <a:rPr lang="sv-SE" dirty="0"/>
              <a:t>Resultat av riskvärdering</a:t>
            </a:r>
          </a:p>
          <a:p>
            <a:r>
              <a:rPr lang="sv-SE" dirty="0"/>
              <a:t>God standard och bästa praxis i den egna verksamheten och i jämförbara verksamheter</a:t>
            </a:r>
          </a:p>
        </p:txBody>
      </p:sp>
      <p:sp>
        <p:nvSpPr>
          <p:cNvPr id="3" name="Platshållare för text 2">
            <a:extLst>
              <a:ext uri="{FF2B5EF4-FFF2-40B4-BE49-F238E27FC236}">
                <a16:creationId xmlns:a16="http://schemas.microsoft.com/office/drawing/2014/main" id="{27DA2F9B-6A3A-4FC5-AE01-DA7A7EA078A4}"/>
              </a:ext>
            </a:extLst>
          </p:cNvPr>
          <p:cNvSpPr>
            <a:spLocks noGrp="1"/>
          </p:cNvSpPr>
          <p:nvPr>
            <p:ph type="body" sz="quarter" idx="16"/>
          </p:nvPr>
        </p:nvSpPr>
        <p:spPr/>
        <p:txBody>
          <a:bodyPr/>
          <a:lstStyle/>
          <a:p>
            <a:r>
              <a:rPr lang="sv-SE" dirty="0"/>
              <a:t>Åtgärda …</a:t>
            </a:r>
          </a:p>
        </p:txBody>
      </p:sp>
      <p:pic>
        <p:nvPicPr>
          <p:cNvPr id="5" name="Bildobjekt 4" descr="samsnurra_åtgärda.jpg">
            <a:extLst>
              <a:ext uri="{FF2B5EF4-FFF2-40B4-BE49-F238E27FC236}">
                <a16:creationId xmlns:a16="http://schemas.microsoft.com/office/drawing/2014/main" id="{B5CC0FDA-531A-4D2D-BF4D-E7A6CE02EF0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87594" y="1641423"/>
            <a:ext cx="2243039" cy="23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sidfot 5">
            <a:extLst>
              <a:ext uri="{FF2B5EF4-FFF2-40B4-BE49-F238E27FC236}">
                <a16:creationId xmlns:a16="http://schemas.microsoft.com/office/drawing/2014/main" id="{382CEE4E-5799-4AD5-A6DB-83BAA4D9FA7D}"/>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419867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69EFCD9-3BDC-49AA-A75F-6F04455904A0}"/>
              </a:ext>
            </a:extLst>
          </p:cNvPr>
          <p:cNvSpPr>
            <a:spLocks noGrp="1"/>
          </p:cNvSpPr>
          <p:nvPr>
            <p:ph type="body" sz="quarter" idx="14"/>
          </p:nvPr>
        </p:nvSpPr>
        <p:spPr/>
        <p:txBody>
          <a:bodyPr/>
          <a:lstStyle/>
          <a:p>
            <a:r>
              <a:rPr lang="sv-SE" dirty="0"/>
              <a:t>Vilken effekt har åtgärden?</a:t>
            </a:r>
          </a:p>
          <a:p>
            <a:r>
              <a:rPr lang="sv-SE" dirty="0"/>
              <a:t>Påverkas sannolikhet/konsekvens?</a:t>
            </a:r>
          </a:p>
          <a:p>
            <a:r>
              <a:rPr lang="sv-SE" dirty="0"/>
              <a:t>Kan åtgärden skapa nya problem?</a:t>
            </a:r>
          </a:p>
          <a:p>
            <a:r>
              <a:rPr lang="sv-SE" dirty="0"/>
              <a:t>Är åtgärden tillräcklig – krävs ytterligare åtgärder?</a:t>
            </a:r>
          </a:p>
        </p:txBody>
      </p:sp>
      <p:sp>
        <p:nvSpPr>
          <p:cNvPr id="3" name="Platshållare för text 2">
            <a:extLst>
              <a:ext uri="{FF2B5EF4-FFF2-40B4-BE49-F238E27FC236}">
                <a16:creationId xmlns:a16="http://schemas.microsoft.com/office/drawing/2014/main" id="{37021993-B1C9-47B9-AA95-847D051EA8B7}"/>
              </a:ext>
            </a:extLst>
          </p:cNvPr>
          <p:cNvSpPr>
            <a:spLocks noGrp="1"/>
          </p:cNvSpPr>
          <p:nvPr>
            <p:ph type="body" sz="quarter" idx="15"/>
          </p:nvPr>
        </p:nvSpPr>
        <p:spPr/>
        <p:txBody>
          <a:bodyPr/>
          <a:lstStyle/>
          <a:p>
            <a:r>
              <a:rPr lang="sv-SE" dirty="0"/>
              <a:t>Är åtgärden genomförbar – kostnader, tid, andra problem?</a:t>
            </a:r>
          </a:p>
          <a:p>
            <a:r>
              <a:rPr lang="sv-SE" dirty="0"/>
              <a:t>Är åtgärden motiverad med hänsyn till riskens allvarlighet?</a:t>
            </a:r>
          </a:p>
        </p:txBody>
      </p:sp>
      <p:sp>
        <p:nvSpPr>
          <p:cNvPr id="4" name="Platshållare för text 3">
            <a:extLst>
              <a:ext uri="{FF2B5EF4-FFF2-40B4-BE49-F238E27FC236}">
                <a16:creationId xmlns:a16="http://schemas.microsoft.com/office/drawing/2014/main" id="{E8879457-D474-433D-988D-1366F2C78B9C}"/>
              </a:ext>
            </a:extLst>
          </p:cNvPr>
          <p:cNvSpPr>
            <a:spLocks noGrp="1"/>
          </p:cNvSpPr>
          <p:nvPr>
            <p:ph type="body" sz="quarter" idx="17"/>
          </p:nvPr>
        </p:nvSpPr>
        <p:spPr/>
        <p:txBody>
          <a:bodyPr/>
          <a:lstStyle/>
          <a:p>
            <a:r>
              <a:rPr lang="sv-SE" dirty="0"/>
              <a:t>… åtgärda</a:t>
            </a:r>
          </a:p>
        </p:txBody>
      </p:sp>
      <p:sp>
        <p:nvSpPr>
          <p:cNvPr id="5" name="textruta 4">
            <a:extLst>
              <a:ext uri="{FF2B5EF4-FFF2-40B4-BE49-F238E27FC236}">
                <a16:creationId xmlns:a16="http://schemas.microsoft.com/office/drawing/2014/main" id="{E30A458B-46AA-4D72-AF9F-8575C174BC24}"/>
              </a:ext>
            </a:extLst>
          </p:cNvPr>
          <p:cNvSpPr txBox="1"/>
          <p:nvPr/>
        </p:nvSpPr>
        <p:spPr>
          <a:xfrm>
            <a:off x="4718282" y="4136959"/>
            <a:ext cx="2683239" cy="523220"/>
          </a:xfrm>
          <a:prstGeom prst="rect">
            <a:avLst/>
          </a:prstGeom>
          <a:noFill/>
        </p:spPr>
        <p:txBody>
          <a:bodyPr wrap="square" rtlCol="0">
            <a:spAutoFit/>
          </a:bodyPr>
          <a:lstStyle/>
          <a:p>
            <a:r>
              <a:rPr lang="sv-SE" sz="2800" dirty="0">
                <a:solidFill>
                  <a:schemeClr val="accent5"/>
                </a:solidFill>
              </a:rPr>
              <a:t>Handlingsplan!</a:t>
            </a:r>
          </a:p>
        </p:txBody>
      </p:sp>
      <p:pic>
        <p:nvPicPr>
          <p:cNvPr id="6" name="Bildobjekt 4" descr="samsnurra_åtgärda.jpg">
            <a:extLst>
              <a:ext uri="{FF2B5EF4-FFF2-40B4-BE49-F238E27FC236}">
                <a16:creationId xmlns:a16="http://schemas.microsoft.com/office/drawing/2014/main" id="{70D7DC81-2922-4F1E-AB74-B37B69681FC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13491" y="3442915"/>
            <a:ext cx="1371096" cy="140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tshållare för sidfot 6">
            <a:extLst>
              <a:ext uri="{FF2B5EF4-FFF2-40B4-BE49-F238E27FC236}">
                <a16:creationId xmlns:a16="http://schemas.microsoft.com/office/drawing/2014/main" id="{3229915E-B8BE-4CA4-84EE-0E7D9D5F48C0}"/>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239635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AF11970-F027-4145-9DCD-BBDB995914AA}"/>
              </a:ext>
            </a:extLst>
          </p:cNvPr>
          <p:cNvSpPr>
            <a:spLocks noGrp="1"/>
          </p:cNvSpPr>
          <p:nvPr>
            <p:ph type="body" sz="quarter" idx="14"/>
          </p:nvPr>
        </p:nvSpPr>
        <p:spPr/>
        <p:txBody>
          <a:bodyPr/>
          <a:lstStyle/>
          <a:p>
            <a:r>
              <a:rPr lang="sv-SE" dirty="0"/>
              <a:t>Är åtgärderna genomförda?</a:t>
            </a:r>
          </a:p>
          <a:p>
            <a:r>
              <a:rPr lang="sv-SE" dirty="0"/>
              <a:t>Har åtgärderna fått avsedd effekt?</a:t>
            </a:r>
          </a:p>
        </p:txBody>
      </p:sp>
      <p:sp>
        <p:nvSpPr>
          <p:cNvPr id="3" name="Platshållare för text 2">
            <a:extLst>
              <a:ext uri="{FF2B5EF4-FFF2-40B4-BE49-F238E27FC236}">
                <a16:creationId xmlns:a16="http://schemas.microsoft.com/office/drawing/2014/main" id="{9D0CFFA8-9436-4193-B5F7-60C0E557CD02}"/>
              </a:ext>
            </a:extLst>
          </p:cNvPr>
          <p:cNvSpPr>
            <a:spLocks noGrp="1"/>
          </p:cNvSpPr>
          <p:nvPr>
            <p:ph type="body" sz="quarter" idx="16"/>
          </p:nvPr>
        </p:nvSpPr>
        <p:spPr/>
        <p:txBody>
          <a:bodyPr/>
          <a:lstStyle/>
          <a:p>
            <a:r>
              <a:rPr lang="sv-SE" dirty="0"/>
              <a:t>Kontrollera</a:t>
            </a:r>
          </a:p>
        </p:txBody>
      </p:sp>
      <p:pic>
        <p:nvPicPr>
          <p:cNvPr id="4" name="Bildobjekt 4" descr="samsnurra_kontrollera.jpg">
            <a:extLst>
              <a:ext uri="{FF2B5EF4-FFF2-40B4-BE49-F238E27FC236}">
                <a16:creationId xmlns:a16="http://schemas.microsoft.com/office/drawing/2014/main" id="{884A9FC2-5E5F-4C93-9C00-7B31350964D9}"/>
              </a:ext>
            </a:extLst>
          </p:cNvPr>
          <p:cNvPicPr>
            <a:picLocks noChangeAspect="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5605670" y="1884459"/>
            <a:ext cx="2180103" cy="22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tshållare för sidfot 4">
            <a:extLst>
              <a:ext uri="{FF2B5EF4-FFF2-40B4-BE49-F238E27FC236}">
                <a16:creationId xmlns:a16="http://schemas.microsoft.com/office/drawing/2014/main" id="{6B795455-A57D-40DC-A5D6-6C697C31A726}"/>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330444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D73D4F9-A0E9-4B48-985C-8AD3B6E702BC}"/>
              </a:ext>
            </a:extLst>
          </p:cNvPr>
          <p:cNvSpPr>
            <a:spLocks noGrp="1"/>
          </p:cNvSpPr>
          <p:nvPr>
            <p:ph type="body" sz="quarter" idx="17"/>
          </p:nvPr>
        </p:nvSpPr>
        <p:spPr>
          <a:xfrm>
            <a:off x="512884" y="1139251"/>
            <a:ext cx="8188905" cy="1202571"/>
          </a:xfrm>
        </p:spPr>
        <p:txBody>
          <a:bodyPr anchor="b"/>
          <a:lstStyle/>
          <a:p>
            <a:r>
              <a:rPr lang="sv-SE" sz="2800" dirty="0"/>
              <a:t>Undersöka </a:t>
            </a:r>
            <a:r>
              <a:rPr lang="sv-SE" altLang="sv-SE" sz="2800" dirty="0"/>
              <a:t>– Riskbedöma – Åtgärda – Kontrollera</a:t>
            </a:r>
            <a:endParaRPr lang="sv-SE" sz="2800" dirty="0"/>
          </a:p>
          <a:p>
            <a:endParaRPr lang="sv-SE" dirty="0"/>
          </a:p>
        </p:txBody>
      </p:sp>
      <p:grpSp>
        <p:nvGrpSpPr>
          <p:cNvPr id="4" name="Grupp 3">
            <a:extLst>
              <a:ext uri="{FF2B5EF4-FFF2-40B4-BE49-F238E27FC236}">
                <a16:creationId xmlns:a16="http://schemas.microsoft.com/office/drawing/2014/main" id="{9F1E85E0-0BFE-4972-97E2-BEFCC7B39FD2}"/>
              </a:ext>
            </a:extLst>
          </p:cNvPr>
          <p:cNvGrpSpPr/>
          <p:nvPr/>
        </p:nvGrpSpPr>
        <p:grpSpPr>
          <a:xfrm>
            <a:off x="1442225" y="1657881"/>
            <a:ext cx="5814527" cy="3118315"/>
            <a:chOff x="1442225" y="1620406"/>
            <a:chExt cx="5814527" cy="3118315"/>
          </a:xfrm>
        </p:grpSpPr>
        <p:pic>
          <p:nvPicPr>
            <p:cNvPr id="5" name="Bildobjekt 3" descr="MTO_mall.jpg">
              <a:extLst>
                <a:ext uri="{FF2B5EF4-FFF2-40B4-BE49-F238E27FC236}">
                  <a16:creationId xmlns:a16="http://schemas.microsoft.com/office/drawing/2014/main" id="{960396D1-AF19-4BE8-AE7B-0FF762355C1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42225" y="1620406"/>
              <a:ext cx="5814527" cy="222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4" descr="samsnurra_kontrollera.jpg">
              <a:extLst>
                <a:ext uri="{FF2B5EF4-FFF2-40B4-BE49-F238E27FC236}">
                  <a16:creationId xmlns:a16="http://schemas.microsoft.com/office/drawing/2014/main" id="{D3C31BEE-284B-4ECB-B8B2-8EB601CBD27D}"/>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6331185" y="3857954"/>
              <a:ext cx="835835" cy="87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5" descr="samsnurra_riskbedöma.jpg">
              <a:extLst>
                <a:ext uri="{FF2B5EF4-FFF2-40B4-BE49-F238E27FC236}">
                  <a16:creationId xmlns:a16="http://schemas.microsoft.com/office/drawing/2014/main" id="{DED3EEF5-1AA1-4090-8F77-92B24B033F2C}"/>
                </a:ext>
              </a:extLst>
            </p:cNvPr>
            <p:cNvPicPr>
              <a:picLocks noChangeAspect="1"/>
            </p:cNvPicPr>
            <p:nvPr/>
          </p:nvPicPr>
          <p:blipFill>
            <a:blip r:embed="rId5"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3557953" y="3860804"/>
              <a:ext cx="860419" cy="87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6" descr="samsnurra_undersöka.jpg">
              <a:extLst>
                <a:ext uri="{FF2B5EF4-FFF2-40B4-BE49-F238E27FC236}">
                  <a16:creationId xmlns:a16="http://schemas.microsoft.com/office/drawing/2014/main" id="{4F6D347A-B0F1-4863-9C33-A5C886EEEE6B}"/>
                </a:ext>
              </a:extLst>
            </p:cNvPr>
            <p:cNvPicPr>
              <a:picLocks noChangeAspect="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2014366" y="3857954"/>
              <a:ext cx="850586" cy="87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7" descr="samsnurra_åtgärda.jpg">
              <a:extLst>
                <a:ext uri="{FF2B5EF4-FFF2-40B4-BE49-F238E27FC236}">
                  <a16:creationId xmlns:a16="http://schemas.microsoft.com/office/drawing/2014/main" id="{F40B4C91-1428-4D1F-9CE3-C82899D05496}"/>
                </a:ext>
              </a:extLst>
            </p:cNvPr>
            <p:cNvPicPr>
              <a:picLocks noChangeAspect="1"/>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4953788" y="3860804"/>
              <a:ext cx="841981" cy="87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11" descr="PREVENT_text.jpg">
              <a:extLst>
                <a:ext uri="{FF2B5EF4-FFF2-40B4-BE49-F238E27FC236}">
                  <a16:creationId xmlns:a16="http://schemas.microsoft.com/office/drawing/2014/main" id="{AB1FA787-F67D-490A-8EE0-77BA5400456E}"/>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213521" y="1768892"/>
              <a:ext cx="1152961" cy="32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Platshållare för sidfot 10">
            <a:extLst>
              <a:ext uri="{FF2B5EF4-FFF2-40B4-BE49-F238E27FC236}">
                <a16:creationId xmlns:a16="http://schemas.microsoft.com/office/drawing/2014/main" id="{DE6400D1-C01E-4FD0-B20C-128ACACA4AFE}"/>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267371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020F16F8-85C0-4CF0-9295-FE642C29FD8E}"/>
              </a:ext>
            </a:extLst>
          </p:cNvPr>
          <p:cNvSpPr>
            <a:spLocks noGrp="1"/>
          </p:cNvSpPr>
          <p:nvPr>
            <p:ph type="body" sz="quarter" idx="11"/>
          </p:nvPr>
        </p:nvSpPr>
        <p:spPr>
          <a:xfrm>
            <a:off x="4741770" y="1909144"/>
            <a:ext cx="3995737" cy="505300"/>
          </a:xfrm>
        </p:spPr>
        <p:txBody>
          <a:bodyPr/>
          <a:lstStyle/>
          <a:p>
            <a:pPr>
              <a:buClr>
                <a:schemeClr val="accent5"/>
              </a:buClr>
            </a:pPr>
            <a:r>
              <a:rPr lang="sv-SE" sz="2000" dirty="0">
                <a:latin typeface="+mn-lt"/>
              </a:rPr>
              <a:t>Vad lärde vi oss dag 1?</a:t>
            </a:r>
          </a:p>
        </p:txBody>
      </p:sp>
      <p:sp>
        <p:nvSpPr>
          <p:cNvPr id="6" name="Platshållare för text 5">
            <a:extLst>
              <a:ext uri="{FF2B5EF4-FFF2-40B4-BE49-F238E27FC236}">
                <a16:creationId xmlns:a16="http://schemas.microsoft.com/office/drawing/2014/main" id="{8FA1093B-F8B0-48DC-A621-1BFBB8314E9B}"/>
              </a:ext>
            </a:extLst>
          </p:cNvPr>
          <p:cNvSpPr>
            <a:spLocks noGrp="1"/>
          </p:cNvSpPr>
          <p:nvPr>
            <p:ph type="body" sz="quarter" idx="12"/>
          </p:nvPr>
        </p:nvSpPr>
        <p:spPr>
          <a:xfrm>
            <a:off x="4729330" y="1068258"/>
            <a:ext cx="4064000" cy="395529"/>
          </a:xfrm>
        </p:spPr>
        <p:txBody>
          <a:bodyPr/>
          <a:lstStyle/>
          <a:p>
            <a:r>
              <a:rPr lang="sv-SE" sz="3600" dirty="0">
                <a:latin typeface="Georgia" panose="02040502050405020303" pitchFamily="18" charset="0"/>
              </a:rPr>
              <a:t>Backspegel </a:t>
            </a:r>
          </a:p>
        </p:txBody>
      </p:sp>
      <p:pic>
        <p:nvPicPr>
          <p:cNvPr id="4" name="Platshållare för bild 3">
            <a:extLst>
              <a:ext uri="{FF2B5EF4-FFF2-40B4-BE49-F238E27FC236}">
                <a16:creationId xmlns:a16="http://schemas.microsoft.com/office/drawing/2014/main" id="{CF61D12A-67D5-436A-B743-3698545F43B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64735"/>
            <a:ext cx="5494492" cy="5208236"/>
          </a:xfrm>
        </p:spPr>
      </p:pic>
    </p:spTree>
    <p:extLst>
      <p:ext uri="{BB962C8B-B14F-4D97-AF65-F5344CB8AC3E}">
        <p14:creationId xmlns:p14="http://schemas.microsoft.com/office/powerpoint/2010/main" val="105693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CF27D79-900D-4307-8F5C-116D3DF55414}"/>
              </a:ext>
            </a:extLst>
          </p:cNvPr>
          <p:cNvSpPr>
            <a:spLocks noGrp="1"/>
          </p:cNvSpPr>
          <p:nvPr>
            <p:ph type="body" sz="quarter" idx="11"/>
          </p:nvPr>
        </p:nvSpPr>
        <p:spPr>
          <a:xfrm>
            <a:off x="4858678" y="1054454"/>
            <a:ext cx="4262835" cy="1004518"/>
          </a:xfrm>
        </p:spPr>
        <p:txBody>
          <a:bodyPr/>
          <a:lstStyle/>
          <a:p>
            <a:r>
              <a:rPr lang="sv-SE" dirty="0"/>
              <a:t>Planera riskbedömningen</a:t>
            </a:r>
          </a:p>
        </p:txBody>
      </p:sp>
      <p:sp>
        <p:nvSpPr>
          <p:cNvPr id="3" name="Platshållare för text 2">
            <a:extLst>
              <a:ext uri="{FF2B5EF4-FFF2-40B4-BE49-F238E27FC236}">
                <a16:creationId xmlns:a16="http://schemas.microsoft.com/office/drawing/2014/main" id="{5CEB0DA8-0FD1-42C0-A08B-BB30BABE0DE5}"/>
              </a:ext>
            </a:extLst>
          </p:cNvPr>
          <p:cNvSpPr>
            <a:spLocks noGrp="1"/>
          </p:cNvSpPr>
          <p:nvPr>
            <p:ph type="body" sz="quarter" idx="12"/>
          </p:nvPr>
        </p:nvSpPr>
        <p:spPr>
          <a:xfrm>
            <a:off x="4881171" y="2041311"/>
            <a:ext cx="4064000" cy="1274902"/>
          </a:xfrm>
        </p:spPr>
        <p:txBody>
          <a:bodyPr/>
          <a:lstStyle/>
          <a:p>
            <a:r>
              <a:rPr lang="sv-SE" sz="1800" dirty="0"/>
              <a:t>Vad?</a:t>
            </a:r>
            <a:br>
              <a:rPr lang="sv-SE" dirty="0"/>
            </a:br>
            <a:r>
              <a:rPr lang="sv-SE" sz="1400" dirty="0"/>
              <a:t>Vilken typ av riskbedömning ska vi genomföra?</a:t>
            </a:r>
          </a:p>
          <a:p>
            <a:pPr>
              <a:spcBef>
                <a:spcPts val="0"/>
              </a:spcBef>
            </a:pPr>
            <a:endParaRPr lang="sv-SE" sz="600" dirty="0"/>
          </a:p>
          <a:p>
            <a:r>
              <a:rPr lang="sv-SE" sz="1800" dirty="0"/>
              <a:t>Vilka ska medverka?</a:t>
            </a:r>
            <a:br>
              <a:rPr lang="sv-SE" dirty="0"/>
            </a:br>
            <a:r>
              <a:rPr lang="sv-SE" sz="1400" dirty="0"/>
              <a:t>Samverkan delaktighet</a:t>
            </a:r>
          </a:p>
          <a:p>
            <a:pPr>
              <a:spcBef>
                <a:spcPts val="0"/>
              </a:spcBef>
            </a:pPr>
            <a:endParaRPr lang="sv-SE" sz="600" dirty="0"/>
          </a:p>
          <a:p>
            <a:r>
              <a:rPr lang="sv-SE" sz="1800" dirty="0"/>
              <a:t>Hur?</a:t>
            </a:r>
            <a:br>
              <a:rPr lang="sv-SE" dirty="0"/>
            </a:br>
            <a:r>
              <a:rPr lang="sv-SE" sz="1400" dirty="0"/>
              <a:t>Vilken metod ska vi använda?</a:t>
            </a:r>
          </a:p>
          <a:p>
            <a:pPr>
              <a:spcBef>
                <a:spcPts val="0"/>
              </a:spcBef>
            </a:pPr>
            <a:endParaRPr lang="sv-SE" sz="600" dirty="0"/>
          </a:p>
          <a:p>
            <a:r>
              <a:rPr lang="sv-SE" sz="1800" dirty="0"/>
              <a:t>När?</a:t>
            </a:r>
          </a:p>
          <a:p>
            <a:r>
              <a:rPr lang="sv-SE" sz="1400" dirty="0"/>
              <a:t>Information till?</a:t>
            </a:r>
          </a:p>
        </p:txBody>
      </p:sp>
      <p:pic>
        <p:nvPicPr>
          <p:cNvPr id="6" name="Platshållare för bild 5">
            <a:extLst>
              <a:ext uri="{FF2B5EF4-FFF2-40B4-BE49-F238E27FC236}">
                <a16:creationId xmlns:a16="http://schemas.microsoft.com/office/drawing/2014/main" id="{12CF233E-CF3C-48C0-89B2-4F1D25590FF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1306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34B5E92-1ABA-4B4A-A484-9F90516596E2}"/>
              </a:ext>
            </a:extLst>
          </p:cNvPr>
          <p:cNvSpPr>
            <a:spLocks noGrp="1"/>
          </p:cNvSpPr>
          <p:nvPr>
            <p:ph type="body" sz="quarter" idx="11"/>
          </p:nvPr>
        </p:nvSpPr>
        <p:spPr>
          <a:xfrm>
            <a:off x="4843688" y="1061949"/>
            <a:ext cx="3995737" cy="1004518"/>
          </a:xfrm>
        </p:spPr>
        <p:txBody>
          <a:bodyPr/>
          <a:lstStyle/>
          <a:p>
            <a:r>
              <a:rPr lang="sv-SE" dirty="0"/>
              <a:t>Riskbedömning i vardagen</a:t>
            </a:r>
          </a:p>
        </p:txBody>
      </p:sp>
      <p:sp>
        <p:nvSpPr>
          <p:cNvPr id="3" name="Platshållare för text 2">
            <a:extLst>
              <a:ext uri="{FF2B5EF4-FFF2-40B4-BE49-F238E27FC236}">
                <a16:creationId xmlns:a16="http://schemas.microsoft.com/office/drawing/2014/main" id="{4643E454-0FE3-45F6-9240-1E1228A67902}"/>
              </a:ext>
            </a:extLst>
          </p:cNvPr>
          <p:cNvSpPr>
            <a:spLocks noGrp="1"/>
          </p:cNvSpPr>
          <p:nvPr>
            <p:ph type="body" sz="quarter" idx="12"/>
          </p:nvPr>
        </p:nvSpPr>
        <p:spPr>
          <a:xfrm>
            <a:off x="4843696" y="2183716"/>
            <a:ext cx="4064000" cy="1274902"/>
          </a:xfrm>
        </p:spPr>
        <p:txBody>
          <a:bodyPr/>
          <a:lstStyle/>
          <a:p>
            <a:r>
              <a:rPr lang="sv-SE" sz="2000" dirty="0"/>
              <a:t>Målaren kommer till arbetsplatsen.</a:t>
            </a:r>
          </a:p>
          <a:p>
            <a:r>
              <a:rPr lang="sv-SE" sz="2000" dirty="0"/>
              <a:t>Att tänka på</a:t>
            </a:r>
          </a:p>
          <a:p>
            <a:pPr marL="171450" indent="-171450">
              <a:buFont typeface="Arial" panose="020B0604020202020204" pitchFamily="34" charset="0"/>
              <a:buChar char="•"/>
            </a:pPr>
            <a:r>
              <a:rPr lang="sv-SE" sz="2000" dirty="0"/>
              <a:t>innan arbetet påbörjas</a:t>
            </a:r>
          </a:p>
          <a:p>
            <a:pPr marL="171450" indent="-171450">
              <a:buFont typeface="Arial" panose="020B0604020202020204" pitchFamily="34" charset="0"/>
              <a:buChar char="•"/>
            </a:pPr>
            <a:r>
              <a:rPr lang="sv-SE" sz="2000" dirty="0"/>
              <a:t>under arbetet</a:t>
            </a:r>
          </a:p>
          <a:p>
            <a:pPr marL="171450" indent="-171450">
              <a:buFont typeface="Arial" panose="020B0604020202020204" pitchFamily="34" charset="0"/>
              <a:buChar char="•"/>
            </a:pPr>
            <a:r>
              <a:rPr lang="sv-SE" sz="2000" dirty="0"/>
              <a:t>när arbetet är slut.</a:t>
            </a:r>
          </a:p>
        </p:txBody>
      </p:sp>
      <p:pic>
        <p:nvPicPr>
          <p:cNvPr id="6" name="Platshållare för bild 5">
            <a:extLst>
              <a:ext uri="{FF2B5EF4-FFF2-40B4-BE49-F238E27FC236}">
                <a16:creationId xmlns:a16="http://schemas.microsoft.com/office/drawing/2014/main" id="{208C1B17-E31F-4108-8814-2AB1014D4D2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1157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F59ACC0-6984-4664-8AEC-B71F28CD0252}"/>
              </a:ext>
            </a:extLst>
          </p:cNvPr>
          <p:cNvSpPr>
            <a:spLocks noGrp="1"/>
          </p:cNvSpPr>
          <p:nvPr>
            <p:ph type="body" sz="quarter" idx="17"/>
          </p:nvPr>
        </p:nvSpPr>
        <p:spPr>
          <a:xfrm>
            <a:off x="512885" y="691748"/>
            <a:ext cx="7154584" cy="1004518"/>
          </a:xfrm>
        </p:spPr>
        <p:txBody>
          <a:bodyPr/>
          <a:lstStyle/>
          <a:p>
            <a:r>
              <a:rPr lang="sv-SE" dirty="0"/>
              <a:t>Riskbedömning ”mindre arbeten”</a:t>
            </a:r>
          </a:p>
        </p:txBody>
      </p:sp>
      <p:grpSp>
        <p:nvGrpSpPr>
          <p:cNvPr id="6" name="Grupp 5">
            <a:extLst>
              <a:ext uri="{FF2B5EF4-FFF2-40B4-BE49-F238E27FC236}">
                <a16:creationId xmlns:a16="http://schemas.microsoft.com/office/drawing/2014/main" id="{99B77DBE-FE0D-4B5E-8FD2-9D8D56AA2B50}"/>
              </a:ext>
            </a:extLst>
          </p:cNvPr>
          <p:cNvGrpSpPr/>
          <p:nvPr/>
        </p:nvGrpSpPr>
        <p:grpSpPr>
          <a:xfrm>
            <a:off x="864532" y="1908158"/>
            <a:ext cx="3264635" cy="2119736"/>
            <a:chOff x="864532" y="1908158"/>
            <a:chExt cx="3264635" cy="2119736"/>
          </a:xfrm>
        </p:grpSpPr>
        <p:sp>
          <p:nvSpPr>
            <p:cNvPr id="4" name="Pratbubbla: oval 3">
              <a:extLst>
                <a:ext uri="{FF2B5EF4-FFF2-40B4-BE49-F238E27FC236}">
                  <a16:creationId xmlns:a16="http://schemas.microsoft.com/office/drawing/2014/main" id="{EBCD2D45-84F6-426E-B61F-F880753CBC46}"/>
                </a:ext>
              </a:extLst>
            </p:cNvPr>
            <p:cNvSpPr/>
            <p:nvPr/>
          </p:nvSpPr>
          <p:spPr>
            <a:xfrm>
              <a:off x="864532" y="1908158"/>
              <a:ext cx="3264635" cy="2119736"/>
            </a:xfrm>
            <a:prstGeom prst="wedgeEllipseCallout">
              <a:avLst/>
            </a:prstGeom>
            <a:noFill/>
            <a:ln w="9525"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sv-SE"/>
            </a:p>
          </p:txBody>
        </p:sp>
        <p:sp>
          <p:nvSpPr>
            <p:cNvPr id="5" name="Platshållare för text 1">
              <a:extLst>
                <a:ext uri="{FF2B5EF4-FFF2-40B4-BE49-F238E27FC236}">
                  <a16:creationId xmlns:a16="http://schemas.microsoft.com/office/drawing/2014/main" id="{5E600710-4404-4E05-8937-12D793FE16F9}"/>
                </a:ext>
              </a:extLst>
            </p:cNvPr>
            <p:cNvSpPr txBox="1">
              <a:spLocks/>
            </p:cNvSpPr>
            <p:nvPr/>
          </p:nvSpPr>
          <p:spPr>
            <a:xfrm>
              <a:off x="1279284" y="2328128"/>
              <a:ext cx="2651098" cy="148494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altLang="sv-SE" sz="2400" dirty="0"/>
                <a:t>Vilka mindre jobb har vi på våra arbetsplatser?</a:t>
              </a:r>
            </a:p>
          </p:txBody>
        </p:sp>
      </p:grpSp>
      <p:pic>
        <p:nvPicPr>
          <p:cNvPr id="7" name="Bildobjekt 6">
            <a:extLst>
              <a:ext uri="{FF2B5EF4-FFF2-40B4-BE49-F238E27FC236}">
                <a16:creationId xmlns:a16="http://schemas.microsoft.com/office/drawing/2014/main" id="{568D3C84-8616-46DA-AA65-44CB97D45A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45537" y="1910174"/>
            <a:ext cx="3149213" cy="2818685"/>
          </a:xfrm>
          <a:prstGeom prst="rect">
            <a:avLst/>
          </a:prstGeom>
        </p:spPr>
      </p:pic>
      <p:sp>
        <p:nvSpPr>
          <p:cNvPr id="8" name="Platshållare för sidfot 7">
            <a:extLst>
              <a:ext uri="{FF2B5EF4-FFF2-40B4-BE49-F238E27FC236}">
                <a16:creationId xmlns:a16="http://schemas.microsoft.com/office/drawing/2014/main" id="{99F2BAB2-301C-488E-BF93-8765140A4C76}"/>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346274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CBDB0E6-7C37-4C50-9C02-4DEAFBE9BD28}"/>
              </a:ext>
            </a:extLst>
          </p:cNvPr>
          <p:cNvSpPr>
            <a:spLocks noGrp="1"/>
          </p:cNvSpPr>
          <p:nvPr>
            <p:ph type="body" sz="quarter" idx="11"/>
          </p:nvPr>
        </p:nvSpPr>
        <p:spPr>
          <a:xfrm>
            <a:off x="508655" y="1367179"/>
            <a:ext cx="7065167" cy="1299409"/>
          </a:xfrm>
        </p:spPr>
        <p:txBody>
          <a:bodyPr/>
          <a:lstStyle/>
          <a:p>
            <a:r>
              <a:rPr lang="sv-SE" sz="6000" dirty="0"/>
              <a:t>Övning</a:t>
            </a:r>
          </a:p>
        </p:txBody>
      </p:sp>
      <p:sp>
        <p:nvSpPr>
          <p:cNvPr id="3" name="Platshållare för text 2">
            <a:extLst>
              <a:ext uri="{FF2B5EF4-FFF2-40B4-BE49-F238E27FC236}">
                <a16:creationId xmlns:a16="http://schemas.microsoft.com/office/drawing/2014/main" id="{0ECA0520-1D4A-4022-8CDE-FF3DE885DD10}"/>
              </a:ext>
            </a:extLst>
          </p:cNvPr>
          <p:cNvSpPr>
            <a:spLocks noGrp="1"/>
          </p:cNvSpPr>
          <p:nvPr>
            <p:ph type="body" sz="quarter" idx="13"/>
          </p:nvPr>
        </p:nvSpPr>
        <p:spPr>
          <a:xfrm>
            <a:off x="531140" y="2689073"/>
            <a:ext cx="6701616" cy="450614"/>
          </a:xfrm>
        </p:spPr>
        <p:txBody>
          <a:bodyPr/>
          <a:lstStyle/>
          <a:p>
            <a:r>
              <a:rPr lang="sv-SE" dirty="0"/>
              <a:t>Arbeta i grupper. Gör en riskbedömning och en handlingsplan.</a:t>
            </a:r>
          </a:p>
        </p:txBody>
      </p:sp>
      <p:pic>
        <p:nvPicPr>
          <p:cNvPr id="4" name="Bild 3">
            <a:extLst>
              <a:ext uri="{FF2B5EF4-FFF2-40B4-BE49-F238E27FC236}">
                <a16:creationId xmlns:a16="http://schemas.microsoft.com/office/drawing/2014/main" id="{76E39D40-A552-42E6-AA73-D4A30540D3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5691" y="2370715"/>
            <a:ext cx="3154961" cy="3154961"/>
          </a:xfrm>
          <a:prstGeom prst="rect">
            <a:avLst/>
          </a:prstGeom>
        </p:spPr>
      </p:pic>
    </p:spTree>
    <p:extLst>
      <p:ext uri="{BB962C8B-B14F-4D97-AF65-F5344CB8AC3E}">
        <p14:creationId xmlns:p14="http://schemas.microsoft.com/office/powerpoint/2010/main" val="1566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253AFA-CE0F-4994-A3F6-2E2110CDC691}"/>
              </a:ext>
            </a:extLst>
          </p:cNvPr>
          <p:cNvSpPr>
            <a:spLocks noGrp="1"/>
          </p:cNvSpPr>
          <p:nvPr>
            <p:ph type="body" sz="quarter" idx="11"/>
          </p:nvPr>
        </p:nvSpPr>
        <p:spPr>
          <a:xfrm>
            <a:off x="1108256" y="1374674"/>
            <a:ext cx="7065167" cy="1299409"/>
          </a:xfrm>
        </p:spPr>
        <p:txBody>
          <a:bodyPr/>
          <a:lstStyle/>
          <a:p>
            <a:pPr algn="ctr"/>
            <a:r>
              <a:rPr lang="sv-SE" sz="4000" dirty="0"/>
              <a:t>Filmatiserat fall</a:t>
            </a:r>
          </a:p>
        </p:txBody>
      </p:sp>
      <p:pic>
        <p:nvPicPr>
          <p:cNvPr id="4" name="Bild 3">
            <a:hlinkClick r:id="rId3"/>
            <a:extLst>
              <a:ext uri="{FF2B5EF4-FFF2-40B4-BE49-F238E27FC236}">
                <a16:creationId xmlns:a16="http://schemas.microsoft.com/office/drawing/2014/main" id="{29369BF6-F603-405E-86D1-D869CB775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6200" y="2424255"/>
            <a:ext cx="2489123" cy="2489123"/>
          </a:xfrm>
          <a:prstGeom prst="rect">
            <a:avLst/>
          </a:prstGeom>
        </p:spPr>
      </p:pic>
    </p:spTree>
    <p:extLst>
      <p:ext uri="{BB962C8B-B14F-4D97-AF65-F5344CB8AC3E}">
        <p14:creationId xmlns:p14="http://schemas.microsoft.com/office/powerpoint/2010/main" val="420040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CBDB0E6-7C37-4C50-9C02-4DEAFBE9BD28}"/>
              </a:ext>
            </a:extLst>
          </p:cNvPr>
          <p:cNvSpPr>
            <a:spLocks noGrp="1"/>
          </p:cNvSpPr>
          <p:nvPr>
            <p:ph type="body" sz="quarter" idx="11"/>
          </p:nvPr>
        </p:nvSpPr>
        <p:spPr>
          <a:xfrm>
            <a:off x="508655" y="1367179"/>
            <a:ext cx="7065167" cy="1299409"/>
          </a:xfrm>
        </p:spPr>
        <p:txBody>
          <a:bodyPr/>
          <a:lstStyle/>
          <a:p>
            <a:r>
              <a:rPr lang="sv-SE" sz="6000" dirty="0"/>
              <a:t>Övning</a:t>
            </a:r>
          </a:p>
        </p:txBody>
      </p:sp>
      <p:sp>
        <p:nvSpPr>
          <p:cNvPr id="3" name="Platshållare för text 2">
            <a:extLst>
              <a:ext uri="{FF2B5EF4-FFF2-40B4-BE49-F238E27FC236}">
                <a16:creationId xmlns:a16="http://schemas.microsoft.com/office/drawing/2014/main" id="{0ECA0520-1D4A-4022-8CDE-FF3DE885DD10}"/>
              </a:ext>
            </a:extLst>
          </p:cNvPr>
          <p:cNvSpPr>
            <a:spLocks noGrp="1"/>
          </p:cNvSpPr>
          <p:nvPr>
            <p:ph type="body" sz="quarter" idx="13"/>
          </p:nvPr>
        </p:nvSpPr>
        <p:spPr>
          <a:xfrm>
            <a:off x="531140" y="2689073"/>
            <a:ext cx="5202598" cy="450614"/>
          </a:xfrm>
        </p:spPr>
        <p:txBody>
          <a:bodyPr/>
          <a:lstStyle/>
          <a:p>
            <a:r>
              <a:rPr lang="sv-SE" dirty="0"/>
              <a:t>Redovisa riskbedömningen och handlingsplan.</a:t>
            </a:r>
          </a:p>
        </p:txBody>
      </p:sp>
      <p:pic>
        <p:nvPicPr>
          <p:cNvPr id="4" name="Bild 3">
            <a:extLst>
              <a:ext uri="{FF2B5EF4-FFF2-40B4-BE49-F238E27FC236}">
                <a16:creationId xmlns:a16="http://schemas.microsoft.com/office/drawing/2014/main" id="{76E39D40-A552-42E6-AA73-D4A30540D3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5691" y="2370715"/>
            <a:ext cx="3154961" cy="3154961"/>
          </a:xfrm>
          <a:prstGeom prst="rect">
            <a:avLst/>
          </a:prstGeom>
        </p:spPr>
      </p:pic>
    </p:spTree>
    <p:extLst>
      <p:ext uri="{BB962C8B-B14F-4D97-AF65-F5344CB8AC3E}">
        <p14:creationId xmlns:p14="http://schemas.microsoft.com/office/powerpoint/2010/main" val="18751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7131AE7-E431-4682-9736-D8985E3B33DC}"/>
              </a:ext>
            </a:extLst>
          </p:cNvPr>
          <p:cNvSpPr>
            <a:spLocks noGrp="1"/>
          </p:cNvSpPr>
          <p:nvPr>
            <p:ph type="body" sz="quarter" idx="11"/>
          </p:nvPr>
        </p:nvSpPr>
        <p:spPr>
          <a:xfrm>
            <a:off x="611188" y="598713"/>
            <a:ext cx="8387691" cy="1299409"/>
          </a:xfrm>
        </p:spPr>
        <p:txBody>
          <a:bodyPr/>
          <a:lstStyle/>
          <a:p>
            <a:r>
              <a:rPr lang="sv-SE" sz="3600" dirty="0"/>
              <a:t>Riskbedömning &amp; Handlingsplan</a:t>
            </a:r>
          </a:p>
        </p:txBody>
      </p:sp>
      <p:sp>
        <p:nvSpPr>
          <p:cNvPr id="8" name="Platshållare för sidfot 7">
            <a:extLst>
              <a:ext uri="{FF2B5EF4-FFF2-40B4-BE49-F238E27FC236}">
                <a16:creationId xmlns:a16="http://schemas.microsoft.com/office/drawing/2014/main" id="{6A4B80C1-F3DA-4AAE-A0B7-00C6AA8AA73F}"/>
              </a:ext>
            </a:extLst>
          </p:cNvPr>
          <p:cNvSpPr>
            <a:spLocks noGrp="1"/>
          </p:cNvSpPr>
          <p:nvPr>
            <p:ph type="ftr" sz="quarter" idx="4294967295"/>
          </p:nvPr>
        </p:nvSpPr>
        <p:spPr>
          <a:xfrm>
            <a:off x="0" y="4767263"/>
            <a:ext cx="2895600" cy="274637"/>
          </a:xfrm>
        </p:spPr>
        <p:txBody>
          <a:bodyPr/>
          <a:lstStyle/>
          <a:p>
            <a:pPr>
              <a:defRPr/>
            </a:pPr>
            <a:r>
              <a:rPr lang="sv-SE"/>
              <a:t>BAM Måleri – Vidareutbildning</a:t>
            </a:r>
            <a:endParaRPr lang="sv-SE" dirty="0"/>
          </a:p>
        </p:txBody>
      </p:sp>
      <p:pic>
        <p:nvPicPr>
          <p:cNvPr id="9" name="Bildobjekt 8">
            <a:extLst>
              <a:ext uri="{FF2B5EF4-FFF2-40B4-BE49-F238E27FC236}">
                <a16:creationId xmlns:a16="http://schemas.microsoft.com/office/drawing/2014/main" id="{E1387A5E-6B96-4B27-88A9-9BD28FC7DCC6}"/>
              </a:ext>
            </a:extLst>
          </p:cNvPr>
          <p:cNvPicPr>
            <a:picLocks noChangeAspect="1"/>
          </p:cNvPicPr>
          <p:nvPr/>
        </p:nvPicPr>
        <p:blipFill>
          <a:blip r:embed="rId3"/>
          <a:stretch>
            <a:fillRect/>
          </a:stretch>
        </p:blipFill>
        <p:spPr>
          <a:xfrm>
            <a:off x="2184796" y="1625592"/>
            <a:ext cx="6695211" cy="3625714"/>
          </a:xfrm>
          <a:prstGeom prst="rect">
            <a:avLst/>
          </a:prstGeom>
        </p:spPr>
      </p:pic>
    </p:spTree>
    <p:extLst>
      <p:ext uri="{BB962C8B-B14F-4D97-AF65-F5344CB8AC3E}">
        <p14:creationId xmlns:p14="http://schemas.microsoft.com/office/powerpoint/2010/main" val="406196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7131AE7-E431-4682-9736-D8985E3B33DC}"/>
              </a:ext>
            </a:extLst>
          </p:cNvPr>
          <p:cNvSpPr>
            <a:spLocks noGrp="1"/>
          </p:cNvSpPr>
          <p:nvPr>
            <p:ph type="body" sz="quarter" idx="17"/>
          </p:nvPr>
        </p:nvSpPr>
        <p:spPr>
          <a:xfrm>
            <a:off x="512885" y="294491"/>
            <a:ext cx="7124604" cy="1004518"/>
          </a:xfrm>
        </p:spPr>
        <p:txBody>
          <a:bodyPr/>
          <a:lstStyle/>
          <a:p>
            <a:r>
              <a:rPr lang="sv-SE" dirty="0"/>
              <a:t>Exempel på riskbedömning</a:t>
            </a:r>
          </a:p>
        </p:txBody>
      </p:sp>
      <p:pic>
        <p:nvPicPr>
          <p:cNvPr id="7" name="Bildobjekt 6">
            <a:extLst>
              <a:ext uri="{FF2B5EF4-FFF2-40B4-BE49-F238E27FC236}">
                <a16:creationId xmlns:a16="http://schemas.microsoft.com/office/drawing/2014/main" id="{BC0EEBD3-AD6C-4F6E-8CAD-157D2C938B8F}"/>
              </a:ext>
            </a:extLst>
          </p:cNvPr>
          <p:cNvPicPr>
            <a:picLocks noChangeAspect="1"/>
          </p:cNvPicPr>
          <p:nvPr/>
        </p:nvPicPr>
        <p:blipFill>
          <a:blip r:embed="rId3"/>
          <a:stretch>
            <a:fillRect/>
          </a:stretch>
        </p:blipFill>
        <p:spPr>
          <a:xfrm>
            <a:off x="1800263" y="1411221"/>
            <a:ext cx="5543474" cy="3243830"/>
          </a:xfrm>
          <a:prstGeom prst="rect">
            <a:avLst/>
          </a:prstGeom>
        </p:spPr>
      </p:pic>
      <p:sp>
        <p:nvSpPr>
          <p:cNvPr id="8" name="Platshållare för sidfot 7">
            <a:extLst>
              <a:ext uri="{FF2B5EF4-FFF2-40B4-BE49-F238E27FC236}">
                <a16:creationId xmlns:a16="http://schemas.microsoft.com/office/drawing/2014/main" id="{6A4B80C1-F3DA-4AAE-A0B7-00C6AA8AA73F}"/>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54666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5D2DC83-3029-4A1E-B486-80D29D41AEBA}"/>
              </a:ext>
            </a:extLst>
          </p:cNvPr>
          <p:cNvSpPr>
            <a:spLocks noGrp="1"/>
          </p:cNvSpPr>
          <p:nvPr>
            <p:ph type="body" sz="quarter" idx="11"/>
          </p:nvPr>
        </p:nvSpPr>
        <p:spPr>
          <a:xfrm>
            <a:off x="508655" y="1689466"/>
            <a:ext cx="8470455" cy="1299409"/>
          </a:xfrm>
        </p:spPr>
        <p:txBody>
          <a:bodyPr/>
          <a:lstStyle/>
          <a:p>
            <a:r>
              <a:rPr lang="sv-SE" dirty="0"/>
              <a:t>Rehabiliterings-ekonomi</a:t>
            </a:r>
          </a:p>
        </p:txBody>
      </p:sp>
      <p:sp>
        <p:nvSpPr>
          <p:cNvPr id="3" name="Platshållare för text 2">
            <a:extLst>
              <a:ext uri="{FF2B5EF4-FFF2-40B4-BE49-F238E27FC236}">
                <a16:creationId xmlns:a16="http://schemas.microsoft.com/office/drawing/2014/main" id="{839129EB-334E-40A9-B627-FED17DF9D5E0}"/>
              </a:ext>
            </a:extLst>
          </p:cNvPr>
          <p:cNvSpPr>
            <a:spLocks noGrp="1"/>
          </p:cNvSpPr>
          <p:nvPr>
            <p:ph type="body" sz="quarter" idx="13"/>
          </p:nvPr>
        </p:nvSpPr>
        <p:spPr>
          <a:xfrm>
            <a:off x="538635" y="3506030"/>
            <a:ext cx="3995737" cy="450614"/>
          </a:xfrm>
        </p:spPr>
        <p:txBody>
          <a:bodyPr/>
          <a:lstStyle/>
          <a:p>
            <a:r>
              <a:rPr lang="sv-SE" dirty="0"/>
              <a:t>– ett exempel</a:t>
            </a:r>
          </a:p>
        </p:txBody>
      </p:sp>
    </p:spTree>
    <p:extLst>
      <p:ext uri="{BB962C8B-B14F-4D97-AF65-F5344CB8AC3E}">
        <p14:creationId xmlns:p14="http://schemas.microsoft.com/office/powerpoint/2010/main" val="131963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253AFA-CE0F-4994-A3F6-2E2110CDC691}"/>
              </a:ext>
            </a:extLst>
          </p:cNvPr>
          <p:cNvSpPr>
            <a:spLocks noGrp="1"/>
          </p:cNvSpPr>
          <p:nvPr>
            <p:ph type="body" sz="quarter" idx="11"/>
          </p:nvPr>
        </p:nvSpPr>
        <p:spPr>
          <a:xfrm>
            <a:off x="1108256" y="1374674"/>
            <a:ext cx="7065167" cy="1299409"/>
          </a:xfrm>
        </p:spPr>
        <p:txBody>
          <a:bodyPr/>
          <a:lstStyle/>
          <a:p>
            <a:pPr algn="ctr"/>
            <a:r>
              <a:rPr lang="sv-SE" sz="4000" dirty="0"/>
              <a:t>Filmatiserat fall</a:t>
            </a:r>
          </a:p>
        </p:txBody>
      </p:sp>
      <p:pic>
        <p:nvPicPr>
          <p:cNvPr id="4" name="Bild 3">
            <a:hlinkClick r:id="rId3"/>
            <a:extLst>
              <a:ext uri="{FF2B5EF4-FFF2-40B4-BE49-F238E27FC236}">
                <a16:creationId xmlns:a16="http://schemas.microsoft.com/office/drawing/2014/main" id="{29369BF6-F603-405E-86D1-D869CB775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6200" y="2424255"/>
            <a:ext cx="2489123" cy="2489123"/>
          </a:xfrm>
          <a:prstGeom prst="rect">
            <a:avLst/>
          </a:prstGeom>
        </p:spPr>
      </p:pic>
    </p:spTree>
    <p:extLst>
      <p:ext uri="{BB962C8B-B14F-4D97-AF65-F5344CB8AC3E}">
        <p14:creationId xmlns:p14="http://schemas.microsoft.com/office/powerpoint/2010/main" val="24510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5E50FFD4-8E0F-444C-AC16-E97CE274E08D}"/>
              </a:ext>
            </a:extLst>
          </p:cNvPr>
          <p:cNvSpPr>
            <a:spLocks noGrp="1"/>
          </p:cNvSpPr>
          <p:nvPr>
            <p:ph type="pic" sz="quarter" idx="10"/>
          </p:nvPr>
        </p:nvSpPr>
        <p:spPr>
          <a:xfrm>
            <a:off x="7624387" y="1122497"/>
            <a:ext cx="2941768" cy="3412448"/>
          </a:xfrm>
          <a:solidFill>
            <a:schemeClr val="accent6"/>
          </a:solidFill>
        </p:spPr>
      </p:sp>
      <p:sp>
        <p:nvSpPr>
          <p:cNvPr id="3" name="Platshållare för text 2">
            <a:extLst>
              <a:ext uri="{FF2B5EF4-FFF2-40B4-BE49-F238E27FC236}">
                <a16:creationId xmlns:a16="http://schemas.microsoft.com/office/drawing/2014/main" id="{668E5D0C-5ADE-462C-9440-776E557B38BD}"/>
              </a:ext>
            </a:extLst>
          </p:cNvPr>
          <p:cNvSpPr>
            <a:spLocks noGrp="1"/>
          </p:cNvSpPr>
          <p:nvPr>
            <p:ph type="body" sz="quarter" idx="14"/>
          </p:nvPr>
        </p:nvSpPr>
        <p:spPr>
          <a:xfrm>
            <a:off x="512885" y="2019761"/>
            <a:ext cx="4301409" cy="2683213"/>
          </a:xfrm>
        </p:spPr>
        <p:txBody>
          <a:bodyPr/>
          <a:lstStyle/>
          <a:p>
            <a:pPr lvl="0" hangingPunct="0">
              <a:buClr>
                <a:schemeClr val="accent5"/>
              </a:buClr>
            </a:pPr>
            <a:r>
              <a:rPr lang="sv-SE" dirty="0"/>
              <a:t>Olika riskbedömningar – syfte och användningsområde</a:t>
            </a:r>
          </a:p>
          <a:p>
            <a:pPr marL="182563" lvl="0" indent="-182563" hangingPunct="0">
              <a:buClr>
                <a:schemeClr val="accent5"/>
              </a:buClr>
              <a:buFont typeface="Arial" panose="020B0604020202020204" pitchFamily="34" charset="0"/>
              <a:buChar char="•"/>
            </a:pPr>
            <a:r>
              <a:rPr lang="sv-SE" dirty="0"/>
              <a:t>Riskbedömning innan arbetet påbörjas</a:t>
            </a:r>
          </a:p>
          <a:p>
            <a:pPr marL="182563" lvl="0" indent="-182563" hangingPunct="0">
              <a:buClr>
                <a:schemeClr val="accent5"/>
              </a:buClr>
              <a:buFont typeface="Arial" panose="020B0604020202020204" pitchFamily="34" charset="0"/>
              <a:buChar char="•"/>
            </a:pPr>
            <a:r>
              <a:rPr lang="sv-SE" dirty="0"/>
              <a:t>Riskbedömning för mindre arbeten</a:t>
            </a:r>
          </a:p>
          <a:p>
            <a:pPr marL="182563" lvl="0" indent="-182563" hangingPunct="0">
              <a:buClr>
                <a:schemeClr val="accent5"/>
              </a:buClr>
              <a:buFont typeface="Arial" panose="020B0604020202020204" pitchFamily="34" charset="0"/>
              <a:buChar char="•"/>
            </a:pPr>
            <a:r>
              <a:rPr lang="sv-SE" dirty="0"/>
              <a:t>Hur  hantera olycksfall och tillbud</a:t>
            </a:r>
            <a:endParaRPr lang="sv-SE" dirty="0">
              <a:solidFill>
                <a:schemeClr val="tx1"/>
              </a:solidFill>
            </a:endParaRPr>
          </a:p>
        </p:txBody>
      </p:sp>
      <p:sp>
        <p:nvSpPr>
          <p:cNvPr id="9" name="Platshållare för bild 8">
            <a:extLst>
              <a:ext uri="{FF2B5EF4-FFF2-40B4-BE49-F238E27FC236}">
                <a16:creationId xmlns:a16="http://schemas.microsoft.com/office/drawing/2014/main" id="{74FAE40E-80D2-47D6-9E8D-EBBBFEC27FEF}"/>
              </a:ext>
            </a:extLst>
          </p:cNvPr>
          <p:cNvSpPr>
            <a:spLocks noGrp="1"/>
          </p:cNvSpPr>
          <p:nvPr>
            <p:ph type="pic" sz="quarter" idx="15"/>
          </p:nvPr>
        </p:nvSpPr>
        <p:spPr>
          <a:xfrm>
            <a:off x="4910756" y="4026020"/>
            <a:ext cx="1503813" cy="1744421"/>
          </a:xfrm>
          <a:solidFill>
            <a:schemeClr val="accent3"/>
          </a:solidFill>
        </p:spPr>
      </p:sp>
      <p:sp>
        <p:nvSpPr>
          <p:cNvPr id="5" name="Platshållare för sidfot 4">
            <a:extLst>
              <a:ext uri="{FF2B5EF4-FFF2-40B4-BE49-F238E27FC236}">
                <a16:creationId xmlns:a16="http://schemas.microsoft.com/office/drawing/2014/main" id="{3AFBA182-DFCA-413B-85D6-BD27C3882FCC}"/>
              </a:ext>
            </a:extLst>
          </p:cNvPr>
          <p:cNvSpPr>
            <a:spLocks noGrp="1"/>
          </p:cNvSpPr>
          <p:nvPr>
            <p:ph type="ftr" sz="quarter" idx="3"/>
          </p:nvPr>
        </p:nvSpPr>
        <p:spPr>
          <a:xfrm>
            <a:off x="654399" y="4767263"/>
            <a:ext cx="2895600" cy="273844"/>
          </a:xfrm>
        </p:spPr>
        <p:txBody>
          <a:bodyPr/>
          <a:lstStyle/>
          <a:p>
            <a:pPr>
              <a:defRPr/>
            </a:pPr>
            <a:r>
              <a:rPr lang="sv-SE"/>
              <a:t>BAM Måleri – Vidareutbildning</a:t>
            </a:r>
            <a:endParaRPr lang="sv-SE" b="0" dirty="0"/>
          </a:p>
        </p:txBody>
      </p:sp>
      <p:sp>
        <p:nvSpPr>
          <p:cNvPr id="4" name="Platshållare för text 3">
            <a:extLst>
              <a:ext uri="{FF2B5EF4-FFF2-40B4-BE49-F238E27FC236}">
                <a16:creationId xmlns:a16="http://schemas.microsoft.com/office/drawing/2014/main" id="{5AEFA6D7-5B79-4F65-91DD-8961E10CB889}"/>
              </a:ext>
            </a:extLst>
          </p:cNvPr>
          <p:cNvSpPr>
            <a:spLocks noGrp="1"/>
          </p:cNvSpPr>
          <p:nvPr>
            <p:ph type="body" sz="quarter" idx="17"/>
          </p:nvPr>
        </p:nvSpPr>
        <p:spPr>
          <a:xfrm>
            <a:off x="512885" y="703268"/>
            <a:ext cx="6244058" cy="1004518"/>
          </a:xfrm>
        </p:spPr>
        <p:txBody>
          <a:bodyPr/>
          <a:lstStyle/>
          <a:p>
            <a:r>
              <a:rPr lang="sv-SE" dirty="0"/>
              <a:t>Syfte och mål med dag 2</a:t>
            </a:r>
          </a:p>
        </p:txBody>
      </p:sp>
      <p:pic>
        <p:nvPicPr>
          <p:cNvPr id="19" name="Platshållare för bild 18" descr="En bild som visar mat, bord, inomhus, tårta&#10;&#10;Beskrivning genererad med hög exakthet">
            <a:extLst>
              <a:ext uri="{FF2B5EF4-FFF2-40B4-BE49-F238E27FC236}">
                <a16:creationId xmlns:a16="http://schemas.microsoft.com/office/drawing/2014/main" id="{9AF1AEED-8EB8-4C9E-AEAE-DDAD80933222}"/>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21254" r="21254"/>
          <a:stretch>
            <a:fillRect/>
          </a:stretch>
        </p:blipFill>
        <p:spPr>
          <a:xfrm>
            <a:off x="5410200" y="1863725"/>
            <a:ext cx="2117725" cy="2457450"/>
          </a:xfrm>
        </p:spPr>
      </p:pic>
      <p:pic>
        <p:nvPicPr>
          <p:cNvPr id="23" name="Platshållare för bild 22" descr="En bild som visar person, man, inomhus, vägg&#10;&#10;Beskrivning genererad med hög exakthet">
            <a:extLst>
              <a:ext uri="{FF2B5EF4-FFF2-40B4-BE49-F238E27FC236}">
                <a16:creationId xmlns:a16="http://schemas.microsoft.com/office/drawing/2014/main" id="{CA5058A6-2B1F-495F-8E56-BFB0CE3015D9}"/>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l="21248" r="21248"/>
          <a:stretch>
            <a:fillRect/>
          </a:stretch>
        </p:blipFill>
        <p:spPr>
          <a:xfrm>
            <a:off x="6475413" y="3867150"/>
            <a:ext cx="2200275" cy="2552700"/>
          </a:xfrm>
        </p:spPr>
      </p:pic>
    </p:spTree>
    <p:extLst>
      <p:ext uri="{BB962C8B-B14F-4D97-AF65-F5344CB8AC3E}">
        <p14:creationId xmlns:p14="http://schemas.microsoft.com/office/powerpoint/2010/main" val="411491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49E22E9-9EBA-4E78-9FC9-D152DBE26EF9}"/>
              </a:ext>
            </a:extLst>
          </p:cNvPr>
          <p:cNvSpPr>
            <a:spLocks noGrp="1"/>
          </p:cNvSpPr>
          <p:nvPr>
            <p:ph type="body" sz="quarter" idx="14"/>
          </p:nvPr>
        </p:nvSpPr>
        <p:spPr>
          <a:xfrm>
            <a:off x="619205" y="1736911"/>
            <a:ext cx="4315258" cy="3455461"/>
          </a:xfrm>
        </p:spPr>
        <p:txBody>
          <a:bodyPr/>
          <a:lstStyle/>
          <a:p>
            <a:pPr marL="0" indent="0">
              <a:buNone/>
            </a:pPr>
            <a:r>
              <a:rPr lang="sv-SE" sz="1600" b="1" dirty="0"/>
              <a:t>Senaste 12 månaderna har Tommy</a:t>
            </a:r>
          </a:p>
          <a:p>
            <a:r>
              <a:rPr lang="sv-SE" sz="1400" dirty="0"/>
              <a:t>9 tillfällen med kort sjukfrånvaro, </a:t>
            </a:r>
          </a:p>
          <a:p>
            <a:r>
              <a:rPr lang="sv-SE" sz="1400" dirty="0"/>
              <a:t>En sjukskrivningsperiod på fyra veckor</a:t>
            </a:r>
          </a:p>
          <a:p>
            <a:r>
              <a:rPr lang="sv-SE" sz="1400" dirty="0"/>
              <a:t>Kapacitetssänkning 80 %</a:t>
            </a:r>
          </a:p>
          <a:p>
            <a:r>
              <a:rPr lang="sv-SE" sz="1400" dirty="0"/>
              <a:t>Besök på FHV</a:t>
            </a:r>
          </a:p>
          <a:p>
            <a:r>
              <a:rPr lang="sv-SE" sz="1400" dirty="0"/>
              <a:t>Rehabiliteringsutredning</a:t>
            </a:r>
          </a:p>
        </p:txBody>
      </p:sp>
      <p:sp>
        <p:nvSpPr>
          <p:cNvPr id="3" name="Platshållare för text 2">
            <a:extLst>
              <a:ext uri="{FF2B5EF4-FFF2-40B4-BE49-F238E27FC236}">
                <a16:creationId xmlns:a16="http://schemas.microsoft.com/office/drawing/2014/main" id="{F6BEBE0A-116D-4C2C-9665-DF23E7DD1653}"/>
              </a:ext>
            </a:extLst>
          </p:cNvPr>
          <p:cNvSpPr>
            <a:spLocks noGrp="1"/>
          </p:cNvSpPr>
          <p:nvPr>
            <p:ph type="body" sz="quarter" idx="16"/>
          </p:nvPr>
        </p:nvSpPr>
        <p:spPr>
          <a:xfrm>
            <a:off x="611188" y="612839"/>
            <a:ext cx="6244058" cy="1004518"/>
          </a:xfrm>
        </p:spPr>
        <p:txBody>
          <a:bodyPr/>
          <a:lstStyle/>
          <a:p>
            <a:r>
              <a:rPr lang="sv-SE" sz="3000" dirty="0"/>
              <a:t>Rehabiliteringsekonomi </a:t>
            </a:r>
            <a:br>
              <a:rPr lang="sv-SE" sz="3000" dirty="0"/>
            </a:br>
            <a:r>
              <a:rPr lang="sv-SE" sz="3000" dirty="0"/>
              <a:t>– ett exempel</a:t>
            </a:r>
          </a:p>
        </p:txBody>
      </p:sp>
      <p:pic>
        <p:nvPicPr>
          <p:cNvPr id="4" name="Bildobjekt 3">
            <a:extLst>
              <a:ext uri="{FF2B5EF4-FFF2-40B4-BE49-F238E27FC236}">
                <a16:creationId xmlns:a16="http://schemas.microsoft.com/office/drawing/2014/main" id="{97E087D5-610A-4DC2-B806-C902488FD13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5303020" y="0"/>
            <a:ext cx="5002956" cy="5192372"/>
          </a:xfrm>
          <a:prstGeom prst="rect">
            <a:avLst/>
          </a:prstGeom>
        </p:spPr>
      </p:pic>
      <p:grpSp>
        <p:nvGrpSpPr>
          <p:cNvPr id="8" name="Grupp 7">
            <a:extLst>
              <a:ext uri="{FF2B5EF4-FFF2-40B4-BE49-F238E27FC236}">
                <a16:creationId xmlns:a16="http://schemas.microsoft.com/office/drawing/2014/main" id="{A4EFE1D0-1F71-4A7C-80F2-0B6373156D2A}"/>
              </a:ext>
            </a:extLst>
          </p:cNvPr>
          <p:cNvGrpSpPr/>
          <p:nvPr/>
        </p:nvGrpSpPr>
        <p:grpSpPr>
          <a:xfrm>
            <a:off x="1973275" y="3094837"/>
            <a:ext cx="1741379" cy="1741379"/>
            <a:chOff x="7474226" y="3299728"/>
            <a:chExt cx="1741379" cy="1741379"/>
          </a:xfrm>
        </p:grpSpPr>
        <p:pic>
          <p:nvPicPr>
            <p:cNvPr id="9" name="Bild 8">
              <a:extLst>
                <a:ext uri="{FF2B5EF4-FFF2-40B4-BE49-F238E27FC236}">
                  <a16:creationId xmlns:a16="http://schemas.microsoft.com/office/drawing/2014/main" id="{BF1B1C77-6623-454B-9D0A-8518E55A13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74226" y="3299728"/>
              <a:ext cx="1741379" cy="1741379"/>
            </a:xfrm>
            <a:prstGeom prst="rect">
              <a:avLst/>
            </a:prstGeom>
          </p:spPr>
        </p:pic>
        <p:sp>
          <p:nvSpPr>
            <p:cNvPr id="10" name="textruta 9">
              <a:extLst>
                <a:ext uri="{FF2B5EF4-FFF2-40B4-BE49-F238E27FC236}">
                  <a16:creationId xmlns:a16="http://schemas.microsoft.com/office/drawing/2014/main" id="{76443C3A-2D11-4DB1-AFD4-CF283772FB62}"/>
                </a:ext>
              </a:extLst>
            </p:cNvPr>
            <p:cNvSpPr txBox="1"/>
            <p:nvPr/>
          </p:nvSpPr>
          <p:spPr>
            <a:xfrm>
              <a:off x="7615366" y="4527980"/>
              <a:ext cx="1467006" cy="307777"/>
            </a:xfrm>
            <a:prstGeom prst="rect">
              <a:avLst/>
            </a:prstGeom>
            <a:noFill/>
          </p:spPr>
          <p:txBody>
            <a:bodyPr wrap="square" rtlCol="0">
              <a:spAutoFit/>
            </a:bodyPr>
            <a:lstStyle/>
            <a:p>
              <a:r>
                <a:rPr lang="sv-SE" dirty="0">
                  <a:solidFill>
                    <a:srgbClr val="002060"/>
                  </a:solidFill>
                </a:rPr>
                <a:t>Praktisk övning</a:t>
              </a:r>
            </a:p>
          </p:txBody>
        </p:sp>
      </p:grpSp>
      <p:sp>
        <p:nvSpPr>
          <p:cNvPr id="11" name="Platshållare för sidfot 10">
            <a:extLst>
              <a:ext uri="{FF2B5EF4-FFF2-40B4-BE49-F238E27FC236}">
                <a16:creationId xmlns:a16="http://schemas.microsoft.com/office/drawing/2014/main" id="{58863D4A-B3E5-4937-9F77-5F4E157256EA}"/>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282577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FED2AEA4-54F7-4A21-8FAA-F26F3D22FE3A}"/>
              </a:ext>
            </a:extLst>
          </p:cNvPr>
          <p:cNvSpPr>
            <a:spLocks noGrp="1"/>
          </p:cNvSpPr>
          <p:nvPr>
            <p:ph type="body" sz="quarter" idx="17"/>
          </p:nvPr>
        </p:nvSpPr>
        <p:spPr/>
        <p:txBody>
          <a:bodyPr/>
          <a:lstStyle/>
          <a:p>
            <a:r>
              <a:rPr lang="sv-SE" dirty="0"/>
              <a:t>Rehabiliteringsekonomi</a:t>
            </a:r>
          </a:p>
        </p:txBody>
      </p:sp>
      <p:graphicFrame>
        <p:nvGraphicFramePr>
          <p:cNvPr id="4" name="Platshållare för innehåll 6">
            <a:extLst>
              <a:ext uri="{FF2B5EF4-FFF2-40B4-BE49-F238E27FC236}">
                <a16:creationId xmlns:a16="http://schemas.microsoft.com/office/drawing/2014/main" id="{493B972D-2472-4AF8-9D32-C0F310CC5A77}"/>
              </a:ext>
            </a:extLst>
          </p:cNvPr>
          <p:cNvGraphicFramePr>
            <a:graphicFrameLocks/>
          </p:cNvGraphicFramePr>
          <p:nvPr>
            <p:extLst>
              <p:ext uri="{D42A27DB-BD31-4B8C-83A1-F6EECF244321}">
                <p14:modId xmlns:p14="http://schemas.microsoft.com/office/powerpoint/2010/main" val="1666511383"/>
              </p:ext>
            </p:extLst>
          </p:nvPr>
        </p:nvGraphicFramePr>
        <p:xfrm>
          <a:off x="611188" y="1816337"/>
          <a:ext cx="6002585" cy="2778781"/>
        </p:xfrm>
        <a:graphic>
          <a:graphicData uri="http://schemas.openxmlformats.org/drawingml/2006/table">
            <a:tbl>
              <a:tblPr firstRow="1" firstCol="1" bandRow="1">
                <a:tableStyleId>{5C22544A-7EE6-4342-B048-85BDC9FD1C3A}</a:tableStyleId>
              </a:tblPr>
              <a:tblGrid>
                <a:gridCol w="5091545">
                  <a:extLst>
                    <a:ext uri="{9D8B030D-6E8A-4147-A177-3AD203B41FA5}">
                      <a16:colId xmlns:a16="http://schemas.microsoft.com/office/drawing/2014/main" val="20000"/>
                    </a:ext>
                  </a:extLst>
                </a:gridCol>
                <a:gridCol w="911040">
                  <a:extLst>
                    <a:ext uri="{9D8B030D-6E8A-4147-A177-3AD203B41FA5}">
                      <a16:colId xmlns:a16="http://schemas.microsoft.com/office/drawing/2014/main" val="20001"/>
                    </a:ext>
                  </a:extLst>
                </a:gridCol>
              </a:tblGrid>
              <a:tr h="291315">
                <a:tc>
                  <a:txBody>
                    <a:bodyPr/>
                    <a:lstStyle/>
                    <a:p>
                      <a:pPr>
                        <a:lnSpc>
                          <a:spcPct val="115000"/>
                        </a:lnSpc>
                        <a:spcBef>
                          <a:spcPts val="600"/>
                        </a:spcBef>
                        <a:spcAft>
                          <a:spcPts val="0"/>
                        </a:spcAft>
                      </a:pPr>
                      <a:r>
                        <a:rPr lang="sv-SE" sz="1800" dirty="0">
                          <a:effectLst/>
                          <a:latin typeface="+mn-lt"/>
                          <a:ea typeface="Calibri" panose="020F0502020204030204" pitchFamily="34" charset="0"/>
                          <a:cs typeface="Times New Roman" panose="02020603050405020304" pitchFamily="18" charset="0"/>
                        </a:rPr>
                        <a:t>Vad kostar ohälsan?</a:t>
                      </a:r>
                    </a:p>
                  </a:txBody>
                  <a:tcPr marL="43443" marR="43443" marT="0" marB="0">
                    <a:solidFill>
                      <a:schemeClr val="accent5"/>
                    </a:solidFill>
                  </a:tcPr>
                </a:tc>
                <a:tc>
                  <a:txBody>
                    <a:bodyPr/>
                    <a:lstStyle/>
                    <a:p>
                      <a:pPr>
                        <a:lnSpc>
                          <a:spcPct val="115000"/>
                        </a:lnSpc>
                        <a:spcBef>
                          <a:spcPts val="600"/>
                        </a:spcBef>
                        <a:spcAft>
                          <a:spcPts val="0"/>
                        </a:spcAft>
                      </a:pPr>
                      <a:r>
                        <a:rPr lang="sv-SE" sz="1200" dirty="0">
                          <a:effectLst/>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443" marR="43443" marT="0" marB="0">
                    <a:solidFill>
                      <a:schemeClr val="accent5"/>
                    </a:solidFill>
                  </a:tcPr>
                </a:tc>
                <a:extLst>
                  <a:ext uri="{0D108BD9-81ED-4DB2-BD59-A6C34878D82A}">
                    <a16:rowId xmlns:a16="http://schemas.microsoft.com/office/drawing/2014/main" val="10000"/>
                  </a:ext>
                </a:extLst>
              </a:tr>
              <a:tr h="278882">
                <a:tc>
                  <a:txBody>
                    <a:bodyPr/>
                    <a:lstStyle/>
                    <a:p>
                      <a:pPr marL="0" marR="0" lvl="0" indent="0" algn="l" defTabSz="457200" rtl="0" eaLnBrk="1" fontAlgn="auto" latinLnBrk="0" hangingPunct="1">
                        <a:lnSpc>
                          <a:spcPct val="115000"/>
                        </a:lnSpc>
                        <a:spcBef>
                          <a:spcPts val="600"/>
                        </a:spcBef>
                        <a:spcAft>
                          <a:spcPts val="0"/>
                        </a:spcAft>
                        <a:buClrTx/>
                        <a:buSzTx/>
                        <a:buFontTx/>
                        <a:buNone/>
                        <a:tabLst/>
                        <a:defRPr/>
                      </a:pPr>
                      <a:r>
                        <a:rPr lang="sv-SE" sz="1200" dirty="0">
                          <a:effectLst/>
                        </a:rPr>
                        <a:t>Kostnad för korttidsfrånvaron 56 </a:t>
                      </a:r>
                      <a:r>
                        <a:rPr lang="sv-SE" sz="1200" dirty="0" err="1">
                          <a:effectLst/>
                        </a:rPr>
                        <a:t>tim</a:t>
                      </a:r>
                      <a:r>
                        <a:rPr lang="sv-SE" sz="1200" dirty="0">
                          <a:effectLst/>
                        </a:rPr>
                        <a:t> x 330 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nSpc>
                          <a:spcPct val="115000"/>
                        </a:lnSpc>
                        <a:spcBef>
                          <a:spcPts val="600"/>
                        </a:spcBef>
                        <a:spcAft>
                          <a:spcPts val="0"/>
                        </a:spcAft>
                      </a:pPr>
                      <a:r>
                        <a:rPr lang="sv-SE" sz="1200" dirty="0">
                          <a:effectLst/>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443" marR="43443" marT="0" marB="0">
                    <a:solidFill>
                      <a:schemeClr val="accent6">
                        <a:lumMod val="40000"/>
                        <a:lumOff val="60000"/>
                      </a:schemeClr>
                    </a:solidFill>
                  </a:tcPr>
                </a:tc>
                <a:extLst>
                  <a:ext uri="{0D108BD9-81ED-4DB2-BD59-A6C34878D82A}">
                    <a16:rowId xmlns:a16="http://schemas.microsoft.com/office/drawing/2014/main" val="10001"/>
                  </a:ext>
                </a:extLst>
              </a:tr>
              <a:tr h="278882">
                <a:tc>
                  <a:txBody>
                    <a:bodyPr/>
                    <a:lstStyle/>
                    <a:p>
                      <a:pPr>
                        <a:lnSpc>
                          <a:spcPct val="115000"/>
                        </a:lnSpc>
                        <a:spcBef>
                          <a:spcPts val="600"/>
                        </a:spcBef>
                        <a:spcAft>
                          <a:spcPts val="0"/>
                        </a:spcAft>
                      </a:pPr>
                      <a:r>
                        <a:rPr lang="sv-SE" sz="1200" dirty="0">
                          <a:effectLst/>
                        </a:rPr>
                        <a:t>Kostnad för längre sjukskrivningsperiod 72 </a:t>
                      </a:r>
                      <a:r>
                        <a:rPr lang="sv-SE" sz="1200" dirty="0" err="1">
                          <a:effectLst/>
                        </a:rPr>
                        <a:t>tim</a:t>
                      </a:r>
                      <a:r>
                        <a:rPr lang="sv-SE" sz="1200" dirty="0">
                          <a:effectLst/>
                        </a:rPr>
                        <a:t> x 330 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nSpc>
                          <a:spcPct val="115000"/>
                        </a:lnSpc>
                        <a:spcBef>
                          <a:spcPts val="600"/>
                        </a:spcBef>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443" marR="43443" marT="0" marB="0">
                    <a:solidFill>
                      <a:schemeClr val="accent6">
                        <a:lumMod val="40000"/>
                        <a:lumOff val="60000"/>
                      </a:schemeClr>
                    </a:solidFill>
                  </a:tcPr>
                </a:tc>
                <a:extLst>
                  <a:ext uri="{0D108BD9-81ED-4DB2-BD59-A6C34878D82A}">
                    <a16:rowId xmlns:a16="http://schemas.microsoft.com/office/drawing/2014/main" val="362653795"/>
                  </a:ext>
                </a:extLst>
              </a:tr>
              <a:tr h="244117">
                <a:tc>
                  <a:txBody>
                    <a:bodyPr/>
                    <a:lstStyle/>
                    <a:p>
                      <a:pPr>
                        <a:lnSpc>
                          <a:spcPct val="115000"/>
                        </a:lnSpc>
                        <a:spcBef>
                          <a:spcPts val="600"/>
                        </a:spcBef>
                        <a:spcAft>
                          <a:spcPts val="0"/>
                        </a:spcAft>
                      </a:pPr>
                      <a:r>
                        <a:rPr lang="sv-SE" sz="1200" dirty="0">
                          <a:effectLst/>
                        </a:rPr>
                        <a:t>Kostnad för frånvaroadministration av chef 165 kr x 10 ggr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nSpc>
                          <a:spcPct val="115000"/>
                        </a:lnSpc>
                        <a:spcBef>
                          <a:spcPts val="600"/>
                        </a:spcBef>
                        <a:spcAft>
                          <a:spcPts val="0"/>
                        </a:spcAft>
                      </a:pPr>
                      <a:r>
                        <a:rPr lang="sv-SE" sz="1200" dirty="0">
                          <a:effectLst/>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443" marR="43443" marT="0" marB="0">
                    <a:solidFill>
                      <a:schemeClr val="accent6">
                        <a:lumMod val="40000"/>
                        <a:lumOff val="60000"/>
                      </a:schemeClr>
                    </a:solidFill>
                  </a:tcPr>
                </a:tc>
                <a:extLst>
                  <a:ext uri="{0D108BD9-81ED-4DB2-BD59-A6C34878D82A}">
                    <a16:rowId xmlns:a16="http://schemas.microsoft.com/office/drawing/2014/main" val="10002"/>
                  </a:ext>
                </a:extLst>
              </a:tr>
              <a:tr h="278882">
                <a:tc>
                  <a:txBody>
                    <a:bodyPr/>
                    <a:lstStyle/>
                    <a:p>
                      <a:pPr>
                        <a:lnSpc>
                          <a:spcPct val="115000"/>
                        </a:lnSpc>
                        <a:spcBef>
                          <a:spcPts val="600"/>
                        </a:spcBef>
                        <a:spcAft>
                          <a:spcPts val="0"/>
                        </a:spcAft>
                      </a:pPr>
                      <a:r>
                        <a:rPr lang="sv-SE" sz="1200" dirty="0">
                          <a:effectLst/>
                        </a:rPr>
                        <a:t>Kostnad för kapacitetssänkning 314 </a:t>
                      </a:r>
                      <a:r>
                        <a:rPr lang="sv-SE" sz="1200" dirty="0" err="1">
                          <a:effectLst/>
                        </a:rPr>
                        <a:t>tim</a:t>
                      </a:r>
                      <a:r>
                        <a:rPr lang="sv-SE" sz="1200" dirty="0">
                          <a:effectLst/>
                        </a:rPr>
                        <a:t> x 330 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nSpc>
                          <a:spcPct val="115000"/>
                        </a:lnSpc>
                        <a:spcBef>
                          <a:spcPts val="600"/>
                        </a:spcBef>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443" marR="43443" marT="0" marB="0">
                    <a:solidFill>
                      <a:schemeClr val="accent6">
                        <a:lumMod val="40000"/>
                        <a:lumOff val="60000"/>
                      </a:schemeClr>
                    </a:solidFill>
                  </a:tcPr>
                </a:tc>
                <a:extLst>
                  <a:ext uri="{0D108BD9-81ED-4DB2-BD59-A6C34878D82A}">
                    <a16:rowId xmlns:a16="http://schemas.microsoft.com/office/drawing/2014/main" val="10005"/>
                  </a:ext>
                </a:extLst>
              </a:tr>
              <a:tr h="278882">
                <a:tc>
                  <a:txBody>
                    <a:bodyPr/>
                    <a:lstStyle/>
                    <a:p>
                      <a:pPr>
                        <a:lnSpc>
                          <a:spcPct val="115000"/>
                        </a:lnSpc>
                        <a:spcBef>
                          <a:spcPts val="600"/>
                        </a:spcBef>
                        <a:spcAft>
                          <a:spcPts val="0"/>
                        </a:spcAft>
                      </a:pPr>
                      <a:r>
                        <a:rPr lang="sv-SE" sz="1200" dirty="0">
                          <a:effectLst/>
                        </a:rPr>
                        <a:t>Kostnad för Läkare 1319 kr x 2,5 </a:t>
                      </a:r>
                      <a:r>
                        <a:rPr lang="sv-SE" sz="1200" dirty="0" err="1">
                          <a:effectLst/>
                        </a:rPr>
                        <a:t>tim</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nSpc>
                          <a:spcPct val="115000"/>
                        </a:lnSpc>
                        <a:spcBef>
                          <a:spcPts val="600"/>
                        </a:spcBef>
                        <a:spcAft>
                          <a:spcPts val="0"/>
                        </a:spcAft>
                      </a:pPr>
                      <a:r>
                        <a:rPr lang="sv-SE" sz="1200" dirty="0">
                          <a:effectLst/>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443" marR="43443" marT="0" marB="0">
                    <a:solidFill>
                      <a:schemeClr val="accent6">
                        <a:lumMod val="40000"/>
                        <a:lumOff val="60000"/>
                      </a:schemeClr>
                    </a:solidFill>
                  </a:tcPr>
                </a:tc>
                <a:extLst>
                  <a:ext uri="{0D108BD9-81ED-4DB2-BD59-A6C34878D82A}">
                    <a16:rowId xmlns:a16="http://schemas.microsoft.com/office/drawing/2014/main" val="10003"/>
                  </a:ext>
                </a:extLst>
              </a:tr>
              <a:tr h="278882">
                <a:tc>
                  <a:txBody>
                    <a:bodyPr/>
                    <a:lstStyle/>
                    <a:p>
                      <a:pPr>
                        <a:lnSpc>
                          <a:spcPct val="115000"/>
                        </a:lnSpc>
                        <a:spcBef>
                          <a:spcPts val="600"/>
                        </a:spcBef>
                        <a:spcAft>
                          <a:spcPts val="0"/>
                        </a:spcAft>
                      </a:pPr>
                      <a:r>
                        <a:rPr lang="sv-SE" sz="1200" dirty="0">
                          <a:effectLst/>
                        </a:rPr>
                        <a:t>Kostnad för Sjuksköterska 834 kr x 3 </a:t>
                      </a:r>
                      <a:r>
                        <a:rPr lang="sv-SE" sz="1200" dirty="0" err="1">
                          <a:effectLst/>
                        </a:rPr>
                        <a:t>tim</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nSpc>
                          <a:spcPct val="115000"/>
                        </a:lnSpc>
                        <a:spcBef>
                          <a:spcPts val="600"/>
                        </a:spcBef>
                        <a:spcAft>
                          <a:spcPts val="0"/>
                        </a:spcAft>
                      </a:pPr>
                      <a:r>
                        <a:rPr lang="sv-SE" sz="1200" dirty="0">
                          <a:effectLst/>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443" marR="43443" marT="0" marB="0">
                    <a:solidFill>
                      <a:schemeClr val="accent6">
                        <a:lumMod val="40000"/>
                        <a:lumOff val="60000"/>
                      </a:schemeClr>
                    </a:solidFill>
                  </a:tcPr>
                </a:tc>
                <a:extLst>
                  <a:ext uri="{0D108BD9-81ED-4DB2-BD59-A6C34878D82A}">
                    <a16:rowId xmlns:a16="http://schemas.microsoft.com/office/drawing/2014/main" val="10004"/>
                  </a:ext>
                </a:extLst>
              </a:tr>
              <a:tr h="278882">
                <a:tc>
                  <a:txBody>
                    <a:bodyPr/>
                    <a:lstStyle/>
                    <a:p>
                      <a:pPr>
                        <a:lnSpc>
                          <a:spcPct val="115000"/>
                        </a:lnSpc>
                        <a:spcBef>
                          <a:spcPts val="600"/>
                        </a:spcBef>
                        <a:spcAft>
                          <a:spcPts val="0"/>
                        </a:spcAft>
                      </a:pPr>
                      <a:r>
                        <a:rPr lang="sv-SE" sz="1200" dirty="0">
                          <a:effectLst/>
                        </a:rPr>
                        <a:t>Kostnad för Sjukgymnast 873 kr x 5 </a:t>
                      </a:r>
                      <a:r>
                        <a:rPr lang="sv-SE" sz="1200" dirty="0" err="1">
                          <a:effectLst/>
                        </a:rPr>
                        <a:t>tim</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nSpc>
                          <a:spcPct val="115000"/>
                        </a:lnSpc>
                        <a:spcBef>
                          <a:spcPts val="600"/>
                        </a:spcBef>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443" marR="43443" marT="0" marB="0">
                    <a:solidFill>
                      <a:schemeClr val="accent6">
                        <a:lumMod val="40000"/>
                        <a:lumOff val="60000"/>
                      </a:schemeClr>
                    </a:solidFill>
                  </a:tcPr>
                </a:tc>
                <a:extLst>
                  <a:ext uri="{0D108BD9-81ED-4DB2-BD59-A6C34878D82A}">
                    <a16:rowId xmlns:a16="http://schemas.microsoft.com/office/drawing/2014/main" val="10006"/>
                  </a:ext>
                </a:extLst>
              </a:tr>
              <a:tr h="291175">
                <a:tc>
                  <a:txBody>
                    <a:bodyPr/>
                    <a:lstStyle/>
                    <a:p>
                      <a:pPr>
                        <a:lnSpc>
                          <a:spcPct val="115000"/>
                        </a:lnSpc>
                        <a:spcBef>
                          <a:spcPts val="600"/>
                        </a:spcBef>
                        <a:spcAft>
                          <a:spcPts val="0"/>
                        </a:spcAft>
                      </a:pPr>
                      <a:r>
                        <a:rPr lang="sv-SE" sz="1200" dirty="0">
                          <a:effectLst/>
                        </a:rPr>
                        <a:t>Kostnad för Rehabutredning/uppföljningsmöte 660 kr x 4 </a:t>
                      </a:r>
                      <a:r>
                        <a:rPr lang="sv-SE" sz="1200" dirty="0" err="1">
                          <a:effectLst/>
                        </a:rPr>
                        <a:t>tim</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nSpc>
                          <a:spcPct val="115000"/>
                        </a:lnSpc>
                        <a:spcBef>
                          <a:spcPts val="600"/>
                        </a:spcBef>
                        <a:spcAft>
                          <a:spcPts val="0"/>
                        </a:spcAft>
                      </a:pPr>
                      <a:r>
                        <a:rPr lang="sv-SE" sz="1200" dirty="0">
                          <a:effectLst/>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443" marR="43443" marT="0" marB="0">
                    <a:solidFill>
                      <a:schemeClr val="accent6">
                        <a:lumMod val="40000"/>
                        <a:lumOff val="60000"/>
                      </a:schemeClr>
                    </a:solidFill>
                  </a:tcPr>
                </a:tc>
                <a:extLst>
                  <a:ext uri="{0D108BD9-81ED-4DB2-BD59-A6C34878D82A}">
                    <a16:rowId xmlns:a16="http://schemas.microsoft.com/office/drawing/2014/main" val="10007"/>
                  </a:ext>
                </a:extLst>
              </a:tr>
              <a:tr h="278882">
                <a:tc>
                  <a:txBody>
                    <a:bodyPr/>
                    <a:lstStyle/>
                    <a:p>
                      <a:pPr>
                        <a:lnSpc>
                          <a:spcPct val="115000"/>
                        </a:lnSpc>
                        <a:spcBef>
                          <a:spcPts val="600"/>
                        </a:spcBef>
                        <a:spcAft>
                          <a:spcPts val="0"/>
                        </a:spcAft>
                      </a:pPr>
                      <a:r>
                        <a:rPr lang="sv-SE" sz="1200" dirty="0">
                          <a:effectLst/>
                        </a:rPr>
                        <a:t>Total kostnad för ohälsan</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nSpc>
                          <a:spcPct val="115000"/>
                        </a:lnSpc>
                        <a:spcBef>
                          <a:spcPts val="600"/>
                        </a:spcBef>
                        <a:spcAft>
                          <a:spcPts val="0"/>
                        </a:spcAft>
                      </a:pP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443" marR="43443" marT="0" marB="0">
                    <a:solidFill>
                      <a:schemeClr val="accent6">
                        <a:lumMod val="40000"/>
                        <a:lumOff val="60000"/>
                      </a:schemeClr>
                    </a:solidFill>
                  </a:tcPr>
                </a:tc>
                <a:extLst>
                  <a:ext uri="{0D108BD9-81ED-4DB2-BD59-A6C34878D82A}">
                    <a16:rowId xmlns:a16="http://schemas.microsoft.com/office/drawing/2014/main" val="10009"/>
                  </a:ext>
                </a:extLst>
              </a:tr>
            </a:tbl>
          </a:graphicData>
        </a:graphic>
      </p:graphicFrame>
      <p:grpSp>
        <p:nvGrpSpPr>
          <p:cNvPr id="5" name="Grupp 4">
            <a:extLst>
              <a:ext uri="{FF2B5EF4-FFF2-40B4-BE49-F238E27FC236}">
                <a16:creationId xmlns:a16="http://schemas.microsoft.com/office/drawing/2014/main" id="{30A5CBF0-A9A1-4463-B5EC-FCDC027A97CA}"/>
              </a:ext>
            </a:extLst>
          </p:cNvPr>
          <p:cNvGrpSpPr/>
          <p:nvPr/>
        </p:nvGrpSpPr>
        <p:grpSpPr>
          <a:xfrm>
            <a:off x="6504947" y="1936192"/>
            <a:ext cx="3154961" cy="3154961"/>
            <a:chOff x="6098650" y="1886147"/>
            <a:chExt cx="3154961" cy="3154961"/>
          </a:xfrm>
        </p:grpSpPr>
        <p:pic>
          <p:nvPicPr>
            <p:cNvPr id="6" name="Bild 5">
              <a:extLst>
                <a:ext uri="{FF2B5EF4-FFF2-40B4-BE49-F238E27FC236}">
                  <a16:creationId xmlns:a16="http://schemas.microsoft.com/office/drawing/2014/main" id="{17E165CC-DF17-46E0-B2DD-607D96B23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8650" y="1886147"/>
              <a:ext cx="3154961" cy="3154961"/>
            </a:xfrm>
            <a:prstGeom prst="rect">
              <a:avLst/>
            </a:prstGeom>
          </p:spPr>
        </p:pic>
        <p:sp>
          <p:nvSpPr>
            <p:cNvPr id="7" name="textruta 6">
              <a:extLst>
                <a:ext uri="{FF2B5EF4-FFF2-40B4-BE49-F238E27FC236}">
                  <a16:creationId xmlns:a16="http://schemas.microsoft.com/office/drawing/2014/main" id="{E8448BAD-C324-4510-9961-CCB14512A250}"/>
                </a:ext>
              </a:extLst>
            </p:cNvPr>
            <p:cNvSpPr txBox="1"/>
            <p:nvPr/>
          </p:nvSpPr>
          <p:spPr>
            <a:xfrm>
              <a:off x="6865984" y="4237296"/>
              <a:ext cx="1482884" cy="307777"/>
            </a:xfrm>
            <a:prstGeom prst="rect">
              <a:avLst/>
            </a:prstGeom>
            <a:noFill/>
          </p:spPr>
          <p:txBody>
            <a:bodyPr wrap="square" rtlCol="0">
              <a:spAutoFit/>
            </a:bodyPr>
            <a:lstStyle/>
            <a:p>
              <a:r>
                <a:rPr lang="sv-SE" dirty="0">
                  <a:solidFill>
                    <a:srgbClr val="002060"/>
                  </a:solidFill>
                </a:rPr>
                <a:t>Praktisk övning</a:t>
              </a:r>
            </a:p>
          </p:txBody>
        </p:sp>
      </p:grpSp>
      <p:sp>
        <p:nvSpPr>
          <p:cNvPr id="8" name="Platshållare för sidfot 7">
            <a:extLst>
              <a:ext uri="{FF2B5EF4-FFF2-40B4-BE49-F238E27FC236}">
                <a16:creationId xmlns:a16="http://schemas.microsoft.com/office/drawing/2014/main" id="{1E59F93D-1301-4059-837E-6D5B5500A1F5}"/>
              </a:ext>
            </a:extLst>
          </p:cNvPr>
          <p:cNvSpPr>
            <a:spLocks noGrp="1"/>
          </p:cNvSpPr>
          <p:nvPr>
            <p:ph type="ftr" sz="quarter" idx="3"/>
          </p:nvPr>
        </p:nvSpPr>
        <p:spPr/>
        <p:txBody>
          <a:bodyPr/>
          <a:lstStyle/>
          <a:p>
            <a:pPr>
              <a:defRPr/>
            </a:pPr>
            <a:r>
              <a:rPr lang="sv-SE" dirty="0"/>
              <a:t>BAM Måleri – Vidareutbildning</a:t>
            </a:r>
          </a:p>
        </p:txBody>
      </p:sp>
    </p:spTree>
    <p:extLst>
      <p:ext uri="{BB962C8B-B14F-4D97-AF65-F5344CB8AC3E}">
        <p14:creationId xmlns:p14="http://schemas.microsoft.com/office/powerpoint/2010/main" val="304900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F9BF1F8-ED4D-4370-9F86-06AC7C1A014A}"/>
              </a:ext>
            </a:extLst>
          </p:cNvPr>
          <p:cNvSpPr>
            <a:spLocks noGrp="1"/>
          </p:cNvSpPr>
          <p:nvPr>
            <p:ph type="body" sz="quarter" idx="14"/>
          </p:nvPr>
        </p:nvSpPr>
        <p:spPr>
          <a:xfrm>
            <a:off x="512885" y="2023541"/>
            <a:ext cx="5844372" cy="2523059"/>
          </a:xfrm>
        </p:spPr>
        <p:txBody>
          <a:bodyPr/>
          <a:lstStyle/>
          <a:p>
            <a:pPr marL="228600" indent="-228600">
              <a:spcBef>
                <a:spcPts val="0"/>
              </a:spcBef>
              <a:spcAft>
                <a:spcPts val="600"/>
              </a:spcAft>
              <a:buSzPct val="100000"/>
              <a:buAutoNum type="arabicPeriod"/>
              <a:defRPr/>
            </a:pPr>
            <a:r>
              <a:rPr lang="sv-SE" sz="1600" dirty="0"/>
              <a:t>Räkna ut kostnaden utifrån ovanstående uppgifter. Vad kostar ohälsan?</a:t>
            </a:r>
          </a:p>
          <a:p>
            <a:pPr marL="228600" indent="-228600">
              <a:spcBef>
                <a:spcPts val="0"/>
              </a:spcBef>
              <a:spcAft>
                <a:spcPts val="600"/>
              </a:spcAft>
              <a:buSzPct val="100000"/>
              <a:buAutoNum type="arabicPeriod"/>
              <a:defRPr/>
            </a:pPr>
            <a:r>
              <a:rPr lang="sv-SE" sz="1600" dirty="0"/>
              <a:t>Är rehabiliteringsinsatsen på 40 000 kr lönsam att sätta in?</a:t>
            </a:r>
          </a:p>
          <a:p>
            <a:pPr marL="228600" indent="-228600">
              <a:spcBef>
                <a:spcPts val="0"/>
              </a:spcBef>
              <a:spcAft>
                <a:spcPts val="600"/>
              </a:spcAft>
              <a:buSzPct val="100000"/>
              <a:buAutoNum type="arabicPeriod"/>
              <a:defRPr/>
            </a:pPr>
            <a:r>
              <a:rPr lang="sv-SE" sz="1600" dirty="0"/>
              <a:t>Är det ekonomiskt försvarbart att sätta in ytterligare en rehabiliteringsinsats på 40 000 kr om medarbetaren får ett återfall?</a:t>
            </a:r>
          </a:p>
          <a:p>
            <a:pPr marL="228600" indent="-228600">
              <a:spcBef>
                <a:spcPts val="0"/>
              </a:spcBef>
              <a:spcAft>
                <a:spcPts val="600"/>
              </a:spcAft>
              <a:buSzPct val="100000"/>
              <a:buAutoNum type="arabicPeriod"/>
              <a:defRPr/>
            </a:pPr>
            <a:r>
              <a:rPr lang="sv-SE" sz="1600" dirty="0"/>
              <a:t>Är någon av dessa enskilda kostnader vid ohälsan utmärkande och vad kan man göra när detta inträffar?</a:t>
            </a:r>
          </a:p>
          <a:p>
            <a:endParaRPr lang="sv-SE" dirty="0"/>
          </a:p>
        </p:txBody>
      </p:sp>
      <p:sp>
        <p:nvSpPr>
          <p:cNvPr id="3" name="Platshållare för text 2">
            <a:extLst>
              <a:ext uri="{FF2B5EF4-FFF2-40B4-BE49-F238E27FC236}">
                <a16:creationId xmlns:a16="http://schemas.microsoft.com/office/drawing/2014/main" id="{7BFDE797-9E2A-4345-97D8-0E7ECC71D881}"/>
              </a:ext>
            </a:extLst>
          </p:cNvPr>
          <p:cNvSpPr>
            <a:spLocks noGrp="1"/>
          </p:cNvSpPr>
          <p:nvPr>
            <p:ph type="body" sz="quarter" idx="17"/>
          </p:nvPr>
        </p:nvSpPr>
        <p:spPr/>
        <p:txBody>
          <a:bodyPr/>
          <a:lstStyle/>
          <a:p>
            <a:r>
              <a:rPr lang="sv-SE" dirty="0"/>
              <a:t>Vad kostar ohälsan?</a:t>
            </a:r>
          </a:p>
        </p:txBody>
      </p:sp>
      <p:grpSp>
        <p:nvGrpSpPr>
          <p:cNvPr id="4" name="Grupp 3">
            <a:extLst>
              <a:ext uri="{FF2B5EF4-FFF2-40B4-BE49-F238E27FC236}">
                <a16:creationId xmlns:a16="http://schemas.microsoft.com/office/drawing/2014/main" id="{7AC78275-0548-4417-9C73-C62121636BBF}"/>
              </a:ext>
            </a:extLst>
          </p:cNvPr>
          <p:cNvGrpSpPr/>
          <p:nvPr/>
        </p:nvGrpSpPr>
        <p:grpSpPr>
          <a:xfrm>
            <a:off x="6273910" y="1779701"/>
            <a:ext cx="3154961" cy="3154961"/>
            <a:chOff x="6098650" y="1642307"/>
            <a:chExt cx="3154961" cy="3154961"/>
          </a:xfrm>
        </p:grpSpPr>
        <p:pic>
          <p:nvPicPr>
            <p:cNvPr id="5" name="Bild 4">
              <a:extLst>
                <a:ext uri="{FF2B5EF4-FFF2-40B4-BE49-F238E27FC236}">
                  <a16:creationId xmlns:a16="http://schemas.microsoft.com/office/drawing/2014/main" id="{E2A10EEA-6982-4E98-BD2D-B8200FDE5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8650" y="1642307"/>
              <a:ext cx="3154961" cy="3154961"/>
            </a:xfrm>
            <a:prstGeom prst="rect">
              <a:avLst/>
            </a:prstGeom>
          </p:spPr>
        </p:pic>
        <p:sp>
          <p:nvSpPr>
            <p:cNvPr id="6" name="textruta 5">
              <a:extLst>
                <a:ext uri="{FF2B5EF4-FFF2-40B4-BE49-F238E27FC236}">
                  <a16:creationId xmlns:a16="http://schemas.microsoft.com/office/drawing/2014/main" id="{7525E5F4-5E4D-4B77-A318-32B5B8F33788}"/>
                </a:ext>
              </a:extLst>
            </p:cNvPr>
            <p:cNvSpPr txBox="1"/>
            <p:nvPr/>
          </p:nvSpPr>
          <p:spPr>
            <a:xfrm>
              <a:off x="6865984" y="4001076"/>
              <a:ext cx="1482884" cy="307777"/>
            </a:xfrm>
            <a:prstGeom prst="rect">
              <a:avLst/>
            </a:prstGeom>
            <a:noFill/>
          </p:spPr>
          <p:txBody>
            <a:bodyPr wrap="square" rtlCol="0">
              <a:spAutoFit/>
            </a:bodyPr>
            <a:lstStyle/>
            <a:p>
              <a:r>
                <a:rPr lang="sv-SE" dirty="0">
                  <a:solidFill>
                    <a:srgbClr val="002060"/>
                  </a:solidFill>
                </a:rPr>
                <a:t>Praktisk övning</a:t>
              </a:r>
            </a:p>
          </p:txBody>
        </p:sp>
      </p:grpSp>
      <p:sp>
        <p:nvSpPr>
          <p:cNvPr id="7" name="Platshållare för sidfot 6">
            <a:extLst>
              <a:ext uri="{FF2B5EF4-FFF2-40B4-BE49-F238E27FC236}">
                <a16:creationId xmlns:a16="http://schemas.microsoft.com/office/drawing/2014/main" id="{E493FD4A-5886-460C-AB24-CB47CF0CC0D7}"/>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49050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FED2AEA4-54F7-4A21-8FAA-F26F3D22FE3A}"/>
              </a:ext>
            </a:extLst>
          </p:cNvPr>
          <p:cNvSpPr>
            <a:spLocks noGrp="1"/>
          </p:cNvSpPr>
          <p:nvPr>
            <p:ph type="body" sz="quarter" idx="17"/>
          </p:nvPr>
        </p:nvSpPr>
        <p:spPr/>
        <p:txBody>
          <a:bodyPr/>
          <a:lstStyle/>
          <a:p>
            <a:r>
              <a:rPr lang="sv-SE" dirty="0"/>
              <a:t>Rehabiliteringsekonomi</a:t>
            </a:r>
          </a:p>
        </p:txBody>
      </p:sp>
      <p:grpSp>
        <p:nvGrpSpPr>
          <p:cNvPr id="5" name="Grupp 4">
            <a:extLst>
              <a:ext uri="{FF2B5EF4-FFF2-40B4-BE49-F238E27FC236}">
                <a16:creationId xmlns:a16="http://schemas.microsoft.com/office/drawing/2014/main" id="{30A5CBF0-A9A1-4463-B5EC-FCDC027A97CA}"/>
              </a:ext>
            </a:extLst>
          </p:cNvPr>
          <p:cNvGrpSpPr/>
          <p:nvPr/>
        </p:nvGrpSpPr>
        <p:grpSpPr>
          <a:xfrm>
            <a:off x="6504947" y="1920952"/>
            <a:ext cx="3154961" cy="3154961"/>
            <a:chOff x="6098650" y="1886147"/>
            <a:chExt cx="3154961" cy="3154961"/>
          </a:xfrm>
        </p:grpSpPr>
        <p:pic>
          <p:nvPicPr>
            <p:cNvPr id="6" name="Bild 5">
              <a:extLst>
                <a:ext uri="{FF2B5EF4-FFF2-40B4-BE49-F238E27FC236}">
                  <a16:creationId xmlns:a16="http://schemas.microsoft.com/office/drawing/2014/main" id="{17E165CC-DF17-46E0-B2DD-607D96B23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8650" y="1886147"/>
              <a:ext cx="3154961" cy="3154961"/>
            </a:xfrm>
            <a:prstGeom prst="rect">
              <a:avLst/>
            </a:prstGeom>
          </p:spPr>
        </p:pic>
        <p:sp>
          <p:nvSpPr>
            <p:cNvPr id="7" name="textruta 6">
              <a:extLst>
                <a:ext uri="{FF2B5EF4-FFF2-40B4-BE49-F238E27FC236}">
                  <a16:creationId xmlns:a16="http://schemas.microsoft.com/office/drawing/2014/main" id="{E8448BAD-C324-4510-9961-CCB14512A250}"/>
                </a:ext>
              </a:extLst>
            </p:cNvPr>
            <p:cNvSpPr txBox="1"/>
            <p:nvPr/>
          </p:nvSpPr>
          <p:spPr>
            <a:xfrm>
              <a:off x="6865984" y="4237296"/>
              <a:ext cx="1482884" cy="307777"/>
            </a:xfrm>
            <a:prstGeom prst="rect">
              <a:avLst/>
            </a:prstGeom>
            <a:noFill/>
          </p:spPr>
          <p:txBody>
            <a:bodyPr wrap="square" rtlCol="0">
              <a:spAutoFit/>
            </a:bodyPr>
            <a:lstStyle/>
            <a:p>
              <a:r>
                <a:rPr lang="sv-SE" dirty="0">
                  <a:solidFill>
                    <a:srgbClr val="002060"/>
                  </a:solidFill>
                </a:rPr>
                <a:t>Praktisk övning</a:t>
              </a:r>
            </a:p>
          </p:txBody>
        </p:sp>
      </p:grpSp>
      <p:graphicFrame>
        <p:nvGraphicFramePr>
          <p:cNvPr id="8" name="Platshållare för innehåll 6">
            <a:extLst>
              <a:ext uri="{FF2B5EF4-FFF2-40B4-BE49-F238E27FC236}">
                <a16:creationId xmlns:a16="http://schemas.microsoft.com/office/drawing/2014/main" id="{4D5AE435-F2FE-4B0D-A795-1E08F862400C}"/>
              </a:ext>
            </a:extLst>
          </p:cNvPr>
          <p:cNvGraphicFramePr>
            <a:graphicFrameLocks/>
          </p:cNvGraphicFramePr>
          <p:nvPr>
            <p:extLst/>
          </p:nvPr>
        </p:nvGraphicFramePr>
        <p:xfrm>
          <a:off x="611188" y="1789411"/>
          <a:ext cx="6013879" cy="2790467"/>
        </p:xfrm>
        <a:graphic>
          <a:graphicData uri="http://schemas.openxmlformats.org/drawingml/2006/table">
            <a:tbl>
              <a:tblPr firstRow="1" firstCol="1" bandRow="1">
                <a:tableStyleId>{5C22544A-7EE6-4342-B048-85BDC9FD1C3A}</a:tableStyleId>
              </a:tblPr>
              <a:tblGrid>
                <a:gridCol w="5082915">
                  <a:extLst>
                    <a:ext uri="{9D8B030D-6E8A-4147-A177-3AD203B41FA5}">
                      <a16:colId xmlns:a16="http://schemas.microsoft.com/office/drawing/2014/main" val="20000"/>
                    </a:ext>
                  </a:extLst>
                </a:gridCol>
                <a:gridCol w="930964">
                  <a:extLst>
                    <a:ext uri="{9D8B030D-6E8A-4147-A177-3AD203B41FA5}">
                      <a16:colId xmlns:a16="http://schemas.microsoft.com/office/drawing/2014/main" val="20001"/>
                    </a:ext>
                  </a:extLst>
                </a:gridCol>
              </a:tblGrid>
              <a:tr h="324688">
                <a:tc>
                  <a:txBody>
                    <a:bodyPr/>
                    <a:lstStyle/>
                    <a:p>
                      <a:pPr marL="0" marR="0" lvl="0" indent="0" algn="l" defTabSz="457200" rtl="0" eaLnBrk="1" fontAlgn="auto" latinLnBrk="0" hangingPunct="1">
                        <a:lnSpc>
                          <a:spcPct val="115000"/>
                        </a:lnSpc>
                        <a:spcBef>
                          <a:spcPts val="600"/>
                        </a:spcBef>
                        <a:spcAft>
                          <a:spcPts val="0"/>
                        </a:spcAft>
                        <a:buClrTx/>
                        <a:buSzTx/>
                        <a:buFontTx/>
                        <a:buNone/>
                        <a:tabLst/>
                        <a:defRPr/>
                      </a:pPr>
                      <a:r>
                        <a:rPr lang="sv-SE" sz="1800" dirty="0">
                          <a:effectLst/>
                          <a:latin typeface="+mn-lt"/>
                          <a:ea typeface="Calibri" panose="020F0502020204030204" pitchFamily="34" charset="0"/>
                          <a:cs typeface="Times New Roman" panose="02020603050405020304" pitchFamily="18" charset="0"/>
                        </a:rPr>
                        <a:t>Vad kostar ohälsan?</a:t>
                      </a:r>
                    </a:p>
                  </a:txBody>
                  <a:tcPr marL="40940" marR="40940" marT="0" marB="0">
                    <a:solidFill>
                      <a:schemeClr val="accent5"/>
                    </a:solidFill>
                  </a:tcPr>
                </a:tc>
                <a:tc>
                  <a:txBody>
                    <a:bodyPr/>
                    <a:lstStyle/>
                    <a:p>
                      <a:pPr>
                        <a:lnSpc>
                          <a:spcPct val="115000"/>
                        </a:lnSpc>
                        <a:spcBef>
                          <a:spcPts val="600"/>
                        </a:spcBef>
                        <a:spcAft>
                          <a:spcPts val="0"/>
                        </a:spcAft>
                      </a:pPr>
                      <a:r>
                        <a:rPr lang="sv-SE" sz="1100" dirty="0">
                          <a:effectLst/>
                        </a:rPr>
                        <a:t>  </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extLst>
                  <a:ext uri="{0D108BD9-81ED-4DB2-BD59-A6C34878D82A}">
                    <a16:rowId xmlns:a16="http://schemas.microsoft.com/office/drawing/2014/main" val="10000"/>
                  </a:ext>
                </a:extLst>
              </a:tr>
              <a:tr h="276709">
                <a:tc>
                  <a:txBody>
                    <a:bodyPr/>
                    <a:lstStyle/>
                    <a:p>
                      <a:pPr marL="0" marR="0" lvl="0" indent="0" algn="l" defTabSz="457200" rtl="0" eaLnBrk="1" fontAlgn="auto" latinLnBrk="0" hangingPunct="1">
                        <a:lnSpc>
                          <a:spcPct val="115000"/>
                        </a:lnSpc>
                        <a:spcBef>
                          <a:spcPts val="600"/>
                        </a:spcBef>
                        <a:spcAft>
                          <a:spcPts val="0"/>
                        </a:spcAft>
                        <a:buClrTx/>
                        <a:buSzTx/>
                        <a:buFontTx/>
                        <a:buNone/>
                        <a:tabLst/>
                        <a:defRPr/>
                      </a:pPr>
                      <a:r>
                        <a:rPr lang="sv-SE" sz="1200" dirty="0">
                          <a:effectLst/>
                        </a:rPr>
                        <a:t>Kostnad för korttidsfrånvaron 56 </a:t>
                      </a:r>
                      <a:r>
                        <a:rPr lang="sv-SE" sz="1200" dirty="0" err="1">
                          <a:effectLst/>
                        </a:rPr>
                        <a:t>tim</a:t>
                      </a:r>
                      <a:r>
                        <a:rPr lang="sv-SE" sz="1200" dirty="0">
                          <a:effectLst/>
                        </a:rPr>
                        <a:t> x 330 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gn="r">
                        <a:lnSpc>
                          <a:spcPct val="115000"/>
                        </a:lnSpc>
                        <a:spcBef>
                          <a:spcPts val="600"/>
                        </a:spcBef>
                        <a:spcAft>
                          <a:spcPts val="0"/>
                        </a:spcAft>
                      </a:pPr>
                      <a:r>
                        <a:rPr lang="sv-SE" sz="1100" b="0" dirty="0">
                          <a:solidFill>
                            <a:schemeClr val="tx1"/>
                          </a:solidFill>
                          <a:effectLst/>
                          <a:latin typeface="+mn-lt"/>
                          <a:ea typeface="Calibri" panose="020F0502020204030204" pitchFamily="34" charset="0"/>
                          <a:cs typeface="Arial" panose="020B0604020202020204" pitchFamily="34" charset="0"/>
                        </a:rPr>
                        <a:t>18 480 kr</a:t>
                      </a:r>
                    </a:p>
                  </a:txBody>
                  <a:tcPr marL="40940" marR="40940" marT="0" marB="0">
                    <a:solidFill>
                      <a:schemeClr val="accent6">
                        <a:lumMod val="40000"/>
                        <a:lumOff val="60000"/>
                      </a:schemeClr>
                    </a:solidFill>
                  </a:tcPr>
                </a:tc>
                <a:extLst>
                  <a:ext uri="{0D108BD9-81ED-4DB2-BD59-A6C34878D82A}">
                    <a16:rowId xmlns:a16="http://schemas.microsoft.com/office/drawing/2014/main" val="2498566506"/>
                  </a:ext>
                </a:extLst>
              </a:tr>
              <a:tr h="276709">
                <a:tc>
                  <a:txBody>
                    <a:bodyPr/>
                    <a:lstStyle/>
                    <a:p>
                      <a:pPr>
                        <a:lnSpc>
                          <a:spcPct val="115000"/>
                        </a:lnSpc>
                        <a:spcBef>
                          <a:spcPts val="600"/>
                        </a:spcBef>
                        <a:spcAft>
                          <a:spcPts val="0"/>
                        </a:spcAft>
                      </a:pPr>
                      <a:r>
                        <a:rPr lang="sv-SE" sz="1200" dirty="0">
                          <a:effectLst/>
                        </a:rPr>
                        <a:t>Kostnad för längre sjukskrivningsperiod 72 </a:t>
                      </a:r>
                      <a:r>
                        <a:rPr lang="sv-SE" sz="1200" dirty="0" err="1">
                          <a:effectLst/>
                        </a:rPr>
                        <a:t>tim</a:t>
                      </a:r>
                      <a:r>
                        <a:rPr lang="sv-SE" sz="1200" dirty="0">
                          <a:effectLst/>
                        </a:rPr>
                        <a:t> x 330 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gn="r">
                        <a:lnSpc>
                          <a:spcPct val="115000"/>
                        </a:lnSpc>
                        <a:spcBef>
                          <a:spcPts val="600"/>
                        </a:spcBef>
                        <a:spcAft>
                          <a:spcPts val="0"/>
                        </a:spcAft>
                      </a:pPr>
                      <a:r>
                        <a:rPr lang="sv-SE" sz="1100" dirty="0">
                          <a:effectLst/>
                          <a:latin typeface="+mn-lt"/>
                        </a:rPr>
                        <a:t>   23 760 kr</a:t>
                      </a:r>
                      <a:endParaRPr lang="sv-SE" sz="1100" dirty="0">
                        <a:effectLst/>
                        <a:latin typeface="+mn-lt"/>
                        <a:ea typeface="Calibri" panose="020F0502020204030204" pitchFamily="34" charset="0"/>
                        <a:cs typeface="Times New Roman" panose="02020603050405020304" pitchFamily="18" charset="0"/>
                      </a:endParaRPr>
                    </a:p>
                  </a:txBody>
                  <a:tcPr marL="40940" marR="40940" marT="0" marB="0">
                    <a:solidFill>
                      <a:schemeClr val="accent6">
                        <a:lumMod val="40000"/>
                        <a:lumOff val="60000"/>
                      </a:schemeClr>
                    </a:solidFill>
                  </a:tcPr>
                </a:tc>
                <a:extLst>
                  <a:ext uri="{0D108BD9-81ED-4DB2-BD59-A6C34878D82A}">
                    <a16:rowId xmlns:a16="http://schemas.microsoft.com/office/drawing/2014/main" val="10001"/>
                  </a:ext>
                </a:extLst>
              </a:tr>
              <a:tr h="233269">
                <a:tc>
                  <a:txBody>
                    <a:bodyPr/>
                    <a:lstStyle/>
                    <a:p>
                      <a:pPr>
                        <a:lnSpc>
                          <a:spcPct val="115000"/>
                        </a:lnSpc>
                        <a:spcBef>
                          <a:spcPts val="600"/>
                        </a:spcBef>
                        <a:spcAft>
                          <a:spcPts val="0"/>
                        </a:spcAft>
                      </a:pPr>
                      <a:r>
                        <a:rPr lang="sv-SE" sz="1200" dirty="0">
                          <a:effectLst/>
                        </a:rPr>
                        <a:t>Kostnad för frånvaroadministration av chef 165 kr x 10 ggr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gn="r">
                        <a:lnSpc>
                          <a:spcPct val="115000"/>
                        </a:lnSpc>
                        <a:spcBef>
                          <a:spcPts val="600"/>
                        </a:spcBef>
                        <a:spcAft>
                          <a:spcPts val="0"/>
                        </a:spcAft>
                      </a:pPr>
                      <a:r>
                        <a:rPr lang="sv-SE" sz="1100" dirty="0">
                          <a:effectLst/>
                          <a:latin typeface="+mn-lt"/>
                        </a:rPr>
                        <a:t>    1 650 kr</a:t>
                      </a:r>
                      <a:endParaRPr lang="sv-SE" sz="1100" dirty="0">
                        <a:effectLst/>
                        <a:latin typeface="+mn-lt"/>
                        <a:ea typeface="Calibri" panose="020F0502020204030204" pitchFamily="34" charset="0"/>
                        <a:cs typeface="Times New Roman" panose="02020603050405020304" pitchFamily="18" charset="0"/>
                      </a:endParaRPr>
                    </a:p>
                  </a:txBody>
                  <a:tcPr marL="40940" marR="40940" marT="0" marB="0">
                    <a:solidFill>
                      <a:schemeClr val="accent6">
                        <a:lumMod val="40000"/>
                        <a:lumOff val="60000"/>
                      </a:schemeClr>
                    </a:solidFill>
                  </a:tcPr>
                </a:tc>
                <a:extLst>
                  <a:ext uri="{0D108BD9-81ED-4DB2-BD59-A6C34878D82A}">
                    <a16:rowId xmlns:a16="http://schemas.microsoft.com/office/drawing/2014/main" val="10002"/>
                  </a:ext>
                </a:extLst>
              </a:tr>
              <a:tr h="276709">
                <a:tc>
                  <a:txBody>
                    <a:bodyPr/>
                    <a:lstStyle/>
                    <a:p>
                      <a:pPr>
                        <a:lnSpc>
                          <a:spcPct val="115000"/>
                        </a:lnSpc>
                        <a:spcBef>
                          <a:spcPts val="600"/>
                        </a:spcBef>
                        <a:spcAft>
                          <a:spcPts val="0"/>
                        </a:spcAft>
                      </a:pPr>
                      <a:r>
                        <a:rPr lang="sv-SE" sz="1200" dirty="0">
                          <a:effectLst/>
                        </a:rPr>
                        <a:t>Kostnad för kapacitetssänkning 314 </a:t>
                      </a:r>
                      <a:r>
                        <a:rPr lang="sv-SE" sz="1200" dirty="0" err="1">
                          <a:effectLst/>
                        </a:rPr>
                        <a:t>tim</a:t>
                      </a:r>
                      <a:r>
                        <a:rPr lang="sv-SE" sz="1200" dirty="0">
                          <a:effectLst/>
                        </a:rPr>
                        <a:t> x 330 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gn="r">
                        <a:lnSpc>
                          <a:spcPct val="115000"/>
                        </a:lnSpc>
                        <a:spcBef>
                          <a:spcPts val="600"/>
                        </a:spcBef>
                        <a:spcAft>
                          <a:spcPts val="0"/>
                        </a:spcAft>
                      </a:pPr>
                      <a:r>
                        <a:rPr lang="sv-SE" sz="1100" dirty="0">
                          <a:effectLst/>
                          <a:latin typeface="+mn-lt"/>
                          <a:ea typeface="Calibri" panose="020F0502020204030204" pitchFamily="34" charset="0"/>
                          <a:cs typeface="Arial" panose="020B0604020202020204" pitchFamily="34" charset="0"/>
                        </a:rPr>
                        <a:t>103 620 kr</a:t>
                      </a:r>
                    </a:p>
                  </a:txBody>
                  <a:tcPr marL="40940" marR="40940" marT="0" marB="0">
                    <a:solidFill>
                      <a:schemeClr val="accent6">
                        <a:lumMod val="40000"/>
                        <a:lumOff val="60000"/>
                      </a:schemeClr>
                    </a:solidFill>
                  </a:tcPr>
                </a:tc>
                <a:extLst>
                  <a:ext uri="{0D108BD9-81ED-4DB2-BD59-A6C34878D82A}">
                    <a16:rowId xmlns:a16="http://schemas.microsoft.com/office/drawing/2014/main" val="10005"/>
                  </a:ext>
                </a:extLst>
              </a:tr>
              <a:tr h="276709">
                <a:tc>
                  <a:txBody>
                    <a:bodyPr/>
                    <a:lstStyle/>
                    <a:p>
                      <a:pPr>
                        <a:lnSpc>
                          <a:spcPct val="115000"/>
                        </a:lnSpc>
                        <a:spcBef>
                          <a:spcPts val="600"/>
                        </a:spcBef>
                        <a:spcAft>
                          <a:spcPts val="0"/>
                        </a:spcAft>
                      </a:pPr>
                      <a:r>
                        <a:rPr lang="sv-SE" sz="1200" dirty="0">
                          <a:effectLst/>
                        </a:rPr>
                        <a:t>Kostnad för Läkare 1319 kr x 2,5 </a:t>
                      </a:r>
                      <a:r>
                        <a:rPr lang="sv-SE" sz="1200" dirty="0" err="1">
                          <a:effectLst/>
                        </a:rPr>
                        <a:t>tim</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gn="r">
                        <a:lnSpc>
                          <a:spcPct val="115000"/>
                        </a:lnSpc>
                        <a:spcBef>
                          <a:spcPts val="600"/>
                        </a:spcBef>
                        <a:spcAft>
                          <a:spcPts val="0"/>
                        </a:spcAft>
                      </a:pPr>
                      <a:r>
                        <a:rPr lang="sv-SE" sz="1100" dirty="0">
                          <a:effectLst/>
                          <a:latin typeface="+mn-lt"/>
                        </a:rPr>
                        <a:t>    3 298 kr</a:t>
                      </a:r>
                      <a:endParaRPr lang="sv-SE" sz="1100" dirty="0">
                        <a:effectLst/>
                        <a:latin typeface="+mn-lt"/>
                        <a:ea typeface="Calibri" panose="020F0502020204030204" pitchFamily="34" charset="0"/>
                        <a:cs typeface="Times New Roman" panose="02020603050405020304" pitchFamily="18" charset="0"/>
                      </a:endParaRPr>
                    </a:p>
                  </a:txBody>
                  <a:tcPr marL="40940" marR="40940" marT="0" marB="0">
                    <a:solidFill>
                      <a:schemeClr val="accent6">
                        <a:lumMod val="40000"/>
                        <a:lumOff val="60000"/>
                      </a:schemeClr>
                    </a:solidFill>
                  </a:tcPr>
                </a:tc>
                <a:extLst>
                  <a:ext uri="{0D108BD9-81ED-4DB2-BD59-A6C34878D82A}">
                    <a16:rowId xmlns:a16="http://schemas.microsoft.com/office/drawing/2014/main" val="10003"/>
                  </a:ext>
                </a:extLst>
              </a:tr>
              <a:tr h="276709">
                <a:tc>
                  <a:txBody>
                    <a:bodyPr/>
                    <a:lstStyle/>
                    <a:p>
                      <a:pPr>
                        <a:lnSpc>
                          <a:spcPct val="115000"/>
                        </a:lnSpc>
                        <a:spcBef>
                          <a:spcPts val="600"/>
                        </a:spcBef>
                        <a:spcAft>
                          <a:spcPts val="0"/>
                        </a:spcAft>
                      </a:pPr>
                      <a:r>
                        <a:rPr lang="sv-SE" sz="1200" dirty="0">
                          <a:effectLst/>
                        </a:rPr>
                        <a:t>Kostnad för Sjuksköterska 834 kr x 3 </a:t>
                      </a:r>
                      <a:r>
                        <a:rPr lang="sv-SE" sz="1200" dirty="0" err="1">
                          <a:effectLst/>
                        </a:rPr>
                        <a:t>tim</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gn="r">
                        <a:lnSpc>
                          <a:spcPct val="115000"/>
                        </a:lnSpc>
                        <a:spcBef>
                          <a:spcPts val="600"/>
                        </a:spcBef>
                        <a:spcAft>
                          <a:spcPts val="0"/>
                        </a:spcAft>
                      </a:pPr>
                      <a:r>
                        <a:rPr lang="sv-SE" sz="1100" dirty="0">
                          <a:effectLst/>
                          <a:latin typeface="+mn-lt"/>
                        </a:rPr>
                        <a:t>    2 502 kr</a:t>
                      </a:r>
                      <a:endParaRPr lang="sv-SE" sz="1100" dirty="0">
                        <a:effectLst/>
                        <a:latin typeface="+mn-lt"/>
                        <a:ea typeface="Calibri" panose="020F0502020204030204" pitchFamily="34" charset="0"/>
                        <a:cs typeface="Times New Roman" panose="02020603050405020304" pitchFamily="18" charset="0"/>
                      </a:endParaRPr>
                    </a:p>
                  </a:txBody>
                  <a:tcPr marL="40940" marR="40940" marT="0" marB="0">
                    <a:solidFill>
                      <a:schemeClr val="accent6">
                        <a:lumMod val="40000"/>
                        <a:lumOff val="60000"/>
                      </a:schemeClr>
                    </a:solidFill>
                  </a:tcPr>
                </a:tc>
                <a:extLst>
                  <a:ext uri="{0D108BD9-81ED-4DB2-BD59-A6C34878D82A}">
                    <a16:rowId xmlns:a16="http://schemas.microsoft.com/office/drawing/2014/main" val="10004"/>
                  </a:ext>
                </a:extLst>
              </a:tr>
              <a:tr h="276709">
                <a:tc>
                  <a:txBody>
                    <a:bodyPr/>
                    <a:lstStyle/>
                    <a:p>
                      <a:pPr>
                        <a:lnSpc>
                          <a:spcPct val="115000"/>
                        </a:lnSpc>
                        <a:spcBef>
                          <a:spcPts val="600"/>
                        </a:spcBef>
                        <a:spcAft>
                          <a:spcPts val="0"/>
                        </a:spcAft>
                      </a:pPr>
                      <a:r>
                        <a:rPr lang="sv-SE" sz="1200" dirty="0">
                          <a:effectLst/>
                        </a:rPr>
                        <a:t>Kostnad för Sjukgymnast 873 kr x 5 </a:t>
                      </a:r>
                      <a:r>
                        <a:rPr lang="sv-SE" sz="1200" dirty="0" err="1">
                          <a:effectLst/>
                        </a:rPr>
                        <a:t>tim</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gn="r">
                        <a:lnSpc>
                          <a:spcPct val="115000"/>
                        </a:lnSpc>
                        <a:spcBef>
                          <a:spcPts val="600"/>
                        </a:spcBef>
                        <a:spcAft>
                          <a:spcPts val="0"/>
                        </a:spcAft>
                      </a:pPr>
                      <a:r>
                        <a:rPr lang="sv-SE" sz="1100" dirty="0">
                          <a:effectLst/>
                          <a:latin typeface="+mn-lt"/>
                          <a:ea typeface="Calibri" panose="020F0502020204030204" pitchFamily="34" charset="0"/>
                          <a:cs typeface="Arial" panose="020B0604020202020204" pitchFamily="34" charset="0"/>
                        </a:rPr>
                        <a:t>      4 365 kr</a:t>
                      </a:r>
                    </a:p>
                  </a:txBody>
                  <a:tcPr marL="40940" marR="40940" marT="0" marB="0">
                    <a:solidFill>
                      <a:schemeClr val="accent6">
                        <a:lumMod val="40000"/>
                        <a:lumOff val="60000"/>
                      </a:schemeClr>
                    </a:solidFill>
                  </a:tcPr>
                </a:tc>
                <a:extLst>
                  <a:ext uri="{0D108BD9-81ED-4DB2-BD59-A6C34878D82A}">
                    <a16:rowId xmlns:a16="http://schemas.microsoft.com/office/drawing/2014/main" val="10006"/>
                  </a:ext>
                </a:extLst>
              </a:tr>
              <a:tr h="295547">
                <a:tc>
                  <a:txBody>
                    <a:bodyPr/>
                    <a:lstStyle/>
                    <a:p>
                      <a:pPr>
                        <a:lnSpc>
                          <a:spcPct val="115000"/>
                        </a:lnSpc>
                        <a:spcBef>
                          <a:spcPts val="600"/>
                        </a:spcBef>
                        <a:spcAft>
                          <a:spcPts val="0"/>
                        </a:spcAft>
                      </a:pPr>
                      <a:r>
                        <a:rPr lang="sv-SE" sz="1200" dirty="0">
                          <a:effectLst/>
                        </a:rPr>
                        <a:t>Kostnad för Rehabutredning/uppföljningsmöte 660 kr x 4 </a:t>
                      </a:r>
                      <a:r>
                        <a:rPr lang="sv-SE" sz="1200" dirty="0" err="1">
                          <a:effectLst/>
                        </a:rPr>
                        <a:t>tim</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gn="r">
                        <a:lnSpc>
                          <a:spcPct val="115000"/>
                        </a:lnSpc>
                        <a:spcBef>
                          <a:spcPts val="600"/>
                        </a:spcBef>
                        <a:spcAft>
                          <a:spcPts val="0"/>
                        </a:spcAft>
                      </a:pPr>
                      <a:r>
                        <a:rPr lang="sv-SE" sz="1100" dirty="0">
                          <a:effectLst/>
                          <a:latin typeface="+mn-lt"/>
                          <a:cs typeface="Arial" panose="020B0604020202020204" pitchFamily="34" charset="0"/>
                        </a:rPr>
                        <a:t>    2 640 kr</a:t>
                      </a:r>
                      <a:endParaRPr lang="sv-SE" sz="1100" dirty="0">
                        <a:effectLst/>
                        <a:latin typeface="+mn-lt"/>
                        <a:ea typeface="Calibri" panose="020F0502020204030204" pitchFamily="34" charset="0"/>
                        <a:cs typeface="Arial" panose="020B0604020202020204" pitchFamily="34" charset="0"/>
                      </a:endParaRPr>
                    </a:p>
                  </a:txBody>
                  <a:tcPr marL="40940" marR="40940" marT="0" marB="0">
                    <a:solidFill>
                      <a:schemeClr val="accent6">
                        <a:lumMod val="40000"/>
                        <a:lumOff val="60000"/>
                      </a:schemeClr>
                    </a:solidFill>
                  </a:tcPr>
                </a:tc>
                <a:extLst>
                  <a:ext uri="{0D108BD9-81ED-4DB2-BD59-A6C34878D82A}">
                    <a16:rowId xmlns:a16="http://schemas.microsoft.com/office/drawing/2014/main" val="10007"/>
                  </a:ext>
                </a:extLst>
              </a:tr>
              <a:tr h="276709">
                <a:tc>
                  <a:txBody>
                    <a:bodyPr/>
                    <a:lstStyle/>
                    <a:p>
                      <a:pPr>
                        <a:lnSpc>
                          <a:spcPct val="115000"/>
                        </a:lnSpc>
                        <a:spcBef>
                          <a:spcPts val="600"/>
                        </a:spcBef>
                        <a:spcAft>
                          <a:spcPts val="0"/>
                        </a:spcAft>
                      </a:pPr>
                      <a:r>
                        <a:rPr lang="sv-SE" sz="1200" dirty="0">
                          <a:effectLst/>
                        </a:rPr>
                        <a:t>Total kostnad för ohälsan</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940" marR="40940" marT="0" marB="0">
                    <a:solidFill>
                      <a:schemeClr val="accent5"/>
                    </a:solidFill>
                  </a:tcPr>
                </a:tc>
                <a:tc>
                  <a:txBody>
                    <a:bodyPr/>
                    <a:lstStyle/>
                    <a:p>
                      <a:pPr algn="r">
                        <a:lnSpc>
                          <a:spcPct val="115000"/>
                        </a:lnSpc>
                        <a:spcBef>
                          <a:spcPts val="600"/>
                        </a:spcBef>
                        <a:spcAft>
                          <a:spcPts val="0"/>
                        </a:spcAft>
                      </a:pPr>
                      <a:r>
                        <a:rPr lang="sv-SE" sz="1100" b="1" dirty="0">
                          <a:effectLst/>
                          <a:latin typeface="+mn-lt"/>
                          <a:ea typeface="Calibri" panose="020F0502020204030204" pitchFamily="34" charset="0"/>
                          <a:cs typeface="Times New Roman" panose="02020603050405020304" pitchFamily="18" charset="0"/>
                        </a:rPr>
                        <a:t>160</a:t>
                      </a:r>
                      <a:r>
                        <a:rPr lang="sv-SE" sz="1100" b="1" baseline="0" dirty="0">
                          <a:effectLst/>
                          <a:latin typeface="+mn-lt"/>
                          <a:ea typeface="Calibri" panose="020F0502020204030204" pitchFamily="34" charset="0"/>
                          <a:cs typeface="Times New Roman" panose="02020603050405020304" pitchFamily="18" charset="0"/>
                        </a:rPr>
                        <a:t> 315 kr</a:t>
                      </a:r>
                      <a:endParaRPr lang="sv-SE" sz="1100" b="1" dirty="0">
                        <a:effectLst/>
                        <a:latin typeface="+mn-lt"/>
                        <a:ea typeface="Calibri" panose="020F0502020204030204" pitchFamily="34" charset="0"/>
                        <a:cs typeface="Times New Roman" panose="02020603050405020304" pitchFamily="18" charset="0"/>
                      </a:endParaRPr>
                    </a:p>
                  </a:txBody>
                  <a:tcPr marL="40940" marR="40940" marT="0" marB="0">
                    <a:solidFill>
                      <a:schemeClr val="accent6">
                        <a:lumMod val="40000"/>
                        <a:lumOff val="60000"/>
                      </a:schemeClr>
                    </a:solidFill>
                  </a:tcPr>
                </a:tc>
                <a:extLst>
                  <a:ext uri="{0D108BD9-81ED-4DB2-BD59-A6C34878D82A}">
                    <a16:rowId xmlns:a16="http://schemas.microsoft.com/office/drawing/2014/main" val="10009"/>
                  </a:ext>
                </a:extLst>
              </a:tr>
            </a:tbl>
          </a:graphicData>
        </a:graphic>
      </p:graphicFrame>
      <p:sp>
        <p:nvSpPr>
          <p:cNvPr id="9" name="Platshållare för sidfot 8">
            <a:extLst>
              <a:ext uri="{FF2B5EF4-FFF2-40B4-BE49-F238E27FC236}">
                <a16:creationId xmlns:a16="http://schemas.microsoft.com/office/drawing/2014/main" id="{58380C68-E8D6-465F-A9BC-9EDD34D37E27}"/>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97394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4E6EE3C7-BDE8-4499-80D9-C7AC0D1349C9}"/>
              </a:ext>
            </a:extLst>
          </p:cNvPr>
          <p:cNvSpPr>
            <a:spLocks noGrp="1"/>
          </p:cNvSpPr>
          <p:nvPr>
            <p:ph type="body" sz="quarter" idx="14"/>
          </p:nvPr>
        </p:nvSpPr>
        <p:spPr>
          <a:xfrm>
            <a:off x="853879" y="2682589"/>
            <a:ext cx="3425870" cy="494032"/>
          </a:xfrm>
        </p:spPr>
        <p:txBody>
          <a:bodyPr/>
          <a:lstStyle/>
          <a:p>
            <a:r>
              <a:rPr lang="sv-SE" dirty="0"/>
              <a:t>Ny lag från 1 juli 2018</a:t>
            </a:r>
          </a:p>
        </p:txBody>
      </p:sp>
      <p:sp>
        <p:nvSpPr>
          <p:cNvPr id="7" name="Platshållare för text 6">
            <a:extLst>
              <a:ext uri="{FF2B5EF4-FFF2-40B4-BE49-F238E27FC236}">
                <a16:creationId xmlns:a16="http://schemas.microsoft.com/office/drawing/2014/main" id="{C3CF33DC-0E6E-4B43-A4AC-5E006864248B}"/>
              </a:ext>
            </a:extLst>
          </p:cNvPr>
          <p:cNvSpPr>
            <a:spLocks noGrp="1"/>
          </p:cNvSpPr>
          <p:nvPr>
            <p:ph type="body" sz="quarter" idx="15"/>
          </p:nvPr>
        </p:nvSpPr>
        <p:spPr>
          <a:xfrm>
            <a:off x="104397" y="1678071"/>
            <a:ext cx="4175352" cy="1004518"/>
          </a:xfrm>
        </p:spPr>
        <p:txBody>
          <a:bodyPr/>
          <a:lstStyle/>
          <a:p>
            <a:r>
              <a:rPr lang="sv-SE" sz="3200" dirty="0"/>
              <a:t>Arbetsplatsinriktat rehabiliteringsstöd</a:t>
            </a:r>
          </a:p>
        </p:txBody>
      </p:sp>
      <p:sp>
        <p:nvSpPr>
          <p:cNvPr id="4" name="Platshållare för sidfot 3">
            <a:extLst>
              <a:ext uri="{FF2B5EF4-FFF2-40B4-BE49-F238E27FC236}">
                <a16:creationId xmlns:a16="http://schemas.microsoft.com/office/drawing/2014/main" id="{3A405FF7-A66D-4ACD-A21A-6D0C44C9779F}"/>
              </a:ext>
            </a:extLst>
          </p:cNvPr>
          <p:cNvSpPr>
            <a:spLocks noGrp="1"/>
          </p:cNvSpPr>
          <p:nvPr>
            <p:ph type="ftr" sz="quarter" idx="3"/>
          </p:nvPr>
        </p:nvSpPr>
        <p:spPr/>
        <p:txBody>
          <a:bodyPr/>
          <a:lstStyle/>
          <a:p>
            <a:pPr>
              <a:defRPr/>
            </a:pPr>
            <a:r>
              <a:rPr lang="sv-SE"/>
              <a:t>BAM Måleri – Vidareutbildning</a:t>
            </a:r>
            <a:endParaRPr lang="sv-SE" dirty="0"/>
          </a:p>
        </p:txBody>
      </p:sp>
      <p:sp>
        <p:nvSpPr>
          <p:cNvPr id="8" name="Rektangel 7">
            <a:extLst>
              <a:ext uri="{FF2B5EF4-FFF2-40B4-BE49-F238E27FC236}">
                <a16:creationId xmlns:a16="http://schemas.microsoft.com/office/drawing/2014/main" id="{5C911EDB-0D9C-4EB3-85A6-232B2DBC49D2}"/>
              </a:ext>
            </a:extLst>
          </p:cNvPr>
          <p:cNvSpPr/>
          <p:nvPr/>
        </p:nvSpPr>
        <p:spPr>
          <a:xfrm>
            <a:off x="4824413" y="2248919"/>
            <a:ext cx="4110361" cy="2092881"/>
          </a:xfrm>
          <a:prstGeom prst="rect">
            <a:avLst/>
          </a:prstGeom>
        </p:spPr>
        <p:txBody>
          <a:bodyPr wrap="square">
            <a:spAutoFit/>
          </a:bodyPr>
          <a:lstStyle/>
          <a:p>
            <a:pPr>
              <a:spcAft>
                <a:spcPts val="600"/>
              </a:spcAft>
            </a:pPr>
            <a:r>
              <a:rPr lang="sv-SE" sz="2000" dirty="0"/>
              <a:t>Syfte</a:t>
            </a:r>
          </a:p>
          <a:p>
            <a:pPr marL="285750" indent="-285750">
              <a:spcAft>
                <a:spcPts val="600"/>
              </a:spcAft>
              <a:buFont typeface="Arial" panose="020B0604020202020204" pitchFamily="34" charset="0"/>
              <a:buChar char="•"/>
            </a:pPr>
            <a:r>
              <a:rPr lang="sv-SE" sz="2000" dirty="0"/>
              <a:t>Tydliggöra rehabiliteringsansvaret</a:t>
            </a:r>
          </a:p>
          <a:p>
            <a:pPr marL="285750" indent="-285750">
              <a:buFont typeface="Arial" panose="020B0604020202020204" pitchFamily="34" charset="0"/>
              <a:buChar char="•"/>
            </a:pPr>
            <a:r>
              <a:rPr lang="sv-SE" sz="2000" dirty="0"/>
              <a:t>Säkerställa bra stöd till den anställde i sjukskrivnings-processen</a:t>
            </a:r>
          </a:p>
        </p:txBody>
      </p:sp>
    </p:spTree>
    <p:extLst>
      <p:ext uri="{BB962C8B-B14F-4D97-AF65-F5344CB8AC3E}">
        <p14:creationId xmlns:p14="http://schemas.microsoft.com/office/powerpoint/2010/main" val="2438117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F427FC26-E620-41EA-BE5D-7D3815F89DDD}"/>
              </a:ext>
            </a:extLst>
          </p:cNvPr>
          <p:cNvSpPr>
            <a:spLocks noGrp="1"/>
          </p:cNvSpPr>
          <p:nvPr>
            <p:ph type="body" sz="quarter" idx="15"/>
          </p:nvPr>
        </p:nvSpPr>
        <p:spPr>
          <a:xfrm>
            <a:off x="552369" y="706946"/>
            <a:ext cx="3735909" cy="1004518"/>
          </a:xfrm>
        </p:spPr>
        <p:txBody>
          <a:bodyPr/>
          <a:lstStyle/>
          <a:p>
            <a:r>
              <a:rPr lang="sv-SE" altLang="sv-SE" dirty="0"/>
              <a:t>Sammanfattning</a:t>
            </a:r>
            <a:endParaRPr lang="sv-SE" dirty="0"/>
          </a:p>
        </p:txBody>
      </p:sp>
      <p:pic>
        <p:nvPicPr>
          <p:cNvPr id="4" name="Platshållare för bild 3">
            <a:extLst>
              <a:ext uri="{FF2B5EF4-FFF2-40B4-BE49-F238E27FC236}">
                <a16:creationId xmlns:a16="http://schemas.microsoft.com/office/drawing/2014/main" id="{A71EFF31-A81E-4448-9013-BB36F9E679E2}"/>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5064131" y="1895249"/>
            <a:ext cx="3423400" cy="2414210"/>
          </a:xfrm>
        </p:spPr>
      </p:pic>
      <p:sp>
        <p:nvSpPr>
          <p:cNvPr id="3" name="Platshållare för text 2">
            <a:extLst>
              <a:ext uri="{FF2B5EF4-FFF2-40B4-BE49-F238E27FC236}">
                <a16:creationId xmlns:a16="http://schemas.microsoft.com/office/drawing/2014/main" id="{E694932F-EF8B-4CB9-BA4F-436952E4CE09}"/>
              </a:ext>
            </a:extLst>
          </p:cNvPr>
          <p:cNvSpPr>
            <a:spLocks noGrp="1"/>
          </p:cNvSpPr>
          <p:nvPr>
            <p:ph type="body" sz="quarter" idx="14"/>
          </p:nvPr>
        </p:nvSpPr>
        <p:spPr>
          <a:xfrm>
            <a:off x="810065" y="2023541"/>
            <a:ext cx="3425870" cy="2157627"/>
          </a:xfrm>
        </p:spPr>
        <p:txBody>
          <a:bodyPr/>
          <a:lstStyle/>
          <a:p>
            <a:r>
              <a:rPr lang="sv-SE" altLang="sv-SE" dirty="0"/>
              <a:t>Riskhantering</a:t>
            </a:r>
          </a:p>
          <a:p>
            <a:r>
              <a:rPr lang="sv-SE" altLang="sv-SE" dirty="0"/>
              <a:t>Risk och </a:t>
            </a:r>
            <a:r>
              <a:rPr lang="sv-SE" altLang="sv-SE" dirty="0" err="1"/>
              <a:t>riskkälla</a:t>
            </a:r>
            <a:endParaRPr lang="sv-SE" altLang="sv-SE" dirty="0"/>
          </a:p>
          <a:p>
            <a:r>
              <a:rPr lang="sv-SE" altLang="sv-SE" dirty="0"/>
              <a:t>Riskbedömning – riskmatris</a:t>
            </a:r>
          </a:p>
          <a:p>
            <a:r>
              <a:rPr lang="sv-SE" altLang="sv-SE" dirty="0"/>
              <a:t>Övning i riskbedömning</a:t>
            </a:r>
          </a:p>
          <a:p>
            <a:r>
              <a:rPr lang="sv-SE" altLang="sv-SE" dirty="0"/>
              <a:t>Ekonomiskt perspektiv på ohälsa</a:t>
            </a:r>
          </a:p>
          <a:p>
            <a:endParaRPr lang="sv-SE" dirty="0"/>
          </a:p>
        </p:txBody>
      </p:sp>
      <p:sp>
        <p:nvSpPr>
          <p:cNvPr id="2" name="Platshållare för sidfot 1">
            <a:extLst>
              <a:ext uri="{FF2B5EF4-FFF2-40B4-BE49-F238E27FC236}">
                <a16:creationId xmlns:a16="http://schemas.microsoft.com/office/drawing/2014/main" id="{C9156443-0E28-4B41-8C37-4F4D466637E4}"/>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60793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9C8BF71-985B-0841-B92A-071C44868EFD}"/>
              </a:ext>
            </a:extLst>
          </p:cNvPr>
          <p:cNvSpPr>
            <a:spLocks noGrp="1"/>
          </p:cNvSpPr>
          <p:nvPr>
            <p:ph type="body" sz="quarter" idx="11"/>
          </p:nvPr>
        </p:nvSpPr>
        <p:spPr>
          <a:xfrm>
            <a:off x="673546" y="1922046"/>
            <a:ext cx="7065167" cy="1299409"/>
          </a:xfrm>
        </p:spPr>
        <p:txBody>
          <a:bodyPr/>
          <a:lstStyle/>
          <a:p>
            <a:r>
              <a:rPr lang="sv-SE" sz="4800" dirty="0"/>
              <a:t>Tack för idag!</a:t>
            </a:r>
          </a:p>
        </p:txBody>
      </p:sp>
      <p:pic>
        <p:nvPicPr>
          <p:cNvPr id="3" name="Bildobjekt 2">
            <a:extLst>
              <a:ext uri="{FF2B5EF4-FFF2-40B4-BE49-F238E27FC236}">
                <a16:creationId xmlns:a16="http://schemas.microsoft.com/office/drawing/2014/main" id="{6E316B5D-0144-4B17-BEEA-A3AB6317F6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3553" y="302917"/>
            <a:ext cx="3633640" cy="800815"/>
          </a:xfrm>
          <a:prstGeom prst="rect">
            <a:avLst/>
          </a:prstGeom>
        </p:spPr>
      </p:pic>
    </p:spTree>
    <p:extLst>
      <p:ext uri="{BB962C8B-B14F-4D97-AF65-F5344CB8AC3E}">
        <p14:creationId xmlns:p14="http://schemas.microsoft.com/office/powerpoint/2010/main" val="103009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F204DF8-AD50-43AD-90E9-68FE8ED459F2}"/>
              </a:ext>
            </a:extLst>
          </p:cNvPr>
          <p:cNvSpPr>
            <a:spLocks noGrp="1"/>
          </p:cNvSpPr>
          <p:nvPr>
            <p:ph type="body" sz="quarter" idx="14"/>
          </p:nvPr>
        </p:nvSpPr>
        <p:spPr>
          <a:xfrm>
            <a:off x="512885" y="2023542"/>
            <a:ext cx="4311528" cy="2209792"/>
          </a:xfrm>
        </p:spPr>
        <p:txBody>
          <a:bodyPr/>
          <a:lstStyle/>
          <a:p>
            <a:pPr marL="182563" indent="-182563"/>
            <a:r>
              <a:rPr lang="sv-SE" altLang="sv-SE" dirty="0"/>
              <a:t>Arbetsmiljöpolicy/mål</a:t>
            </a:r>
          </a:p>
          <a:p>
            <a:pPr marL="182563" indent="-182563"/>
            <a:r>
              <a:rPr lang="sv-SE" altLang="sv-SE" dirty="0"/>
              <a:t>Uppgiftsfördelning/ Förutsättningar</a:t>
            </a:r>
          </a:p>
          <a:p>
            <a:pPr marL="182563" indent="-182563"/>
            <a:r>
              <a:rPr lang="sv-SE" altLang="sv-SE" dirty="0"/>
              <a:t>Risk</a:t>
            </a:r>
          </a:p>
          <a:p>
            <a:pPr marL="182563" indent="-182563"/>
            <a:r>
              <a:rPr lang="sv-SE" altLang="sv-SE" dirty="0" err="1"/>
              <a:t>Riskkälla</a:t>
            </a:r>
            <a:endParaRPr lang="sv-SE" altLang="sv-SE" dirty="0"/>
          </a:p>
          <a:p>
            <a:pPr marL="182563" indent="-182563"/>
            <a:r>
              <a:rPr lang="sv-SE" altLang="sv-SE" dirty="0"/>
              <a:t>Riskbedömning</a:t>
            </a:r>
          </a:p>
          <a:p>
            <a:pPr marL="182563" indent="-182563"/>
            <a:r>
              <a:rPr lang="sv-SE" altLang="sv-SE" dirty="0"/>
              <a:t>Handlingsplan</a:t>
            </a:r>
          </a:p>
          <a:p>
            <a:pPr marL="182563" indent="-182563"/>
            <a:r>
              <a:rPr lang="sv-SE" altLang="sv-SE" dirty="0"/>
              <a:t>Finns det fler …?</a:t>
            </a:r>
          </a:p>
          <a:p>
            <a:pPr marL="0" indent="0">
              <a:buNone/>
            </a:pPr>
            <a:endParaRPr lang="sv-SE" dirty="0"/>
          </a:p>
        </p:txBody>
      </p:sp>
      <p:sp>
        <p:nvSpPr>
          <p:cNvPr id="3" name="Platshållare för text 2">
            <a:extLst>
              <a:ext uri="{FF2B5EF4-FFF2-40B4-BE49-F238E27FC236}">
                <a16:creationId xmlns:a16="http://schemas.microsoft.com/office/drawing/2014/main" id="{6B6A422E-A620-4AE6-9B0C-F353782AC53B}"/>
              </a:ext>
            </a:extLst>
          </p:cNvPr>
          <p:cNvSpPr>
            <a:spLocks noGrp="1"/>
          </p:cNvSpPr>
          <p:nvPr>
            <p:ph type="body" sz="quarter" idx="16"/>
          </p:nvPr>
        </p:nvSpPr>
        <p:spPr/>
        <p:txBody>
          <a:bodyPr/>
          <a:lstStyle/>
          <a:p>
            <a:r>
              <a:rPr lang="sv-SE" dirty="0"/>
              <a:t>SAM risk – några begrepp</a:t>
            </a:r>
          </a:p>
        </p:txBody>
      </p:sp>
      <p:pic>
        <p:nvPicPr>
          <p:cNvPr id="4" name="Bildobjekt 5" descr="SAMsnurra_liten_jpeg.jpg">
            <a:extLst>
              <a:ext uri="{FF2B5EF4-FFF2-40B4-BE49-F238E27FC236}">
                <a16:creationId xmlns:a16="http://schemas.microsoft.com/office/drawing/2014/main" id="{285B5168-4217-48D0-AA18-81AC396FA8D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01714" y="2141949"/>
            <a:ext cx="2510458" cy="251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tshållare för sidfot 4">
            <a:extLst>
              <a:ext uri="{FF2B5EF4-FFF2-40B4-BE49-F238E27FC236}">
                <a16:creationId xmlns:a16="http://schemas.microsoft.com/office/drawing/2014/main" id="{1C785D9B-93BF-466C-B3D7-CD85FF3AD414}"/>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56411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51C2070-0694-4327-82F5-168BEECC883F}"/>
              </a:ext>
            </a:extLst>
          </p:cNvPr>
          <p:cNvSpPr>
            <a:spLocks noGrp="1"/>
          </p:cNvSpPr>
          <p:nvPr>
            <p:ph type="body" sz="quarter" idx="14"/>
          </p:nvPr>
        </p:nvSpPr>
        <p:spPr>
          <a:xfrm>
            <a:off x="512885" y="2023542"/>
            <a:ext cx="3563169" cy="2209792"/>
          </a:xfrm>
        </p:spPr>
        <p:txBody>
          <a:bodyPr/>
          <a:lstStyle/>
          <a:p>
            <a:r>
              <a:rPr lang="sv-SE" dirty="0"/>
              <a:t>Uppfylla lagstiftning</a:t>
            </a:r>
          </a:p>
          <a:p>
            <a:r>
              <a:rPr lang="sv-SE" dirty="0"/>
              <a:t>Säker arbetsmiljö</a:t>
            </a:r>
          </a:p>
          <a:p>
            <a:r>
              <a:rPr lang="sv-SE" dirty="0"/>
              <a:t>Minskad risk för olyckor eller ohälsa i arbetet</a:t>
            </a:r>
          </a:p>
        </p:txBody>
      </p:sp>
      <p:sp>
        <p:nvSpPr>
          <p:cNvPr id="3" name="Platshållare för text 2">
            <a:extLst>
              <a:ext uri="{FF2B5EF4-FFF2-40B4-BE49-F238E27FC236}">
                <a16:creationId xmlns:a16="http://schemas.microsoft.com/office/drawing/2014/main" id="{F5A09B4E-8D53-470D-8AB2-165519CB0CF8}"/>
              </a:ext>
            </a:extLst>
          </p:cNvPr>
          <p:cNvSpPr>
            <a:spLocks noGrp="1"/>
          </p:cNvSpPr>
          <p:nvPr>
            <p:ph type="body" sz="quarter" idx="15"/>
          </p:nvPr>
        </p:nvSpPr>
        <p:spPr/>
        <p:txBody>
          <a:bodyPr/>
          <a:lstStyle/>
          <a:p>
            <a:r>
              <a:rPr lang="sv-SE" dirty="0"/>
              <a:t>Ökad trivsel på arbetsplatsen</a:t>
            </a:r>
          </a:p>
          <a:p>
            <a:r>
              <a:rPr lang="sv-SE" dirty="0"/>
              <a:t>Attraktivare arbetsplats</a:t>
            </a:r>
          </a:p>
          <a:p>
            <a:r>
              <a:rPr lang="sv-SE" dirty="0"/>
              <a:t>Högre produktivitet</a:t>
            </a:r>
          </a:p>
          <a:p>
            <a:endParaRPr lang="sv-SE" dirty="0"/>
          </a:p>
        </p:txBody>
      </p:sp>
      <p:sp>
        <p:nvSpPr>
          <p:cNvPr id="4" name="Platshållare för text 3">
            <a:extLst>
              <a:ext uri="{FF2B5EF4-FFF2-40B4-BE49-F238E27FC236}">
                <a16:creationId xmlns:a16="http://schemas.microsoft.com/office/drawing/2014/main" id="{3FFDE671-EBCF-467A-8C25-B3D3637F1CBC}"/>
              </a:ext>
            </a:extLst>
          </p:cNvPr>
          <p:cNvSpPr>
            <a:spLocks noGrp="1"/>
          </p:cNvSpPr>
          <p:nvPr>
            <p:ph type="body" sz="quarter" idx="17"/>
          </p:nvPr>
        </p:nvSpPr>
        <p:spPr>
          <a:xfrm>
            <a:off x="512885" y="691748"/>
            <a:ext cx="6244058" cy="1004518"/>
          </a:xfrm>
        </p:spPr>
        <p:txBody>
          <a:bodyPr/>
          <a:lstStyle/>
          <a:p>
            <a:r>
              <a:rPr lang="sv-SE" dirty="0"/>
              <a:t>Riskhantering – varför då?</a:t>
            </a:r>
          </a:p>
        </p:txBody>
      </p:sp>
      <p:sp>
        <p:nvSpPr>
          <p:cNvPr id="5" name="Platshållare för sidfot 4">
            <a:extLst>
              <a:ext uri="{FF2B5EF4-FFF2-40B4-BE49-F238E27FC236}">
                <a16:creationId xmlns:a16="http://schemas.microsoft.com/office/drawing/2014/main" id="{47BF6158-8A7F-46F3-9E0E-92FC5A14902F}"/>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66155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3E546DA-B2BE-4D2F-8E15-4B94BB978185}"/>
              </a:ext>
            </a:extLst>
          </p:cNvPr>
          <p:cNvSpPr>
            <a:spLocks noGrp="1"/>
          </p:cNvSpPr>
          <p:nvPr>
            <p:ph type="body" sz="quarter" idx="14"/>
          </p:nvPr>
        </p:nvSpPr>
        <p:spPr>
          <a:xfrm>
            <a:off x="512885" y="2023542"/>
            <a:ext cx="4059115" cy="2209792"/>
          </a:xfrm>
        </p:spPr>
        <p:txBody>
          <a:bodyPr/>
          <a:lstStyle/>
          <a:p>
            <a:pPr>
              <a:spcBef>
                <a:spcPts val="480"/>
              </a:spcBef>
              <a:buClrTx/>
              <a:defRPr/>
            </a:pPr>
            <a:r>
              <a:rPr lang="sv-SE" altLang="sv-SE" sz="1800" dirty="0"/>
              <a:t>Verksamhetsspecifika risker</a:t>
            </a:r>
          </a:p>
          <a:p>
            <a:pPr>
              <a:spcBef>
                <a:spcPts val="480"/>
              </a:spcBef>
              <a:buClrTx/>
              <a:defRPr/>
            </a:pPr>
            <a:r>
              <a:rPr lang="sv-SE" altLang="sv-SE" sz="1800" dirty="0"/>
              <a:t>Områdesspecifika risker</a:t>
            </a:r>
          </a:p>
          <a:p>
            <a:pPr>
              <a:spcBef>
                <a:spcPts val="480"/>
              </a:spcBef>
              <a:buClrTx/>
              <a:defRPr/>
            </a:pPr>
            <a:r>
              <a:rPr lang="sv-SE" altLang="sv-SE" sz="1800" dirty="0"/>
              <a:t>Arbetsspecifika risker</a:t>
            </a:r>
          </a:p>
          <a:p>
            <a:pPr>
              <a:spcBef>
                <a:spcPts val="480"/>
              </a:spcBef>
              <a:buClrTx/>
              <a:defRPr/>
            </a:pPr>
            <a:r>
              <a:rPr lang="sv-SE" altLang="sv-SE" sz="1800" dirty="0"/>
              <a:t>Arbetsskadestatistik</a:t>
            </a:r>
          </a:p>
          <a:p>
            <a:pPr>
              <a:spcBef>
                <a:spcPts val="480"/>
              </a:spcBef>
              <a:buClrTx/>
              <a:defRPr/>
            </a:pPr>
            <a:r>
              <a:rPr lang="sv-SE" altLang="sv-SE" sz="1800" dirty="0"/>
              <a:t>Sjukfrånvarostatistik</a:t>
            </a:r>
          </a:p>
          <a:p>
            <a:pPr marL="183600" indent="-183600">
              <a:spcBef>
                <a:spcPts val="0"/>
              </a:spcBef>
              <a:buNone/>
              <a:defRPr/>
            </a:pPr>
            <a:endParaRPr lang="sv-SE" altLang="sv-SE" sz="1800" dirty="0"/>
          </a:p>
          <a:p>
            <a:pPr marL="183600" indent="-183600">
              <a:spcBef>
                <a:spcPts val="0"/>
              </a:spcBef>
              <a:buNone/>
              <a:defRPr/>
            </a:pPr>
            <a:r>
              <a:rPr lang="sv-SE" altLang="sv-SE" sz="1800" dirty="0"/>
              <a:t>Checklistor för olika verksamheter </a:t>
            </a:r>
          </a:p>
          <a:p>
            <a:pPr marL="183600" indent="-183600">
              <a:spcBef>
                <a:spcPts val="480"/>
              </a:spcBef>
              <a:buNone/>
              <a:defRPr/>
            </a:pPr>
            <a:r>
              <a:rPr lang="sv-SE" altLang="sv-SE" sz="1800" dirty="0"/>
              <a:t>Involvera arbetstagarna</a:t>
            </a:r>
          </a:p>
          <a:p>
            <a:pPr marL="0" indent="0">
              <a:spcBef>
                <a:spcPts val="480"/>
              </a:spcBef>
              <a:buClr>
                <a:schemeClr val="accent3"/>
              </a:buClr>
              <a:buNone/>
              <a:defRPr/>
            </a:pPr>
            <a:endParaRPr lang="sv-SE" altLang="sv-SE" dirty="0"/>
          </a:p>
          <a:p>
            <a:pPr marL="183600" indent="-183600">
              <a:spcBef>
                <a:spcPts val="480"/>
              </a:spcBef>
              <a:buClr>
                <a:schemeClr val="accent3"/>
              </a:buClr>
              <a:defRPr/>
            </a:pPr>
            <a:endParaRPr lang="sv-SE" dirty="0"/>
          </a:p>
          <a:p>
            <a:pPr marL="183600" indent="-183600">
              <a:spcBef>
                <a:spcPts val="480"/>
              </a:spcBef>
              <a:buClr>
                <a:schemeClr val="accent3"/>
              </a:buClr>
              <a:defRPr/>
            </a:pPr>
            <a:endParaRPr lang="sv-SE" dirty="0"/>
          </a:p>
        </p:txBody>
      </p:sp>
      <p:sp>
        <p:nvSpPr>
          <p:cNvPr id="3" name="Platshållare för text 2">
            <a:extLst>
              <a:ext uri="{FF2B5EF4-FFF2-40B4-BE49-F238E27FC236}">
                <a16:creationId xmlns:a16="http://schemas.microsoft.com/office/drawing/2014/main" id="{D8CB4027-796F-402D-8003-680F70E97B3C}"/>
              </a:ext>
            </a:extLst>
          </p:cNvPr>
          <p:cNvSpPr>
            <a:spLocks noGrp="1"/>
          </p:cNvSpPr>
          <p:nvPr>
            <p:ph type="body" sz="quarter" idx="16"/>
          </p:nvPr>
        </p:nvSpPr>
        <p:spPr/>
        <p:txBody>
          <a:bodyPr/>
          <a:lstStyle/>
          <a:p>
            <a:r>
              <a:rPr lang="sv-SE" dirty="0"/>
              <a:t>Undersöka – hitta riskkällor</a:t>
            </a:r>
          </a:p>
        </p:txBody>
      </p:sp>
      <p:pic>
        <p:nvPicPr>
          <p:cNvPr id="4" name="Bildobjekt 3">
            <a:extLst>
              <a:ext uri="{FF2B5EF4-FFF2-40B4-BE49-F238E27FC236}">
                <a16:creationId xmlns:a16="http://schemas.microsoft.com/office/drawing/2014/main" id="{B0FA0CB6-1CDA-4137-8D06-8EA6031C07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4413" y="1790914"/>
            <a:ext cx="2540936" cy="2103438"/>
          </a:xfrm>
          <a:prstGeom prst="rect">
            <a:avLst/>
          </a:prstGeom>
          <a:ln>
            <a:solidFill>
              <a:schemeClr val="bg1">
                <a:lumMod val="85000"/>
              </a:schemeClr>
            </a:solidFill>
          </a:ln>
        </p:spPr>
      </p:pic>
      <p:pic>
        <p:nvPicPr>
          <p:cNvPr id="5" name="Bildobjekt 4">
            <a:extLst>
              <a:ext uri="{FF2B5EF4-FFF2-40B4-BE49-F238E27FC236}">
                <a16:creationId xmlns:a16="http://schemas.microsoft.com/office/drawing/2014/main" id="{B224A93E-1218-4087-AB47-75E46C1B3E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85212" y="3112294"/>
            <a:ext cx="2342606" cy="1992052"/>
          </a:xfrm>
          <a:prstGeom prst="rect">
            <a:avLst/>
          </a:prstGeom>
          <a:ln>
            <a:solidFill>
              <a:schemeClr val="bg1">
                <a:lumMod val="85000"/>
              </a:schemeClr>
            </a:solidFill>
          </a:ln>
        </p:spPr>
      </p:pic>
      <p:pic>
        <p:nvPicPr>
          <p:cNvPr id="6" name="Bildobjekt 5">
            <a:extLst>
              <a:ext uri="{FF2B5EF4-FFF2-40B4-BE49-F238E27FC236}">
                <a16:creationId xmlns:a16="http://schemas.microsoft.com/office/drawing/2014/main" id="{377C2199-C070-4799-B1F0-F616FBFEF2C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82305" y="2682240"/>
            <a:ext cx="2629988" cy="2203270"/>
          </a:xfrm>
          <a:prstGeom prst="rect">
            <a:avLst/>
          </a:prstGeom>
          <a:ln>
            <a:solidFill>
              <a:schemeClr val="bg1">
                <a:lumMod val="85000"/>
              </a:schemeClr>
            </a:solidFill>
          </a:ln>
        </p:spPr>
      </p:pic>
      <p:sp>
        <p:nvSpPr>
          <p:cNvPr id="7" name="Platshållare för sidfot 6">
            <a:extLst>
              <a:ext uri="{FF2B5EF4-FFF2-40B4-BE49-F238E27FC236}">
                <a16:creationId xmlns:a16="http://schemas.microsoft.com/office/drawing/2014/main" id="{B5E9D3E9-B37E-4502-8DB9-AE319D4004C4}"/>
              </a:ext>
            </a:extLst>
          </p:cNvPr>
          <p:cNvSpPr>
            <a:spLocks noGrp="1"/>
          </p:cNvSpPr>
          <p:nvPr>
            <p:ph type="ftr" sz="quarter" idx="3"/>
          </p:nvPr>
        </p:nvSpPr>
        <p:spPr/>
        <p:txBody>
          <a:bodyPr/>
          <a:lstStyle/>
          <a:p>
            <a:pPr>
              <a:defRPr/>
            </a:pPr>
            <a:r>
              <a:rPr lang="sv-SE" dirty="0"/>
              <a:t>BAM Måleri – Vidareutbildning</a:t>
            </a:r>
          </a:p>
        </p:txBody>
      </p:sp>
    </p:spTree>
    <p:extLst>
      <p:ext uri="{BB962C8B-B14F-4D97-AF65-F5344CB8AC3E}">
        <p14:creationId xmlns:p14="http://schemas.microsoft.com/office/powerpoint/2010/main" val="3636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41D59AC-1269-4736-A565-6F5D2687D219}"/>
              </a:ext>
            </a:extLst>
          </p:cNvPr>
          <p:cNvSpPr>
            <a:spLocks noGrp="1"/>
          </p:cNvSpPr>
          <p:nvPr>
            <p:ph type="body" sz="quarter" idx="14"/>
          </p:nvPr>
        </p:nvSpPr>
        <p:spPr>
          <a:xfrm>
            <a:off x="512885" y="2291011"/>
            <a:ext cx="3563169" cy="2209792"/>
          </a:xfrm>
        </p:spPr>
        <p:txBody>
          <a:bodyPr/>
          <a:lstStyle/>
          <a:p>
            <a:r>
              <a:rPr lang="sv-SE" dirty="0"/>
              <a:t>Fysisk belastning</a:t>
            </a:r>
          </a:p>
          <a:p>
            <a:r>
              <a:rPr lang="sv-SE" dirty="0"/>
              <a:t>Fysikaliska faktorer</a:t>
            </a:r>
          </a:p>
          <a:p>
            <a:r>
              <a:rPr lang="sv-SE" dirty="0"/>
              <a:t>Kemiska och biologiska hälsorisker</a:t>
            </a:r>
          </a:p>
          <a:p>
            <a:r>
              <a:rPr lang="sv-SE" dirty="0"/>
              <a:t>Ensidigt, upprepat och monotont arbete</a:t>
            </a:r>
          </a:p>
        </p:txBody>
      </p:sp>
      <p:sp>
        <p:nvSpPr>
          <p:cNvPr id="3" name="Platshållare för text 2">
            <a:extLst>
              <a:ext uri="{FF2B5EF4-FFF2-40B4-BE49-F238E27FC236}">
                <a16:creationId xmlns:a16="http://schemas.microsoft.com/office/drawing/2014/main" id="{219F2BC2-29A4-4A8D-B013-6B1F9D79C6BA}"/>
              </a:ext>
            </a:extLst>
          </p:cNvPr>
          <p:cNvSpPr>
            <a:spLocks noGrp="1"/>
          </p:cNvSpPr>
          <p:nvPr>
            <p:ph type="body" sz="quarter" idx="15"/>
          </p:nvPr>
        </p:nvSpPr>
        <p:spPr>
          <a:xfrm>
            <a:off x="4472702" y="2291011"/>
            <a:ext cx="3563169" cy="2209792"/>
          </a:xfrm>
        </p:spPr>
        <p:txBody>
          <a:bodyPr/>
          <a:lstStyle/>
          <a:p>
            <a:r>
              <a:rPr lang="sv-SE" dirty="0"/>
              <a:t>Stor arbetsmängd – högt arbetstempo</a:t>
            </a:r>
          </a:p>
          <a:p>
            <a:r>
              <a:rPr lang="sv-SE" dirty="0"/>
              <a:t>Ensidigt, upprepat och monotont arbete</a:t>
            </a:r>
          </a:p>
          <a:p>
            <a:r>
              <a:rPr lang="sv-SE" dirty="0"/>
              <a:t>Risker för hot och våld</a:t>
            </a:r>
          </a:p>
          <a:p>
            <a:r>
              <a:rPr lang="sv-SE" dirty="0"/>
              <a:t>Ensamarbete</a:t>
            </a:r>
          </a:p>
        </p:txBody>
      </p:sp>
      <p:sp>
        <p:nvSpPr>
          <p:cNvPr id="4" name="Platshållare för text 3">
            <a:extLst>
              <a:ext uri="{FF2B5EF4-FFF2-40B4-BE49-F238E27FC236}">
                <a16:creationId xmlns:a16="http://schemas.microsoft.com/office/drawing/2014/main" id="{E635B131-B444-48E5-B80E-43B82D3FACF6}"/>
              </a:ext>
            </a:extLst>
          </p:cNvPr>
          <p:cNvSpPr>
            <a:spLocks noGrp="1"/>
          </p:cNvSpPr>
          <p:nvPr>
            <p:ph type="body" sz="quarter" idx="17"/>
          </p:nvPr>
        </p:nvSpPr>
        <p:spPr/>
        <p:txBody>
          <a:bodyPr/>
          <a:lstStyle/>
          <a:p>
            <a:r>
              <a:rPr lang="sv-SE" dirty="0"/>
              <a:t>Riskkällor</a:t>
            </a:r>
          </a:p>
        </p:txBody>
      </p:sp>
      <p:sp>
        <p:nvSpPr>
          <p:cNvPr id="5" name="textruta 4">
            <a:extLst>
              <a:ext uri="{FF2B5EF4-FFF2-40B4-BE49-F238E27FC236}">
                <a16:creationId xmlns:a16="http://schemas.microsoft.com/office/drawing/2014/main" id="{FB9BE6AD-8329-4BE1-87E1-E8272E7962E4}"/>
              </a:ext>
            </a:extLst>
          </p:cNvPr>
          <p:cNvSpPr txBox="1"/>
          <p:nvPr/>
        </p:nvSpPr>
        <p:spPr>
          <a:xfrm>
            <a:off x="511668" y="1979996"/>
            <a:ext cx="1031051" cy="369332"/>
          </a:xfrm>
          <a:prstGeom prst="rect">
            <a:avLst/>
          </a:prstGeom>
          <a:noFill/>
        </p:spPr>
        <p:txBody>
          <a:bodyPr wrap="none" rtlCol="0">
            <a:spAutoFit/>
          </a:bodyPr>
          <a:lstStyle/>
          <a:p>
            <a:r>
              <a:rPr lang="sv-SE" sz="1800" b="1" dirty="0"/>
              <a:t>Fysiska</a:t>
            </a:r>
          </a:p>
        </p:txBody>
      </p:sp>
      <p:sp>
        <p:nvSpPr>
          <p:cNvPr id="6" name="textruta 5">
            <a:extLst>
              <a:ext uri="{FF2B5EF4-FFF2-40B4-BE49-F238E27FC236}">
                <a16:creationId xmlns:a16="http://schemas.microsoft.com/office/drawing/2014/main" id="{EE12CC6C-6566-494C-8197-CC32550D4761}"/>
              </a:ext>
            </a:extLst>
          </p:cNvPr>
          <p:cNvSpPr txBox="1"/>
          <p:nvPr/>
        </p:nvSpPr>
        <p:spPr>
          <a:xfrm>
            <a:off x="4472674" y="1991270"/>
            <a:ext cx="3262432" cy="369332"/>
          </a:xfrm>
          <a:prstGeom prst="rect">
            <a:avLst/>
          </a:prstGeom>
          <a:noFill/>
        </p:spPr>
        <p:txBody>
          <a:bodyPr wrap="none" rtlCol="0">
            <a:spAutoFit/>
          </a:bodyPr>
          <a:lstStyle/>
          <a:p>
            <a:r>
              <a:rPr lang="sv-SE" sz="1800" b="1" dirty="0"/>
              <a:t>Organisatoriska och sociala</a:t>
            </a:r>
          </a:p>
        </p:txBody>
      </p:sp>
      <p:sp>
        <p:nvSpPr>
          <p:cNvPr id="7" name="Platshållare för sidfot 6">
            <a:extLst>
              <a:ext uri="{FF2B5EF4-FFF2-40B4-BE49-F238E27FC236}">
                <a16:creationId xmlns:a16="http://schemas.microsoft.com/office/drawing/2014/main" id="{411F8F14-0540-4859-8C03-BD1AB036C6EB}"/>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400654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351CE93B-76F2-4D13-8EC0-AC9765AEED6A}"/>
              </a:ext>
            </a:extLst>
          </p:cNvPr>
          <p:cNvSpPr>
            <a:spLocks noGrp="1"/>
          </p:cNvSpPr>
          <p:nvPr>
            <p:ph type="body" sz="quarter" idx="11"/>
          </p:nvPr>
        </p:nvSpPr>
        <p:spPr>
          <a:xfrm>
            <a:off x="516762" y="1313870"/>
            <a:ext cx="7065167" cy="1299409"/>
          </a:xfrm>
        </p:spPr>
        <p:txBody>
          <a:bodyPr/>
          <a:lstStyle/>
          <a:p>
            <a:r>
              <a:rPr lang="sv-SE" sz="3600" b="0" dirty="0"/>
              <a:t>Diskutera</a:t>
            </a:r>
          </a:p>
        </p:txBody>
      </p:sp>
      <p:sp>
        <p:nvSpPr>
          <p:cNvPr id="2" name="Platshållare för innehåll 1">
            <a:extLst>
              <a:ext uri="{FF2B5EF4-FFF2-40B4-BE49-F238E27FC236}">
                <a16:creationId xmlns:a16="http://schemas.microsoft.com/office/drawing/2014/main" id="{1D1F4C2F-393A-DE4C-8F77-0D7B15173C9A}"/>
              </a:ext>
            </a:extLst>
          </p:cNvPr>
          <p:cNvSpPr>
            <a:spLocks noGrp="1"/>
          </p:cNvSpPr>
          <p:nvPr>
            <p:ph idx="4294967295"/>
          </p:nvPr>
        </p:nvSpPr>
        <p:spPr>
          <a:xfrm>
            <a:off x="508012" y="2233966"/>
            <a:ext cx="5851226" cy="2997200"/>
          </a:xfrm>
        </p:spPr>
        <p:txBody>
          <a:bodyPr>
            <a:noAutofit/>
          </a:bodyPr>
          <a:lstStyle/>
          <a:p>
            <a:pPr marL="0" indent="0">
              <a:buNone/>
            </a:pPr>
            <a:r>
              <a:rPr lang="sv-SE" sz="2400" dirty="0">
                <a:solidFill>
                  <a:schemeClr val="bg1"/>
                </a:solidFill>
                <a:latin typeface="Calibri" panose="020F0502020204030204" pitchFamily="34" charset="0"/>
              </a:rPr>
              <a:t>Vad finns det för riskkällor inom måleribranschen?</a:t>
            </a:r>
          </a:p>
        </p:txBody>
      </p:sp>
      <p:pic>
        <p:nvPicPr>
          <p:cNvPr id="8" name="Bild 7">
            <a:extLst>
              <a:ext uri="{FF2B5EF4-FFF2-40B4-BE49-F238E27FC236}">
                <a16:creationId xmlns:a16="http://schemas.microsoft.com/office/drawing/2014/main" id="{109E497B-C890-4FAE-888E-6F7B1C7F26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6801" y="1928547"/>
            <a:ext cx="3847199" cy="3847199"/>
          </a:xfrm>
          <a:prstGeom prst="rect">
            <a:avLst/>
          </a:prstGeom>
        </p:spPr>
      </p:pic>
    </p:spTree>
    <p:extLst>
      <p:ext uri="{BB962C8B-B14F-4D97-AF65-F5344CB8AC3E}">
        <p14:creationId xmlns:p14="http://schemas.microsoft.com/office/powerpoint/2010/main" val="120185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635B131-B444-48E5-B80E-43B82D3FACF6}"/>
              </a:ext>
            </a:extLst>
          </p:cNvPr>
          <p:cNvSpPr>
            <a:spLocks noGrp="1"/>
          </p:cNvSpPr>
          <p:nvPr>
            <p:ph type="body" sz="quarter" idx="17"/>
          </p:nvPr>
        </p:nvSpPr>
        <p:spPr/>
        <p:txBody>
          <a:bodyPr/>
          <a:lstStyle/>
          <a:p>
            <a:r>
              <a:rPr lang="sv-SE" dirty="0"/>
              <a:t>Skillnad på risk och </a:t>
            </a:r>
            <a:r>
              <a:rPr lang="sv-SE" dirty="0" err="1"/>
              <a:t>riskkälla</a:t>
            </a:r>
            <a:endParaRPr lang="sv-SE" dirty="0"/>
          </a:p>
        </p:txBody>
      </p:sp>
      <p:sp>
        <p:nvSpPr>
          <p:cNvPr id="5" name="textruta 4">
            <a:extLst>
              <a:ext uri="{FF2B5EF4-FFF2-40B4-BE49-F238E27FC236}">
                <a16:creationId xmlns:a16="http://schemas.microsoft.com/office/drawing/2014/main" id="{FB9BE6AD-8329-4BE1-87E1-E8272E7962E4}"/>
              </a:ext>
            </a:extLst>
          </p:cNvPr>
          <p:cNvSpPr txBox="1"/>
          <p:nvPr/>
        </p:nvSpPr>
        <p:spPr>
          <a:xfrm>
            <a:off x="518018" y="1979996"/>
            <a:ext cx="4060332" cy="1200329"/>
          </a:xfrm>
          <a:prstGeom prst="rect">
            <a:avLst/>
          </a:prstGeom>
          <a:noFill/>
        </p:spPr>
        <p:txBody>
          <a:bodyPr wrap="square" rtlCol="0">
            <a:spAutoFit/>
          </a:bodyPr>
          <a:lstStyle/>
          <a:p>
            <a:r>
              <a:rPr lang="sv-SE" sz="1800" b="1" dirty="0"/>
              <a:t>Risk</a:t>
            </a:r>
          </a:p>
          <a:p>
            <a:r>
              <a:rPr lang="sv-SE" sz="1800" dirty="0"/>
              <a:t>Sannolikheten att något oönskat ska inträffa och följderna av detta, exempelvis en arbetsolycka</a:t>
            </a:r>
          </a:p>
        </p:txBody>
      </p:sp>
      <p:sp>
        <p:nvSpPr>
          <p:cNvPr id="6" name="textruta 5">
            <a:extLst>
              <a:ext uri="{FF2B5EF4-FFF2-40B4-BE49-F238E27FC236}">
                <a16:creationId xmlns:a16="http://schemas.microsoft.com/office/drawing/2014/main" id="{EE12CC6C-6566-494C-8197-CC32550D4761}"/>
              </a:ext>
            </a:extLst>
          </p:cNvPr>
          <p:cNvSpPr txBox="1"/>
          <p:nvPr/>
        </p:nvSpPr>
        <p:spPr>
          <a:xfrm>
            <a:off x="4733024" y="2007281"/>
            <a:ext cx="4060333" cy="923330"/>
          </a:xfrm>
          <a:prstGeom prst="rect">
            <a:avLst/>
          </a:prstGeom>
          <a:noFill/>
        </p:spPr>
        <p:txBody>
          <a:bodyPr wrap="square" rtlCol="0">
            <a:spAutoFit/>
          </a:bodyPr>
          <a:lstStyle/>
          <a:p>
            <a:r>
              <a:rPr lang="sv-SE" sz="1800" b="1" dirty="0" err="1"/>
              <a:t>Riskkälla</a:t>
            </a:r>
            <a:endParaRPr lang="sv-SE" sz="1800" b="1" dirty="0"/>
          </a:p>
          <a:p>
            <a:r>
              <a:rPr lang="sv-SE" sz="1800" dirty="0"/>
              <a:t>Något farligt, som kan leda till sjukdom eller skada.</a:t>
            </a:r>
          </a:p>
        </p:txBody>
      </p:sp>
      <p:pic>
        <p:nvPicPr>
          <p:cNvPr id="11" name="Bildobjekt 10">
            <a:extLst>
              <a:ext uri="{FF2B5EF4-FFF2-40B4-BE49-F238E27FC236}">
                <a16:creationId xmlns:a16="http://schemas.microsoft.com/office/drawing/2014/main" id="{15D89E3C-E141-4F59-BF87-3CEF26DFB0F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p:blipFill>
        <p:spPr>
          <a:xfrm rot="5400000">
            <a:off x="6622633" y="2931547"/>
            <a:ext cx="1706011" cy="2044931"/>
          </a:xfrm>
          <a:prstGeom prst="rect">
            <a:avLst/>
          </a:prstGeom>
        </p:spPr>
      </p:pic>
      <p:sp>
        <p:nvSpPr>
          <p:cNvPr id="2" name="Platshållare för sidfot 1">
            <a:extLst>
              <a:ext uri="{FF2B5EF4-FFF2-40B4-BE49-F238E27FC236}">
                <a16:creationId xmlns:a16="http://schemas.microsoft.com/office/drawing/2014/main" id="{2C1410B7-42DA-4992-8FA1-B982C5A8691E}"/>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410806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vent-mall-180605">
  <a:themeElements>
    <a:clrScheme name="Prevent">
      <a:dk1>
        <a:srgbClr val="000000"/>
      </a:dk1>
      <a:lt1>
        <a:srgbClr val="FFFFFF"/>
      </a:lt1>
      <a:dk2>
        <a:srgbClr val="B54D1C"/>
      </a:dk2>
      <a:lt2>
        <a:srgbClr val="FBB900"/>
      </a:lt2>
      <a:accent1>
        <a:srgbClr val="6C5861"/>
      </a:accent1>
      <a:accent2>
        <a:srgbClr val="D3BFB6"/>
      </a:accent2>
      <a:accent3>
        <a:srgbClr val="004E2B"/>
      </a:accent3>
      <a:accent4>
        <a:srgbClr val="95C11A"/>
      </a:accent4>
      <a:accent5>
        <a:srgbClr val="003E6E"/>
      </a:accent5>
      <a:accent6>
        <a:srgbClr val="4398BA"/>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65B746C6-034F-4174-A5EA-C1447C5C5D7F}" vid="{AF730F7C-63F4-44E5-91CD-CE2F059F52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79135d-f7ab-4a6f-9ae9-bb5a7d83743c" xsi:nil="true"/>
    <c86a70e0a05c428386fb905d8ee45e84 xmlns="cd79135d-f7ab-4a6f-9ae9-bb5a7d83743c">
      <Terms xmlns="http://schemas.microsoft.com/office/infopath/2007/PartnerControls"/>
    </c86a70e0a05c428386fb905d8ee45e84>
    <b1c12d4f7cee4d93b3b73feaa9fa6ffd xmlns="cd79135d-f7ab-4a6f-9ae9-bb5a7d83743c">
      <Terms xmlns="http://schemas.microsoft.com/office/infopath/2007/PartnerControls"/>
    </b1c12d4f7cee4d93b3b73feaa9fa6ffd>
    <lcf76f155ced4ddcb4097134ff3c332f xmlns="bf5323ca-154c-4ed0-a0f5-1a10b24af6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rbetsdokument" ma:contentTypeID="0x0101007728BD0005B0F74A9C42B04159C525B400F0DDFEBFE0A62242ABB7D3CBB0AB7CF6" ma:contentTypeVersion="16" ma:contentTypeDescription="Vanligt arbetsdokument" ma:contentTypeScope="" ma:versionID="c856a3b6e7120af0ef2699800b7b2177">
  <xsd:schema xmlns:xsd="http://www.w3.org/2001/XMLSchema" xmlns:xs="http://www.w3.org/2001/XMLSchema" xmlns:p="http://schemas.microsoft.com/office/2006/metadata/properties" xmlns:ns2="cd79135d-f7ab-4a6f-9ae9-bb5a7d83743c" xmlns:ns3="bf5323ca-154c-4ed0-a0f5-1a10b24af6d2" targetNamespace="http://schemas.microsoft.com/office/2006/metadata/properties" ma:root="true" ma:fieldsID="97e99c532f1e9164a8d0d2bf0896116f" ns2:_="" ns3:_="">
    <xsd:import namespace="cd79135d-f7ab-4a6f-9ae9-bb5a7d83743c"/>
    <xsd:import namespace="bf5323ca-154c-4ed0-a0f5-1a10b24af6d2"/>
    <xsd:element name="properties">
      <xsd:complexType>
        <xsd:sequence>
          <xsd:element name="documentManagement">
            <xsd:complexType>
              <xsd:all>
                <xsd:element ref="ns2:c86a70e0a05c428386fb905d8ee45e84" minOccurs="0"/>
                <xsd:element ref="ns2:TaxCatchAll" minOccurs="0"/>
                <xsd:element ref="ns2:TaxCatchAllLabel" minOccurs="0"/>
                <xsd:element ref="ns2:b1c12d4f7cee4d93b3b73feaa9fa6ffd" minOccurs="0"/>
                <xsd:element ref="ns2:SharedWithUsers" minOccurs="0"/>
                <xsd:element ref="ns2:SharedWithDetail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9135d-f7ab-4a6f-9ae9-bb5a7d83743c" elementFormDefault="qualified">
    <xsd:import namespace="http://schemas.microsoft.com/office/2006/documentManagement/types"/>
    <xsd:import namespace="http://schemas.microsoft.com/office/infopath/2007/PartnerControls"/>
    <xsd:element name="c86a70e0a05c428386fb905d8ee45e84" ma:index="8" nillable="true" ma:taxonomy="true" ma:internalName="c86a70e0a05c428386fb905d8ee45e84" ma:taxonomyFieldName="Aktivitet" ma:displayName="Aktivitet" ma:readOnly="false" ma:fieldId="{c86a70e0-a05c-4283-86fb-905d8ee45e84}" ma:taxonomyMulti="true" ma:sspId="67a4a378-d94e-4693-a8f9-75e639d18210" ma:termSetId="122400b6-52f6-4af3-a148-9bf71098c247" ma:anchorId="f2d311d6-f786-4d92-89d4-3ab8b7a56bff" ma:open="false" ma:isKeyword="false">
      <xsd:complexType>
        <xsd:sequence>
          <xsd:element ref="pc:Terms" minOccurs="0" maxOccurs="1"/>
        </xsd:sequence>
      </xsd:complexType>
    </xsd:element>
    <xsd:element name="TaxCatchAll" ma:index="9" nillable="true" ma:displayName="Taxonomy Catch All Column" ma:hidden="true" ma:list="{2861838c-2b93-44c9-b086-9014dea9fcf6}" ma:internalName="TaxCatchAll" ma:showField="CatchAllData" ma:web="cd79135d-f7ab-4a6f-9ae9-bb5a7d83743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861838c-2b93-44c9-b086-9014dea9fcf6}" ma:internalName="TaxCatchAllLabel" ma:readOnly="true" ma:showField="CatchAllDataLabel" ma:web="cd79135d-f7ab-4a6f-9ae9-bb5a7d83743c">
      <xsd:complexType>
        <xsd:complexContent>
          <xsd:extension base="dms:MultiChoiceLookup">
            <xsd:sequence>
              <xsd:element name="Value" type="dms:Lookup" maxOccurs="unbounded" minOccurs="0" nillable="true"/>
            </xsd:sequence>
          </xsd:extension>
        </xsd:complexContent>
      </xsd:complexType>
    </xsd:element>
    <xsd:element name="b1c12d4f7cee4d93b3b73feaa9fa6ffd" ma:index="12" nillable="true" ma:taxonomy="true" ma:internalName="b1c12d4f7cee4d93b3b73feaa9fa6ffd" ma:taxonomyFieldName="Dokumenttyp" ma:displayName="Dokumenttyp" ma:readOnly="false" ma:fieldId="{b1c12d4f-7cee-4d93-b3b7-3feaa9fa6ffd}" ma:taxonomyMulti="true" ma:sspId="67a4a378-d94e-4693-a8f9-75e639d18210" ma:termSetId="63835e64-f943-4f53-a2b2-3e0ce3bab100" ma:anchorId="72424c00-b1fc-4eac-847a-3620184296e2" ma:open="false" ma:isKeyword="false">
      <xsd:complexType>
        <xsd:sequence>
          <xsd:element ref="pc:Terms" minOccurs="0" maxOccurs="1"/>
        </xsd:sequence>
      </xsd:complexType>
    </xsd:element>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5323ca-154c-4ed0-a0f5-1a10b24af6d2" elementFormDefault="qualified">
    <xsd:import namespace="http://schemas.microsoft.com/office/2006/documentManagement/types"/>
    <xsd:import namespace="http://schemas.microsoft.com/office/infopath/2007/PartnerControls"/>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67a4a378-d94e-4693-a8f9-75e639d1821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BBB634-CE0C-49A7-8852-AE11E43CE8B7}"/>
</file>

<file path=customXml/itemProps2.xml><?xml version="1.0" encoding="utf-8"?>
<ds:datastoreItem xmlns:ds="http://schemas.openxmlformats.org/officeDocument/2006/customXml" ds:itemID="{2AE7521F-86EC-494C-9F1F-5B2D0DC67168}"/>
</file>

<file path=customXml/itemProps3.xml><?xml version="1.0" encoding="utf-8"?>
<ds:datastoreItem xmlns:ds="http://schemas.openxmlformats.org/officeDocument/2006/customXml" ds:itemID="{AAC4D9F8-E21B-443B-99A1-C4B84C7416FA}"/>
</file>

<file path=docProps/app.xml><?xml version="1.0" encoding="utf-8"?>
<Properties xmlns="http://schemas.openxmlformats.org/officeDocument/2006/extended-properties" xmlns:vt="http://schemas.openxmlformats.org/officeDocument/2006/docPropsVTypes">
  <Template>Prevent2018</Template>
  <TotalTime>870</TotalTime>
  <Words>4905</Words>
  <Application>Microsoft Office PowerPoint</Application>
  <PresentationFormat>Bildspel på skärmen (16:9)</PresentationFormat>
  <Paragraphs>577</Paragraphs>
  <Slides>36</Slides>
  <Notes>36</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36</vt:i4>
      </vt:variant>
    </vt:vector>
  </HeadingPairs>
  <TitlesOfParts>
    <vt:vector size="42" baseType="lpstr">
      <vt:lpstr>Arial</vt:lpstr>
      <vt:lpstr>Calibri</vt:lpstr>
      <vt:lpstr>Georgia</vt:lpstr>
      <vt:lpstr>Open Sans</vt:lpstr>
      <vt:lpstr>Times New Roman</vt:lpstr>
      <vt:lpstr>Prevent-mall-180605</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Maria Claësson</dc:creator>
  <cp:lastModifiedBy>Nathalie Robert Edgar</cp:lastModifiedBy>
  <cp:revision>32</cp:revision>
  <cp:lastPrinted>2018-10-09T08:03:31Z</cp:lastPrinted>
  <dcterms:created xsi:type="dcterms:W3CDTF">2018-09-07T09:00:08Z</dcterms:created>
  <dcterms:modified xsi:type="dcterms:W3CDTF">2018-10-16T13:15:08Z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0x0101007728BD0005B0F74A9C42B04159C525B400F0DDFEBFE0A62242ABB7D3CBB0AB7CF6</vt:lpwstr>
  </property>
  <property fmtid="{D5CDD505-2E9C-101B-9397-08002B2CF9AE}" pid="3" name="Aktivitet">
    <vt:lpwstr/>
  </property>
  <property fmtid="{D5CDD505-2E9C-101B-9397-08002B2CF9AE}" pid="4" name="Dokumenttyp">
    <vt:lpwstr/>
  </property>
  <property fmtid="{D5CDD505-2E9C-101B-9397-08002B2CF9AE}" pid="5" name="Order">
    <vt:r8>3167400</vt:r8>
  </property>
  <property fmtid="{D5CDD505-2E9C-101B-9397-08002B2CF9AE}" pid="6" name="MediaServiceImageTags">
    <vt:lpwstr/>
  </property>
</Properties>
</file>