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4"/>
  </p:sldMasterIdLst>
  <p:notesMasterIdLst>
    <p:notesMasterId r:id="rId45"/>
  </p:notesMasterIdLst>
  <p:handoutMasterIdLst>
    <p:handoutMasterId r:id="rId46"/>
  </p:handoutMasterIdLst>
  <p:sldIdLst>
    <p:sldId id="348" r:id="rId5"/>
    <p:sldId id="349" r:id="rId6"/>
    <p:sldId id="350" r:id="rId7"/>
    <p:sldId id="351" r:id="rId8"/>
    <p:sldId id="431" r:id="rId9"/>
    <p:sldId id="419" r:id="rId10"/>
    <p:sldId id="468" r:id="rId11"/>
    <p:sldId id="463" r:id="rId12"/>
    <p:sldId id="387" r:id="rId13"/>
    <p:sldId id="489" r:id="rId14"/>
    <p:sldId id="490" r:id="rId15"/>
    <p:sldId id="380" r:id="rId16"/>
    <p:sldId id="369" r:id="rId17"/>
    <p:sldId id="427" r:id="rId18"/>
    <p:sldId id="428" r:id="rId19"/>
    <p:sldId id="432" r:id="rId20"/>
    <p:sldId id="491" r:id="rId21"/>
    <p:sldId id="472" r:id="rId22"/>
    <p:sldId id="368" r:id="rId23"/>
    <p:sldId id="356" r:id="rId24"/>
    <p:sldId id="505" r:id="rId25"/>
    <p:sldId id="492" r:id="rId26"/>
    <p:sldId id="493" r:id="rId27"/>
    <p:sldId id="494" r:id="rId28"/>
    <p:sldId id="495" r:id="rId29"/>
    <p:sldId id="420" r:id="rId30"/>
    <p:sldId id="486" r:id="rId31"/>
    <p:sldId id="510" r:id="rId32"/>
    <p:sldId id="511" r:id="rId33"/>
    <p:sldId id="512" r:id="rId34"/>
    <p:sldId id="455" r:id="rId35"/>
    <p:sldId id="506" r:id="rId36"/>
    <p:sldId id="504" r:id="rId37"/>
    <p:sldId id="507" r:id="rId38"/>
    <p:sldId id="508" r:id="rId39"/>
    <p:sldId id="487" r:id="rId40"/>
    <p:sldId id="422" r:id="rId41"/>
    <p:sldId id="509" r:id="rId42"/>
    <p:sldId id="485" r:id="rId43"/>
    <p:sldId id="435" r:id="rId44"/>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985" userDrawn="1">
          <p15:clr>
            <a:srgbClr val="A4A3A4"/>
          </p15:clr>
        </p15:guide>
        <p15:guide id="4" orient="horz" pos="1461" userDrawn="1">
          <p15:clr>
            <a:srgbClr val="A4A3A4"/>
          </p15:clr>
        </p15:guide>
        <p15:guide id="5" orient="horz" pos="1348" userDrawn="1">
          <p15:clr>
            <a:srgbClr val="A4A3A4"/>
          </p15:clr>
        </p15:guide>
        <p15:guide id="6" pos="385" userDrawn="1">
          <p15:clr>
            <a:srgbClr val="A4A3A4"/>
          </p15:clr>
        </p15:guide>
        <p15:guide id="7" pos="242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FCD9"/>
    <a:srgbClr val="0047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0" autoAdjust="0"/>
    <p:restoredTop sz="84662" autoAdjust="0"/>
  </p:normalViewPr>
  <p:slideViewPr>
    <p:cSldViewPr snapToGrid="0" snapToObjects="1">
      <p:cViewPr varScale="1">
        <p:scale>
          <a:sx n="84" d="100"/>
          <a:sy n="84" d="100"/>
        </p:scale>
        <p:origin x="1194" y="90"/>
      </p:cViewPr>
      <p:guideLst>
        <p:guide orient="horz" pos="1620"/>
        <p:guide pos="2880"/>
        <p:guide orient="horz" pos="985"/>
        <p:guide orient="horz" pos="1461"/>
        <p:guide orient="horz" pos="1348"/>
        <p:guide pos="385"/>
        <p:guide pos="2426"/>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snapToObjects="1">
      <p:cViewPr varScale="1">
        <p:scale>
          <a:sx n="80" d="100"/>
          <a:sy n="80" d="100"/>
        </p:scale>
        <p:origin x="349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10994C-AAB2-4B00-96CC-5FBB9B5C4B91}" type="datetimeFigureOut">
              <a:rPr lang="sv-SE" smtClean="0"/>
              <a:t>2018-10-16</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A6D363-34EB-421C-B807-7A4BE5FDEF78}" type="slidenum">
              <a:rPr lang="sv-SE" smtClean="0"/>
              <a:t>‹#›</a:t>
            </a:fld>
            <a:endParaRPr lang="sv-SE"/>
          </a:p>
        </p:txBody>
      </p:sp>
    </p:spTree>
    <p:extLst>
      <p:ext uri="{BB962C8B-B14F-4D97-AF65-F5344CB8AC3E}">
        <p14:creationId xmlns:p14="http://schemas.microsoft.com/office/powerpoint/2010/main" val="1523993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B3A68-B1BB-C045-BD80-C179B67CF44A}"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E97D1-5765-1A43-BB07-0286C45D3300}" type="slidenum">
              <a:rPr lang="en-US" smtClean="0"/>
              <a:t>‹#›</a:t>
            </a:fld>
            <a:endParaRPr lang="en-US"/>
          </a:p>
        </p:txBody>
      </p:sp>
    </p:spTree>
    <p:extLst>
      <p:ext uri="{BB962C8B-B14F-4D97-AF65-F5344CB8AC3E}">
        <p14:creationId xmlns:p14="http://schemas.microsoft.com/office/powerpoint/2010/main" val="1560082781"/>
      </p:ext>
    </p:extLst>
  </p:cSld>
  <p:clrMap bg1="lt1" tx1="dk1" bg2="lt2" tx2="dk2" accent1="accent1" accent2="accent2" accent3="accent3" accent4="accent4" accent5="accent5" accent6="accent6" hlink="hlink" folHlink="folHlink"/>
  <p:notesStyle>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Inled dagen med att hälsa välkomna och berätta upplägget för kommande 3 dagar.</a:t>
            </a:r>
          </a:p>
          <a:p>
            <a:endParaRPr lang="sv-SE" sz="1200" dirty="0"/>
          </a:p>
          <a:p>
            <a:r>
              <a:rPr lang="sv-SE" sz="1200" dirty="0"/>
              <a:t>1 Grundläggande om arbetsmiljöarbete</a:t>
            </a:r>
          </a:p>
          <a:p>
            <a:r>
              <a:rPr lang="sv-SE" sz="1200" dirty="0"/>
              <a:t>2 De vanligaste arbetsmiljöriskerna inom måleribranschen – ett fall och bearbetning</a:t>
            </a:r>
          </a:p>
          <a:p>
            <a:r>
              <a:rPr lang="sv-SE" sz="1200" dirty="0"/>
              <a:t>3 Den psykosociala arbetsmiljön – ett fall och bearbetning</a:t>
            </a:r>
          </a:p>
          <a:p>
            <a:endParaRPr lang="sv-SE" sz="1200" dirty="0"/>
          </a:p>
          <a:p>
            <a:r>
              <a:rPr lang="sv-SE" sz="1200" dirty="0"/>
              <a:t>Redogör för vad dag 1 kommer att innehålla.</a:t>
            </a:r>
          </a:p>
          <a:p>
            <a:r>
              <a:rPr lang="sv-SE" sz="1200" dirty="0"/>
              <a:t>Genomgång av: </a:t>
            </a:r>
          </a:p>
          <a:p>
            <a:r>
              <a:rPr lang="sv-SE" sz="1200" dirty="0"/>
              <a:t>Utbildningsmålen – metod</a:t>
            </a:r>
          </a:p>
          <a:p>
            <a:r>
              <a:rPr lang="sv-SE" sz="1200" dirty="0"/>
              <a:t>Repetition från BAM Måleri Grund</a:t>
            </a:r>
          </a:p>
          <a:p>
            <a:r>
              <a:rPr lang="sv-SE" altLang="sv-SE" dirty="0"/>
              <a:t>SAMVERKAN</a:t>
            </a:r>
          </a:p>
          <a:p>
            <a:r>
              <a:rPr lang="sv-SE" altLang="sv-SE" dirty="0"/>
              <a:t>Samordningsansvar</a:t>
            </a:r>
          </a:p>
          <a:p>
            <a:r>
              <a:rPr lang="sv-SE" altLang="sv-SE" dirty="0"/>
              <a:t>Arbetsmiljöplan</a:t>
            </a:r>
          </a:p>
          <a:p>
            <a:r>
              <a:rPr lang="sv-SE" altLang="sv-SE" dirty="0"/>
              <a:t>Ekonomiskt perspektiv på ohälsa</a:t>
            </a:r>
          </a:p>
          <a:p>
            <a:r>
              <a:rPr lang="sv-SE" altLang="sv-SE" dirty="0"/>
              <a:t>Kommunikation – lyssna aktivt</a:t>
            </a:r>
          </a:p>
          <a:p>
            <a:endParaRPr lang="sv-SE" sz="1200"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a:t>
            </a:fld>
            <a:endParaRPr lang="en-US"/>
          </a:p>
        </p:txBody>
      </p:sp>
    </p:spTree>
    <p:extLst>
      <p:ext uri="{BB962C8B-B14F-4D97-AF65-F5344CB8AC3E}">
        <p14:creationId xmlns:p14="http://schemas.microsoft.com/office/powerpoint/2010/main" val="1394814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23432"/>
            <a:ext cx="5486400" cy="3600450"/>
          </a:xfrm>
        </p:spPr>
        <p:txBody>
          <a:bodyPr/>
          <a:lstStyle/>
          <a:p>
            <a:r>
              <a:rPr lang="sv-SE" sz="1100" i="1" dirty="0"/>
              <a:t>Vilka lagar och regler styr?</a:t>
            </a:r>
            <a:endParaRPr lang="sv-SE" sz="1100" dirty="0"/>
          </a:p>
          <a:p>
            <a:pPr>
              <a:spcAft>
                <a:spcPts val="600"/>
              </a:spcAft>
            </a:pPr>
            <a:r>
              <a:rPr lang="sv-SE" sz="1100" dirty="0"/>
              <a:t>Arbetsmiljöverket är den myndighet som tar fram regler och riktlinjer och som ska se till att arbetsmiljö- och arbetstidslagstiftningar följs. Målet för Arbetsmiljöverkets verksamhet är att bidra till att minska riskerna för ohälsa och olycksfall i arbetslivet och förbättra arbetsmiljön ur ett helhetsperspektiv, både ur fysisk, organisatorisk och social synpunkt. Vid brott mot vissa av arbetsmiljölagens bestämmelser kan arbetsgivaren utdömas att betala en så kallad sanktionsavgift. </a:t>
            </a:r>
          </a:p>
          <a:p>
            <a:pPr>
              <a:spcAft>
                <a:spcPts val="600"/>
              </a:spcAft>
            </a:pPr>
            <a:r>
              <a:rPr lang="sv-SE" sz="1100" dirty="0"/>
              <a:t>Hur arbetsmiljön ska hanteras finns beskrivet i arbetsmiljölagen. I lagen står det att arbetsgivaren ska vidta alla åtgärder som behövs för att förebygga ohälsa och olycksfall i arbetet. Detta förebyggande arbete tydliggörs i Arbetsmiljöverkets föreskrifter om SAM – Systematiskt arbetsmiljöarbete. I föreskrifterna definieras SAM som: »arbetsgivarens arbete med att undersöka, genomföra och följa upp verksamheten på att sådant sätt att ohälsa och olycksfall förebyggs och en tillfredsställande arbetsmiljö uppnås.«</a:t>
            </a:r>
          </a:p>
          <a:p>
            <a:pPr>
              <a:spcAft>
                <a:spcPts val="600"/>
              </a:spcAft>
            </a:pPr>
            <a:r>
              <a:rPr lang="sv-SE" sz="1100" dirty="0"/>
              <a:t>SAM är alltså ett strukturerat arbetssätt som – rätt använt – leder till en bättre arbetsmiljö och förebygger att anställda skadas eller mår dåligt i sitt arbete.</a:t>
            </a:r>
          </a:p>
          <a:p>
            <a:pPr>
              <a:spcAft>
                <a:spcPts val="600"/>
              </a:spcAft>
            </a:pPr>
            <a:r>
              <a:rPr lang="sv-SE" sz="1100" dirty="0"/>
              <a:t>s. 7 i handboken </a:t>
            </a:r>
            <a:r>
              <a:rPr lang="sv-SE" sz="1100" i="1" dirty="0"/>
              <a:t>BAM Måleribranschen</a:t>
            </a:r>
          </a:p>
          <a:p>
            <a:endParaRPr lang="sv-SE" sz="1200" dirty="0"/>
          </a:p>
        </p:txBody>
      </p:sp>
      <p:sp>
        <p:nvSpPr>
          <p:cNvPr id="4" name="Platshållare för bildnummer 3"/>
          <p:cNvSpPr>
            <a:spLocks noGrp="1"/>
          </p:cNvSpPr>
          <p:nvPr>
            <p:ph type="sldNum" sz="quarter" idx="10"/>
          </p:nvPr>
        </p:nvSpPr>
        <p:spPr/>
        <p:txBody>
          <a:bodyPr/>
          <a:lstStyle/>
          <a:p>
            <a:fld id="{FECDE7FD-80CD-45C8-BA3A-58BEDB090240}" type="slidenum">
              <a:rPr lang="sv-SE" smtClean="0"/>
              <a:pPr/>
              <a:t>10</a:t>
            </a:fld>
            <a:endParaRPr lang="sv-SE" dirty="0"/>
          </a:p>
        </p:txBody>
      </p:sp>
    </p:spTree>
    <p:extLst>
      <p:ext uri="{BB962C8B-B14F-4D97-AF65-F5344CB8AC3E}">
        <p14:creationId xmlns:p14="http://schemas.microsoft.com/office/powerpoint/2010/main" val="3218619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69728"/>
            <a:ext cx="5486400" cy="3600450"/>
          </a:xfrm>
        </p:spPr>
        <p:txBody>
          <a:bodyPr/>
          <a:lstStyle/>
          <a:p>
            <a:r>
              <a:rPr lang="sv-SE" sz="1200" dirty="0"/>
              <a:t>Det systematiska arbetsmiljöarbetet ska hjälpa företaget att arbeta förbyggande med arbetsmiljön. Detta ska göras genom att verksamheten ska undersökas, bedrivas och följas upp så att ohälsa och olycksfall i arbetet förebyggs och en tillfredsställande</a:t>
            </a:r>
          </a:p>
          <a:p>
            <a:r>
              <a:rPr lang="sv-SE" sz="1200" dirty="0"/>
              <a:t>arbetsmiljö uppnås.</a:t>
            </a:r>
          </a:p>
          <a:p>
            <a:r>
              <a:rPr lang="sv-SE" sz="1200" i="1" dirty="0"/>
              <a:t>Det praktiska arbetsmiljöarbetet i SAM kan beskrivas i fyra steg:</a:t>
            </a:r>
          </a:p>
          <a:p>
            <a:r>
              <a:rPr lang="sv-SE" sz="1200" dirty="0"/>
              <a:t>1. Undersöka</a:t>
            </a:r>
          </a:p>
          <a:p>
            <a:r>
              <a:rPr lang="sv-SE" sz="1200" dirty="0"/>
              <a:t>2. Riskbedöma</a:t>
            </a:r>
          </a:p>
          <a:p>
            <a:r>
              <a:rPr lang="sv-SE" sz="1200" dirty="0"/>
              <a:t>3. Åtgärda</a:t>
            </a:r>
          </a:p>
          <a:p>
            <a:r>
              <a:rPr lang="sv-SE" sz="1200" dirty="0"/>
              <a:t>4. Kontrollera</a:t>
            </a:r>
          </a:p>
          <a:p>
            <a:r>
              <a:rPr lang="sv-SE" sz="1200" dirty="0"/>
              <a:t>Det är alltid arbetsgivaren som har det yttersta ansvaret för arbetsmiljön, men för att få det systematiska arbetsmiljöarbetet att fungera krävs samverkan med skyddsombud och övriga anställda. Därför har begreppet samverkan placerats i SAM modellens nav.</a:t>
            </a:r>
          </a:p>
          <a:p>
            <a:r>
              <a:rPr lang="sv-SE" sz="1200" dirty="0"/>
              <a:t>I ramen runt det praktiska arbetsmiljöarbetet finns den viljeinriktning som företaget har om sin arbetsmiljö, arbetsmiljöpolicyn. Vem som ska göra vad i det praktiska arbetsmiljöarbetet bestäms av uppgiftsfördelningen. Vad som ska göras bestäms av de rutiner som man bestämt ska finnas.</a:t>
            </a:r>
          </a:p>
          <a:p>
            <a:endParaRPr lang="sv-SE" sz="1200"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11</a:t>
            </a:fld>
            <a:endParaRPr lang="en-US"/>
          </a:p>
        </p:txBody>
      </p:sp>
    </p:spTree>
    <p:extLst>
      <p:ext uri="{BB962C8B-B14F-4D97-AF65-F5344CB8AC3E}">
        <p14:creationId xmlns:p14="http://schemas.microsoft.com/office/powerpoint/2010/main" val="1383942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Platshållare för bildobjekt 1">
            <a:extLst>
              <a:ext uri="{FF2B5EF4-FFF2-40B4-BE49-F238E27FC236}">
                <a16:creationId xmlns:a16="http://schemas.microsoft.com/office/drawing/2014/main" id="{76C22771-0533-4AF0-AF84-80796F6F3B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Platshållare för anteckningar 2">
            <a:extLst>
              <a:ext uri="{FF2B5EF4-FFF2-40B4-BE49-F238E27FC236}">
                <a16:creationId xmlns:a16="http://schemas.microsoft.com/office/drawing/2014/main" id="{62B0786E-C3B3-4757-9C81-CD9B58D9A533}"/>
              </a:ext>
            </a:extLst>
          </p:cNvPr>
          <p:cNvSpPr>
            <a:spLocks noGrp="1"/>
          </p:cNvSpPr>
          <p:nvPr>
            <p:ph type="body" idx="1"/>
          </p:nvPr>
        </p:nvSpPr>
        <p:spPr bwMode="auto">
          <a:xfrm>
            <a:off x="685800" y="4359454"/>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0000"/>
              </a:lnSpc>
            </a:pPr>
            <a:r>
              <a:rPr lang="sv-SE" altLang="sv-SE" sz="1200" dirty="0"/>
              <a:t>Parternas gemensamma syfte med detta avtal är att medverka till att minska sjukfrånvaro, arbetsolyckor, arbetssjukdomsfall och arbetsrelaterade sjuk- eller aktivitetsersättningar. Detta kan åstadkommas genom en helhetssyn på arbetsmiljöfrågorna, som en integrerad del av företagets produktionsprocess.</a:t>
            </a:r>
          </a:p>
          <a:p>
            <a:pPr>
              <a:lnSpc>
                <a:spcPct val="100000"/>
              </a:lnSpc>
            </a:pPr>
            <a:endParaRPr lang="sv-SE" altLang="sv-SE" sz="1200" dirty="0"/>
          </a:p>
          <a:p>
            <a:pPr>
              <a:lnSpc>
                <a:spcPct val="100000"/>
              </a:lnSpc>
            </a:pPr>
            <a:r>
              <a:rPr lang="sv-SE" altLang="sv-SE" sz="1200" dirty="0"/>
              <a:t>Parterna är genom detta avtal överens om att samarbetet i företagen mellan arbetsgivaren och de anställda skall utvecklas och stärkas. Samverkan sker i företagets skyddsorganisation enligt 6 kap i Arbetsmiljölagen. Företagets skyddsorganisation skall samarbeta med företagets MB-organisation. </a:t>
            </a:r>
          </a:p>
          <a:p>
            <a:endParaRPr lang="sv-SE" altLang="sv-SE" sz="1200" dirty="0"/>
          </a:p>
          <a:p>
            <a:r>
              <a:rPr lang="sv-SE" altLang="sv-SE" sz="1200" dirty="0"/>
              <a:t>Sid 86 – 94 </a:t>
            </a:r>
            <a:r>
              <a:rPr lang="sv-SE" altLang="sv-SE" sz="1200" i="1" dirty="0"/>
              <a:t>Kollektivavtalet för måleriyrket</a:t>
            </a:r>
          </a:p>
        </p:txBody>
      </p:sp>
      <p:sp>
        <p:nvSpPr>
          <p:cNvPr id="25603" name="Platshållare för bildnummer 3">
            <a:extLst>
              <a:ext uri="{FF2B5EF4-FFF2-40B4-BE49-F238E27FC236}">
                <a16:creationId xmlns:a16="http://schemas.microsoft.com/office/drawing/2014/main" id="{184E617B-B7C0-4FA2-97BF-3F208F8419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93" indent="-296151">
              <a:defRPr>
                <a:solidFill>
                  <a:schemeClr val="tx1"/>
                </a:solidFill>
                <a:latin typeface="Arial" panose="020B0604020202020204" pitchFamily="34" charset="0"/>
                <a:cs typeface="Arial" panose="020B0604020202020204" pitchFamily="34" charset="0"/>
              </a:defRPr>
            </a:lvl2pPr>
            <a:lvl3pPr marL="1184605" indent="-236921">
              <a:defRPr>
                <a:solidFill>
                  <a:schemeClr val="tx1"/>
                </a:solidFill>
                <a:latin typeface="Arial" panose="020B0604020202020204" pitchFamily="34" charset="0"/>
                <a:cs typeface="Arial" panose="020B0604020202020204" pitchFamily="34" charset="0"/>
              </a:defRPr>
            </a:lvl3pPr>
            <a:lvl4pPr marL="1658447" indent="-236921">
              <a:defRPr>
                <a:solidFill>
                  <a:schemeClr val="tx1"/>
                </a:solidFill>
                <a:latin typeface="Arial" panose="020B0604020202020204" pitchFamily="34" charset="0"/>
                <a:cs typeface="Arial" panose="020B0604020202020204" pitchFamily="34" charset="0"/>
              </a:defRPr>
            </a:lvl4pPr>
            <a:lvl5pPr marL="2132289" indent="-236921">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B2ACD7-C7B6-417A-BF81-3CBD057F07C3}" type="slidenum">
              <a:rPr lang="sv-SE" altLang="sv-SE">
                <a:latin typeface="Calibri" panose="020F0502020204030204" pitchFamily="34" charset="0"/>
              </a:rPr>
              <a:pPr/>
              <a:t>12</a:t>
            </a:fld>
            <a:endParaRPr lang="sv-SE" altLang="sv-SE">
              <a:latin typeface="Calibri" panose="020F0502020204030204" pitchFamily="34" charset="0"/>
            </a:endParaRPr>
          </a:p>
        </p:txBody>
      </p:sp>
    </p:spTree>
    <p:extLst>
      <p:ext uri="{BB962C8B-B14F-4D97-AF65-F5344CB8AC3E}">
        <p14:creationId xmlns:p14="http://schemas.microsoft.com/office/powerpoint/2010/main" val="3863112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13</a:t>
            </a:fld>
            <a:endParaRPr lang="en-US"/>
          </a:p>
        </p:txBody>
      </p:sp>
    </p:spTree>
    <p:extLst>
      <p:ext uri="{BB962C8B-B14F-4D97-AF65-F5344CB8AC3E}">
        <p14:creationId xmlns:p14="http://schemas.microsoft.com/office/powerpoint/2010/main" val="1298191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69728"/>
            <a:ext cx="5486400" cy="3600450"/>
          </a:xfrm>
        </p:spPr>
        <p:txBody>
          <a:bodyPr/>
          <a:lstStyle/>
          <a:p>
            <a:r>
              <a:rPr lang="sv-SE" sz="1100" b="0" i="0" u="none" strike="noStrike" kern="1200" baseline="0" dirty="0">
                <a:solidFill>
                  <a:schemeClr val="tx1"/>
                </a:solidFill>
                <a:latin typeface="+mn-lt"/>
                <a:ea typeface="+mn-ea"/>
                <a:cs typeface="+mn-cs"/>
              </a:rPr>
              <a:t>Det övergripande arbetsmiljö-, anpassnings- och rehabiliteringsansvaret i det enskilda företaget ligger på företagsledningsnivå om inte annat följer av lagenligt beslut om delegation.</a:t>
            </a:r>
          </a:p>
          <a:p>
            <a:r>
              <a:rPr lang="sv-SE" sz="1100" b="0" i="0" u="none" strike="noStrike" kern="1200" baseline="0" dirty="0">
                <a:solidFill>
                  <a:schemeClr val="tx1"/>
                </a:solidFill>
                <a:latin typeface="+mn-lt"/>
                <a:ea typeface="+mn-ea"/>
                <a:cs typeface="+mn-cs"/>
              </a:rPr>
              <a:t>Utgångspunkt för samverkan mellan arbetsgivare och arbetstagare i dessa frågor är företagets skyddsorganisation. Skyddsombud utses bland de anställda vid företaget av lokal facklig organisation. Där skyddsombud saknas utgörs arbetstagarnas representation av det regionala skyddsombudet. Respektive skyddsombud har rätt att verka inom hela företagets verksamhetsområde.</a:t>
            </a:r>
          </a:p>
          <a:p>
            <a:r>
              <a:rPr lang="sv-SE" sz="1100" b="0" i="0" u="none" strike="noStrike" kern="1200" baseline="0" dirty="0">
                <a:solidFill>
                  <a:schemeClr val="tx1"/>
                </a:solidFill>
                <a:latin typeface="+mn-lt"/>
                <a:ea typeface="+mn-ea"/>
                <a:cs typeface="+mn-cs"/>
              </a:rPr>
              <a:t>Samarbete skall även ske med företagets MB-organisation.</a:t>
            </a:r>
          </a:p>
          <a:p>
            <a:r>
              <a:rPr lang="sv-SE" sz="1100" b="0" i="0" u="none" strike="noStrike" kern="1200" baseline="0" dirty="0">
                <a:solidFill>
                  <a:schemeClr val="tx1"/>
                </a:solidFill>
                <a:latin typeface="+mn-lt"/>
                <a:ea typeface="+mn-ea"/>
                <a:cs typeface="+mn-cs"/>
              </a:rPr>
              <a:t>Skyddsronder skall genomföras gemensamt.</a:t>
            </a:r>
          </a:p>
          <a:p>
            <a:endParaRPr lang="sv-SE" sz="1100" b="0" i="0" u="none" strike="noStrike" kern="1200" baseline="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sv-SE" sz="1100" b="0" i="1" u="none" strike="noStrike" kern="1200" baseline="0" dirty="0">
                <a:solidFill>
                  <a:schemeClr val="tx1"/>
                </a:solidFill>
                <a:latin typeface="+mn-lt"/>
                <a:ea typeface="+mn-ea"/>
                <a:cs typeface="+mn-cs"/>
              </a:rPr>
              <a:t>§ 3 Samverkan i företagen (Kollektivavtalet för måleriyrket 2017 – 2020  s.88)</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14</a:t>
            </a:fld>
            <a:endParaRPr lang="en-US"/>
          </a:p>
        </p:txBody>
      </p:sp>
    </p:spTree>
    <p:extLst>
      <p:ext uri="{BB962C8B-B14F-4D97-AF65-F5344CB8AC3E}">
        <p14:creationId xmlns:p14="http://schemas.microsoft.com/office/powerpoint/2010/main" val="2211672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15</a:t>
            </a:fld>
            <a:endParaRPr lang="en-US"/>
          </a:p>
        </p:txBody>
      </p:sp>
    </p:spTree>
    <p:extLst>
      <p:ext uri="{BB962C8B-B14F-4D97-AF65-F5344CB8AC3E}">
        <p14:creationId xmlns:p14="http://schemas.microsoft.com/office/powerpoint/2010/main" val="4155552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tshållare för bildobjekt 1">
            <a:extLst>
              <a:ext uri="{FF2B5EF4-FFF2-40B4-BE49-F238E27FC236}">
                <a16:creationId xmlns:a16="http://schemas.microsoft.com/office/drawing/2014/main" id="{D5C66BDC-1E1B-43A4-8690-917D983E47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Platshållare för anteckningar 2">
            <a:extLst>
              <a:ext uri="{FF2B5EF4-FFF2-40B4-BE49-F238E27FC236}">
                <a16:creationId xmlns:a16="http://schemas.microsoft.com/office/drawing/2014/main" id="{201547A7-BF05-4186-8CA6-F073E5A64B41}"/>
              </a:ext>
            </a:extLst>
          </p:cNvPr>
          <p:cNvSpPr>
            <a:spLocks noGrp="1"/>
          </p:cNvSpPr>
          <p:nvPr>
            <p:ph type="body" idx="1"/>
          </p:nvPr>
        </p:nvSpPr>
        <p:spPr bwMode="auto">
          <a:xfrm>
            <a:off x="685800" y="4380002"/>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sz="1100" dirty="0"/>
              <a:t>Övning ca 15 min</a:t>
            </a:r>
          </a:p>
          <a:p>
            <a:r>
              <a:rPr lang="sv-SE" altLang="sv-SE" sz="1100" dirty="0"/>
              <a:t>Kort genomgång</a:t>
            </a:r>
            <a:r>
              <a:rPr lang="sv-SE" altLang="sv-SE" sz="1100" b="1" dirty="0"/>
              <a:t> </a:t>
            </a:r>
            <a:r>
              <a:rPr lang="sv-SE" altLang="sv-SE" sz="1100" dirty="0"/>
              <a:t>av vilka faktorer som påverkar din upplevelse av bra/mindre bra arbetsmiljöbetingelser samt hur arbetsplatsen ska förhålla sig till dessa. </a:t>
            </a:r>
            <a:r>
              <a:rPr lang="sv-SE" altLang="sv-SE" sz="1100" b="1" dirty="0"/>
              <a:t> </a:t>
            </a:r>
          </a:p>
          <a:p>
            <a:endParaRPr lang="sv-SE" altLang="sv-SE" sz="1100" dirty="0"/>
          </a:p>
          <a:p>
            <a:pPr marL="228600" indent="-228600">
              <a:buAutoNum type="arabicPeriod"/>
            </a:pPr>
            <a:r>
              <a:rPr lang="sv-SE" altLang="sv-SE" sz="1100" dirty="0"/>
              <a:t>Dela in deltagarna i mindre grupper, se till att få dynamik i grupperna genom att blanda deltagare från olika verksamheter och olika roller.</a:t>
            </a:r>
          </a:p>
          <a:p>
            <a:pPr marL="228600" indent="-228600">
              <a:buAutoNum type="arabicPeriod"/>
            </a:pPr>
            <a:r>
              <a:rPr lang="sv-SE" altLang="sv-SE" sz="1100" dirty="0"/>
              <a:t>Deltagarna listar </a:t>
            </a:r>
            <a:r>
              <a:rPr lang="sv-SE" altLang="sv-SE" sz="1100" u="sng" dirty="0"/>
              <a:t>enskilt</a:t>
            </a:r>
            <a:r>
              <a:rPr lang="sv-SE" altLang="sv-SE" sz="1100" dirty="0"/>
              <a:t> vilka positiva och negativa faktorer som de upplever i branschen, gärna på post-it lappar</a:t>
            </a:r>
          </a:p>
          <a:p>
            <a:pPr marL="228600" indent="-228600">
              <a:buAutoNum type="arabicPeriod"/>
            </a:pPr>
            <a:r>
              <a:rPr lang="sv-SE" altLang="sv-SE" sz="1100" dirty="0"/>
              <a:t>Deltagarna delar det de skrivit på sina lappar i gruppen</a:t>
            </a:r>
          </a:p>
          <a:p>
            <a:pPr marL="228600" indent="-228600">
              <a:buAutoNum type="arabicPeriod"/>
            </a:pPr>
            <a:r>
              <a:rPr lang="sv-SE" altLang="sv-SE" sz="1100" dirty="0"/>
              <a:t>Någon från varje grupp presenterar det som kom upp i gruppen</a:t>
            </a:r>
          </a:p>
          <a:p>
            <a:pPr marL="228600" indent="-228600">
              <a:buAutoNum type="arabicPeriod"/>
            </a:pPr>
            <a:r>
              <a:rPr lang="sv-SE" altLang="sv-SE" sz="1100" dirty="0"/>
              <a:t>Lyft i hela gruppen det som står på lapparna.</a:t>
            </a:r>
          </a:p>
          <a:p>
            <a:endParaRPr lang="sv-SE" altLang="sv-SE" dirty="0"/>
          </a:p>
          <a:p>
            <a:endParaRPr lang="sv-SE" altLang="sv-SE" dirty="0"/>
          </a:p>
          <a:p>
            <a:endParaRPr lang="sv-SE" altLang="sv-SE" dirty="0"/>
          </a:p>
        </p:txBody>
      </p:sp>
      <p:sp>
        <p:nvSpPr>
          <p:cNvPr id="30724" name="Platshållare för bildnummer 3">
            <a:extLst>
              <a:ext uri="{FF2B5EF4-FFF2-40B4-BE49-F238E27FC236}">
                <a16:creationId xmlns:a16="http://schemas.microsoft.com/office/drawing/2014/main" id="{06BF302B-B829-43B6-90CF-B7E6315708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93" indent="-296151">
              <a:defRPr>
                <a:solidFill>
                  <a:schemeClr val="tx1"/>
                </a:solidFill>
                <a:latin typeface="Arial" panose="020B0604020202020204" pitchFamily="34" charset="0"/>
                <a:cs typeface="Arial" panose="020B0604020202020204" pitchFamily="34" charset="0"/>
              </a:defRPr>
            </a:lvl2pPr>
            <a:lvl3pPr marL="1184605" indent="-236921">
              <a:defRPr>
                <a:solidFill>
                  <a:schemeClr val="tx1"/>
                </a:solidFill>
                <a:latin typeface="Arial" panose="020B0604020202020204" pitchFamily="34" charset="0"/>
                <a:cs typeface="Arial" panose="020B0604020202020204" pitchFamily="34" charset="0"/>
              </a:defRPr>
            </a:lvl3pPr>
            <a:lvl4pPr marL="1658447" indent="-236921">
              <a:defRPr>
                <a:solidFill>
                  <a:schemeClr val="tx1"/>
                </a:solidFill>
                <a:latin typeface="Arial" panose="020B0604020202020204" pitchFamily="34" charset="0"/>
                <a:cs typeface="Arial" panose="020B0604020202020204" pitchFamily="34" charset="0"/>
              </a:defRPr>
            </a:lvl4pPr>
            <a:lvl5pPr marL="2132289" indent="-236921">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66771E-B214-4649-932D-10C9705C738F}" type="slidenum">
              <a:rPr lang="sv-SE" altLang="sv-SE">
                <a:latin typeface="Calibri" panose="020F0502020204030204" pitchFamily="34" charset="0"/>
              </a:rPr>
              <a:pPr/>
              <a:t>16</a:t>
            </a:fld>
            <a:endParaRPr lang="sv-SE" altLang="sv-SE">
              <a:latin typeface="Calibri" panose="020F0502020204030204" pitchFamily="34" charset="0"/>
            </a:endParaRPr>
          </a:p>
        </p:txBody>
      </p:sp>
    </p:spTree>
    <p:extLst>
      <p:ext uri="{BB962C8B-B14F-4D97-AF65-F5344CB8AC3E}">
        <p14:creationId xmlns:p14="http://schemas.microsoft.com/office/powerpoint/2010/main" val="2713100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E54E97D1-5765-1A43-BB07-0286C45D3300}" type="slidenum">
              <a:rPr lang="en-US" smtClean="0"/>
              <a:t>17</a:t>
            </a:fld>
            <a:endParaRPr lang="en-US"/>
          </a:p>
        </p:txBody>
      </p:sp>
    </p:spTree>
    <p:extLst>
      <p:ext uri="{BB962C8B-B14F-4D97-AF65-F5344CB8AC3E}">
        <p14:creationId xmlns:p14="http://schemas.microsoft.com/office/powerpoint/2010/main" val="4137688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Visa filmen om samordningsansvar</a:t>
            </a:r>
          </a:p>
          <a:p>
            <a:r>
              <a:rPr lang="sv-SE" dirty="0"/>
              <a:t>Klicka på ikonen eller använd följande länk: https://youtu.be/IYVuMVkOCXE</a:t>
            </a:r>
          </a:p>
        </p:txBody>
      </p:sp>
      <p:sp>
        <p:nvSpPr>
          <p:cNvPr id="4" name="Platshållare för bildnummer 3"/>
          <p:cNvSpPr>
            <a:spLocks noGrp="1"/>
          </p:cNvSpPr>
          <p:nvPr>
            <p:ph type="sldNum" sz="quarter" idx="10"/>
          </p:nvPr>
        </p:nvSpPr>
        <p:spPr/>
        <p:txBody>
          <a:bodyPr/>
          <a:lstStyle/>
          <a:p>
            <a:fld id="{FECDE7FD-80CD-45C8-BA3A-58BEDB090240}" type="slidenum">
              <a:rPr lang="sv-SE" smtClean="0"/>
              <a:pPr/>
              <a:t>18</a:t>
            </a:fld>
            <a:endParaRPr lang="sv-SE"/>
          </a:p>
        </p:txBody>
      </p:sp>
    </p:spTree>
    <p:extLst>
      <p:ext uri="{BB962C8B-B14F-4D97-AF65-F5344CB8AC3E}">
        <p14:creationId xmlns:p14="http://schemas.microsoft.com/office/powerpoint/2010/main" val="3093391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ECDE7FD-80CD-45C8-BA3A-58BEDB090240}" type="slidenum">
              <a:rPr lang="sv-SE" smtClean="0"/>
              <a:pPr/>
              <a:t>19</a:t>
            </a:fld>
            <a:endParaRPr lang="sv-SE"/>
          </a:p>
        </p:txBody>
      </p:sp>
    </p:spTree>
    <p:extLst>
      <p:ext uri="{BB962C8B-B14F-4D97-AF65-F5344CB8AC3E}">
        <p14:creationId xmlns:p14="http://schemas.microsoft.com/office/powerpoint/2010/main" val="2275507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E54E97D1-5765-1A43-BB07-0286C45D3300}" type="slidenum">
              <a:rPr lang="en-US" smtClean="0"/>
              <a:t>2</a:t>
            </a:fld>
            <a:endParaRPr lang="en-US"/>
          </a:p>
        </p:txBody>
      </p:sp>
    </p:spTree>
    <p:extLst>
      <p:ext uri="{BB962C8B-B14F-4D97-AF65-F5344CB8AC3E}">
        <p14:creationId xmlns:p14="http://schemas.microsoft.com/office/powerpoint/2010/main" val="1482451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83336"/>
            <a:ext cx="5486400" cy="3600450"/>
          </a:xfrm>
        </p:spPr>
        <p:txBody>
          <a:bodyPr/>
          <a:lstStyle/>
          <a:p>
            <a:r>
              <a:rPr lang="sv-SE" sz="1200" dirty="0"/>
              <a:t>I Arbetsmiljöplanen ingår att ha en Arbetsmiljöorganisation.</a:t>
            </a:r>
          </a:p>
          <a:p>
            <a:r>
              <a:rPr lang="sv-SE" sz="1200" dirty="0"/>
              <a:t>Delar i arbetsmiljöplanen att föreläsa om:</a:t>
            </a:r>
          </a:p>
          <a:p>
            <a:pPr marL="177691" indent="-177691">
              <a:buFont typeface="Arial" panose="020B0604020202020204" pitchFamily="34" charset="0"/>
              <a:buChar char="•"/>
            </a:pPr>
            <a:r>
              <a:rPr lang="sv-SE" sz="1200" dirty="0"/>
              <a:t>Vem det är som är Skyddsombud för "bygget"</a:t>
            </a:r>
          </a:p>
          <a:p>
            <a:pPr marL="177691" indent="-177691">
              <a:buFont typeface="Arial" panose="020B0604020202020204" pitchFamily="34" charset="0"/>
              <a:buChar char="•"/>
            </a:pPr>
            <a:r>
              <a:rPr lang="sv-SE" sz="1200" dirty="0"/>
              <a:t>Hur Skyddsrondsplaneringen är tänkt med mera </a:t>
            </a:r>
          </a:p>
          <a:p>
            <a:endParaRPr lang="sv-SE" sz="1200" dirty="0"/>
          </a:p>
          <a:p>
            <a:r>
              <a:rPr lang="sv-SE" sz="1200" dirty="0"/>
              <a:t>Bilden beskriver exempel vad som kan ingå i Arbetsmiljöorganisationen</a:t>
            </a:r>
          </a:p>
          <a:p>
            <a:endParaRPr lang="sv-SE" sz="1200"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20</a:t>
            </a:fld>
            <a:endParaRPr lang="en-US"/>
          </a:p>
        </p:txBody>
      </p:sp>
    </p:spTree>
    <p:extLst>
      <p:ext uri="{BB962C8B-B14F-4D97-AF65-F5344CB8AC3E}">
        <p14:creationId xmlns:p14="http://schemas.microsoft.com/office/powerpoint/2010/main" val="943525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83336"/>
            <a:ext cx="5486400" cy="3600450"/>
          </a:xfrm>
        </p:spPr>
        <p:txBody>
          <a:bodyPr/>
          <a:lstStyle/>
          <a:p>
            <a:r>
              <a:rPr lang="sv-SE" sz="1200" dirty="0"/>
              <a:t>I Arbetsmiljöplanen ingår att ha en Arbetsmiljöorganisation.</a:t>
            </a:r>
          </a:p>
          <a:p>
            <a:r>
              <a:rPr lang="sv-SE" sz="1200" dirty="0"/>
              <a:t>Delar i arbetsmiljöplanen att föreläsa om:</a:t>
            </a:r>
          </a:p>
          <a:p>
            <a:pPr marL="177691" indent="-177691">
              <a:buFont typeface="Arial" panose="020B0604020202020204" pitchFamily="34" charset="0"/>
              <a:buChar char="•"/>
            </a:pPr>
            <a:r>
              <a:rPr lang="sv-SE" sz="1200" dirty="0"/>
              <a:t>Vem det är som är Skyddsombud för "bygget"</a:t>
            </a:r>
          </a:p>
          <a:p>
            <a:pPr marL="177691" indent="-177691">
              <a:buFont typeface="Arial" panose="020B0604020202020204" pitchFamily="34" charset="0"/>
              <a:buChar char="•"/>
            </a:pPr>
            <a:r>
              <a:rPr lang="sv-SE" sz="1200" dirty="0"/>
              <a:t>Hur Skyddsrondsplaneringen är tänkt med mera </a:t>
            </a:r>
          </a:p>
          <a:p>
            <a:endParaRPr lang="sv-SE" sz="1200" dirty="0"/>
          </a:p>
          <a:p>
            <a:r>
              <a:rPr lang="sv-SE" sz="1200" dirty="0"/>
              <a:t>Bilden beskriver exempel vad som kan ingå i Arbetsmiljöorganisationen</a:t>
            </a:r>
          </a:p>
          <a:p>
            <a:endParaRPr lang="sv-SE" sz="1200"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21</a:t>
            </a:fld>
            <a:endParaRPr lang="en-US"/>
          </a:p>
        </p:txBody>
      </p:sp>
    </p:spTree>
    <p:extLst>
      <p:ext uri="{BB962C8B-B14F-4D97-AF65-F5344CB8AC3E}">
        <p14:creationId xmlns:p14="http://schemas.microsoft.com/office/powerpoint/2010/main" val="2575820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1200" dirty="0"/>
              <a:t>Den som låter utföra ett byggnadsarbete kallas byggherre och har ett övergripande samordningsansvar, både för de som ska uppföra byggnationen och för de som ska använda den när den är klar. Om ett företag äger sina lokaler är företagets vd byggherre för en ombyggnation, annars fastighetsägaren.</a:t>
            </a:r>
          </a:p>
        </p:txBody>
      </p:sp>
      <p:sp>
        <p:nvSpPr>
          <p:cNvPr id="4" name="Platshållare för bildnummer 3"/>
          <p:cNvSpPr>
            <a:spLocks noGrp="1"/>
          </p:cNvSpPr>
          <p:nvPr>
            <p:ph type="sldNum" sz="quarter" idx="10"/>
          </p:nvPr>
        </p:nvSpPr>
        <p:spPr/>
        <p:txBody>
          <a:bodyPr/>
          <a:lstStyle/>
          <a:p>
            <a:fld id="{E54E97D1-5765-1A43-BB07-0286C45D3300}" type="slidenum">
              <a:rPr lang="en-US" smtClean="0"/>
              <a:t>22</a:t>
            </a:fld>
            <a:endParaRPr lang="en-US"/>
          </a:p>
        </p:txBody>
      </p:sp>
    </p:spTree>
    <p:extLst>
      <p:ext uri="{BB962C8B-B14F-4D97-AF65-F5344CB8AC3E}">
        <p14:creationId xmlns:p14="http://schemas.microsoft.com/office/powerpoint/2010/main" val="2863863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7684">
              <a:defRPr/>
            </a:pPr>
            <a:r>
              <a:rPr lang="sv-SE" sz="1200" dirty="0"/>
              <a:t>På bygg- och anläggningsarbetsplatser gäller särskilda regler för samordningen, och byggherren ska under hela byggprocessen beakta alla arbetsmiljöaspekter – både de som finns under byggnationstiden och de som finns i det framtida användandet.</a:t>
            </a:r>
          </a:p>
          <a:p>
            <a:pPr defTabSz="947684">
              <a:defRPr/>
            </a:pPr>
            <a:r>
              <a:rPr lang="sv-SE" sz="1200" dirty="0"/>
              <a:t>Kompetensen ska kunna styrkas och byggherren ska också förvissa sig om att de uppgifter som BAS-P och BAS-U ansvarar för utförs. </a:t>
            </a:r>
          </a:p>
          <a:p>
            <a:pPr>
              <a:buClr>
                <a:srgbClr val="00406D"/>
              </a:buClr>
            </a:pPr>
            <a:r>
              <a:rPr lang="sv-SE" sz="1200" dirty="0"/>
              <a:t>Byggherren ska utse en byggarbetsmiljösamordnare för planering och projektering av arbetet (BAS-P), och för utförandet av arbetet, (BAS-U). </a:t>
            </a:r>
          </a:p>
          <a:p>
            <a:pPr>
              <a:buClr>
                <a:srgbClr val="00406D"/>
              </a:buClr>
            </a:pPr>
            <a:r>
              <a:rPr lang="sv-SE" sz="1200" dirty="0"/>
              <a:t>Byggherren och BAS-U har ett dubblerat ansvar för arbetet och Arbetsmiljöverket kan välja vem man riktar kraven till. </a:t>
            </a:r>
          </a:p>
          <a:p>
            <a:pPr>
              <a:buClr>
                <a:srgbClr val="00406D"/>
              </a:buClr>
            </a:pPr>
            <a:r>
              <a:rPr lang="sv-SE" sz="1200" dirty="0"/>
              <a:t>Det är byggherrens ansvar att se till att BAS-P och BAS-U har den utbildning, kompetens och erfarenhet som behövs för uppdraget. </a:t>
            </a:r>
          </a:p>
        </p:txBody>
      </p:sp>
      <p:sp>
        <p:nvSpPr>
          <p:cNvPr id="4" name="Platshållare för bildnummer 3"/>
          <p:cNvSpPr>
            <a:spLocks noGrp="1"/>
          </p:cNvSpPr>
          <p:nvPr>
            <p:ph type="sldNum" sz="quarter" idx="10"/>
          </p:nvPr>
        </p:nvSpPr>
        <p:spPr/>
        <p:txBody>
          <a:bodyPr/>
          <a:lstStyle/>
          <a:p>
            <a:fld id="{E54E97D1-5765-1A43-BB07-0286C45D3300}" type="slidenum">
              <a:rPr lang="en-US" smtClean="0"/>
              <a:t>23</a:t>
            </a:fld>
            <a:endParaRPr lang="en-US"/>
          </a:p>
        </p:txBody>
      </p:sp>
    </p:spTree>
    <p:extLst>
      <p:ext uri="{BB962C8B-B14F-4D97-AF65-F5344CB8AC3E}">
        <p14:creationId xmlns:p14="http://schemas.microsoft.com/office/powerpoint/2010/main" val="642659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47684">
              <a:defRPr/>
            </a:pPr>
            <a:r>
              <a:rPr lang="sv-SE" sz="1200" dirty="0"/>
              <a:t>På bygg- och anläggningsarbetsplatser gäller särskilda regler för samordningen, och byggherren ska under hela byggprocessen beakta alla arbetsmiljöaspekter – både de som finns under byggnationstiden och de som finns i det framtida användandet.</a:t>
            </a:r>
          </a:p>
          <a:p>
            <a:pPr defTabSz="947684">
              <a:defRPr/>
            </a:pPr>
            <a:r>
              <a:rPr lang="sv-SE" sz="1200" dirty="0"/>
              <a:t>Kompetensen ska kunna styrkas och byggherren ska också förvissa sig om att de uppgifter som BAS-P och BAS-U ansvarar för utförs. </a:t>
            </a:r>
            <a:endParaRPr lang="sv-SE" sz="1200" b="1" dirty="0"/>
          </a:p>
          <a:p>
            <a:pPr defTabSz="947684">
              <a:defRPr/>
            </a:pPr>
            <a:endParaRPr lang="sv-SE" sz="1200" dirty="0"/>
          </a:p>
          <a:p>
            <a:pPr defTabSz="947684">
              <a:defRPr/>
            </a:pPr>
            <a:r>
              <a:rPr lang="sv-SE" sz="1200" dirty="0"/>
              <a:t>s. 11 i handboken </a:t>
            </a:r>
            <a:r>
              <a:rPr lang="sv-SE" sz="1200" i="1" dirty="0"/>
              <a:t>BAM Måleribranschen</a:t>
            </a:r>
          </a:p>
        </p:txBody>
      </p:sp>
      <p:sp>
        <p:nvSpPr>
          <p:cNvPr id="4" name="Platshållare för bildnummer 3"/>
          <p:cNvSpPr>
            <a:spLocks noGrp="1"/>
          </p:cNvSpPr>
          <p:nvPr>
            <p:ph type="sldNum" sz="quarter" idx="10"/>
          </p:nvPr>
        </p:nvSpPr>
        <p:spPr/>
        <p:txBody>
          <a:bodyPr/>
          <a:lstStyle/>
          <a:p>
            <a:fld id="{E54E97D1-5765-1A43-BB07-0286C45D3300}" type="slidenum">
              <a:rPr lang="en-US" smtClean="0"/>
              <a:t>24</a:t>
            </a:fld>
            <a:endParaRPr lang="en-US"/>
          </a:p>
        </p:txBody>
      </p:sp>
    </p:spTree>
    <p:extLst>
      <p:ext uri="{BB962C8B-B14F-4D97-AF65-F5344CB8AC3E}">
        <p14:creationId xmlns:p14="http://schemas.microsoft.com/office/powerpoint/2010/main" val="3766598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Entreprenörerna på byggarbetsplatsen ska löpande informera BAS-U om vilka risker deras arbeten kan medföra och följa BAS-U:s anvisningar. Arbetsmiljöplan vid speciellt riskfyllda arbeten ska alltid en arbetsmiljöplan tas fram. Exempel på det är arbeten över två meter, arbeten med kemiska ämnen och vid passerande fordonstrafik. </a:t>
            </a:r>
          </a:p>
          <a:p>
            <a:endParaRPr lang="sv-SE" sz="1200" dirty="0"/>
          </a:p>
          <a:p>
            <a:r>
              <a:rPr lang="sv-SE" sz="1200" dirty="0"/>
              <a:t>Arbetsmiljöplanen ska innehålla de regler som ska tillämpas på byggarbetsplatsen, en beskrivning av hur arbetsmiljöarbetet ska organiseras och även hur riskerna ska förebyggas. BAS-P ansvarar för att planen upprättas. Planen ska finnas tillgänglig på arbetsplatsen under hela projektets gång och ska innehålla kontaktinformation till byggarbetsmiljösamordnaren. Det är BAS-U som ska se till att planen löpande uppdateras vartefter arbetet fortskrider. </a:t>
            </a:r>
          </a:p>
          <a:p>
            <a:endParaRPr lang="sv-SE" sz="1200" dirty="0"/>
          </a:p>
          <a:p>
            <a:r>
              <a:rPr lang="sv-SE" sz="1200" dirty="0"/>
              <a:t>s. 11 i handboken </a:t>
            </a:r>
            <a:r>
              <a:rPr lang="sv-SE" sz="1200" i="1" dirty="0"/>
              <a:t>BAM Måleribranschen</a:t>
            </a:r>
          </a:p>
          <a:p>
            <a:endParaRPr lang="sv-SE" sz="900"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25</a:t>
            </a:fld>
            <a:endParaRPr lang="en-US"/>
          </a:p>
        </p:txBody>
      </p:sp>
    </p:spTree>
    <p:extLst>
      <p:ext uri="{BB962C8B-B14F-4D97-AF65-F5344CB8AC3E}">
        <p14:creationId xmlns:p14="http://schemas.microsoft.com/office/powerpoint/2010/main" val="4255330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tshållare för bildobjekt 1">
            <a:extLst>
              <a:ext uri="{FF2B5EF4-FFF2-40B4-BE49-F238E27FC236}">
                <a16:creationId xmlns:a16="http://schemas.microsoft.com/office/drawing/2014/main" id="{D5C66BDC-1E1B-43A4-8690-917D983E47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Platshållare för anteckningar 2">
            <a:extLst>
              <a:ext uri="{FF2B5EF4-FFF2-40B4-BE49-F238E27FC236}">
                <a16:creationId xmlns:a16="http://schemas.microsoft.com/office/drawing/2014/main" id="{201547A7-BF05-4186-8CA6-F073E5A64B41}"/>
              </a:ext>
            </a:extLst>
          </p:cNvPr>
          <p:cNvSpPr>
            <a:spLocks noGrp="1"/>
          </p:cNvSpPr>
          <p:nvPr>
            <p:ph type="body" idx="1"/>
          </p:nvPr>
        </p:nvSpPr>
        <p:spPr bwMode="auto">
          <a:xfrm>
            <a:off x="685800" y="4394353"/>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710763">
              <a:defRPr/>
            </a:pPr>
            <a:r>
              <a:rPr lang="sv-SE" sz="1200" dirty="0"/>
              <a:t>I AFS 1999:3 12.a § beskrivs vad som ska finnas i en Arbetsmiljöplan. </a:t>
            </a:r>
          </a:p>
          <a:p>
            <a:pPr defTabSz="710763">
              <a:defRPr/>
            </a:pPr>
            <a:r>
              <a:rPr lang="sv-SE" sz="1200" dirty="0"/>
              <a:t>Tanken med bilden är att repetera och föreläsa om det i bilderna som kommer fram till och med risköversikt och kompletterande skyddsföreskrifter.</a:t>
            </a:r>
          </a:p>
          <a:p>
            <a:endParaRPr lang="sv-SE" altLang="sv-SE" sz="1200" dirty="0"/>
          </a:p>
          <a:p>
            <a:r>
              <a:rPr lang="sv-SE" altLang="sv-SE" sz="1200" dirty="0"/>
              <a:t>https://www.sbuf.se/ampguiden/</a:t>
            </a:r>
          </a:p>
          <a:p>
            <a:endParaRPr lang="sv-SE" altLang="sv-SE" sz="1200" dirty="0"/>
          </a:p>
          <a:p>
            <a:r>
              <a:rPr lang="sv-SE" altLang="sv-SE" sz="1200" dirty="0"/>
              <a:t>Föreläs om arbetsmiljöplanens olika delar.</a:t>
            </a:r>
          </a:p>
          <a:p>
            <a:r>
              <a:rPr lang="sv-SE" altLang="sv-SE" sz="1200" dirty="0"/>
              <a:t>Kompletterande skyddsföreskrifter för ex. Kemi, Belastningsergonomi och högtrycksrengöring.</a:t>
            </a:r>
          </a:p>
          <a:p>
            <a:endParaRPr lang="sv-SE" altLang="sv-SE" sz="1200" dirty="0"/>
          </a:p>
          <a:p>
            <a:r>
              <a:rPr lang="sv-SE" altLang="sv-SE" sz="1200" dirty="0"/>
              <a:t>Dag 2 kommer deltagarna att få öva på att göra ett underlag till arbetsmiljöplan </a:t>
            </a:r>
          </a:p>
          <a:p>
            <a:endParaRPr lang="sv-SE" altLang="sv-SE" sz="1200" dirty="0"/>
          </a:p>
          <a:p>
            <a:endParaRPr lang="sv-SE" altLang="sv-SE" sz="1200" dirty="0"/>
          </a:p>
          <a:p>
            <a:endParaRPr lang="sv-SE" altLang="sv-SE" dirty="0"/>
          </a:p>
          <a:p>
            <a:endParaRPr lang="sv-SE" altLang="sv-SE" dirty="0"/>
          </a:p>
          <a:p>
            <a:endParaRPr lang="sv-SE" altLang="sv-SE" dirty="0"/>
          </a:p>
        </p:txBody>
      </p:sp>
      <p:sp>
        <p:nvSpPr>
          <p:cNvPr id="30724" name="Platshållare för bildnummer 3">
            <a:extLst>
              <a:ext uri="{FF2B5EF4-FFF2-40B4-BE49-F238E27FC236}">
                <a16:creationId xmlns:a16="http://schemas.microsoft.com/office/drawing/2014/main" id="{06BF302B-B829-43B6-90CF-B7E6315708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93" indent="-296151">
              <a:defRPr>
                <a:solidFill>
                  <a:schemeClr val="tx1"/>
                </a:solidFill>
                <a:latin typeface="Arial" panose="020B0604020202020204" pitchFamily="34" charset="0"/>
                <a:cs typeface="Arial" panose="020B0604020202020204" pitchFamily="34" charset="0"/>
              </a:defRPr>
            </a:lvl2pPr>
            <a:lvl3pPr marL="1184605" indent="-236921">
              <a:defRPr>
                <a:solidFill>
                  <a:schemeClr val="tx1"/>
                </a:solidFill>
                <a:latin typeface="Arial" panose="020B0604020202020204" pitchFamily="34" charset="0"/>
                <a:cs typeface="Arial" panose="020B0604020202020204" pitchFamily="34" charset="0"/>
              </a:defRPr>
            </a:lvl3pPr>
            <a:lvl4pPr marL="1658447" indent="-236921">
              <a:defRPr>
                <a:solidFill>
                  <a:schemeClr val="tx1"/>
                </a:solidFill>
                <a:latin typeface="Arial" panose="020B0604020202020204" pitchFamily="34" charset="0"/>
                <a:cs typeface="Arial" panose="020B0604020202020204" pitchFamily="34" charset="0"/>
              </a:defRPr>
            </a:lvl4pPr>
            <a:lvl5pPr marL="2132289" indent="-236921">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66771E-B214-4649-932D-10C9705C738F}" type="slidenum">
              <a:rPr lang="sv-SE" altLang="sv-SE">
                <a:latin typeface="Calibri" panose="020F0502020204030204" pitchFamily="34" charset="0"/>
              </a:rPr>
              <a:pPr/>
              <a:t>26</a:t>
            </a:fld>
            <a:endParaRPr lang="sv-SE" altLang="sv-SE" dirty="0">
              <a:latin typeface="Calibri" panose="020F0502020204030204" pitchFamily="34" charset="0"/>
            </a:endParaRPr>
          </a:p>
        </p:txBody>
      </p:sp>
    </p:spTree>
    <p:extLst>
      <p:ext uri="{BB962C8B-B14F-4D97-AF65-F5344CB8AC3E}">
        <p14:creationId xmlns:p14="http://schemas.microsoft.com/office/powerpoint/2010/main" val="1648062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1200" dirty="0"/>
              <a:t>Tips! SBUFs AMP-guide och mall https://www.sbuf.se/ampguiden/ </a:t>
            </a:r>
          </a:p>
          <a:p>
            <a:endParaRPr lang="sv-SE" sz="1200" dirty="0"/>
          </a:p>
          <a:p>
            <a:r>
              <a:rPr lang="sv-SE" sz="1200" dirty="0"/>
              <a:t>Be deltagarna titta på exemplet på Arbetsmiljöplan som finns i kompendiet. </a:t>
            </a:r>
          </a:p>
        </p:txBody>
      </p:sp>
      <p:sp>
        <p:nvSpPr>
          <p:cNvPr id="4" name="Platshållare för bildnummer 3"/>
          <p:cNvSpPr>
            <a:spLocks noGrp="1"/>
          </p:cNvSpPr>
          <p:nvPr>
            <p:ph type="sldNum" sz="quarter" idx="10"/>
          </p:nvPr>
        </p:nvSpPr>
        <p:spPr/>
        <p:txBody>
          <a:bodyPr/>
          <a:lstStyle/>
          <a:p>
            <a:fld id="{E54E97D1-5765-1A43-BB07-0286C45D3300}" type="slidenum">
              <a:rPr lang="en-US" smtClean="0"/>
              <a:t>27</a:t>
            </a:fld>
            <a:endParaRPr lang="en-US"/>
          </a:p>
        </p:txBody>
      </p:sp>
    </p:spTree>
    <p:extLst>
      <p:ext uri="{BB962C8B-B14F-4D97-AF65-F5344CB8AC3E}">
        <p14:creationId xmlns:p14="http://schemas.microsoft.com/office/powerpoint/2010/main" val="3927352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Tips! SBUFs AMP-guide och mall https://www.sbuf.se/ampguiden/ </a:t>
            </a:r>
          </a:p>
          <a:p>
            <a:endParaRPr lang="sv-SE" sz="1200" dirty="0"/>
          </a:p>
          <a:p>
            <a:r>
              <a:rPr lang="sv-SE" sz="1200" dirty="0"/>
              <a:t>I en AMP ska man alltid ta hänsyn till 13 specifika riskområden som ska följas med åtgärder. </a:t>
            </a:r>
          </a:p>
          <a:p>
            <a:r>
              <a:rPr lang="sv-SE" sz="1200" dirty="0"/>
              <a:t>För att förebygga riskerna gå igenom de 13 riskområdena och identifiera vilka som är aktuella för arbetsmiljöplanen.</a:t>
            </a:r>
          </a:p>
          <a:p>
            <a:endParaRPr lang="sv-SE" sz="1200" dirty="0"/>
          </a:p>
          <a:p>
            <a:r>
              <a:rPr lang="sv-SE" sz="1200" dirty="0"/>
              <a:t>På bilden är de 5 risker som kan vara aktuella inom måleribranschen markerade i blått.</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28</a:t>
            </a:fld>
            <a:endParaRPr lang="en-US"/>
          </a:p>
        </p:txBody>
      </p:sp>
    </p:spTree>
    <p:extLst>
      <p:ext uri="{BB962C8B-B14F-4D97-AF65-F5344CB8AC3E}">
        <p14:creationId xmlns:p14="http://schemas.microsoft.com/office/powerpoint/2010/main" val="429747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Bilden ger exempel på regler som utgör en viktig del i Arbetsmiljöplanen på byggarbetsplatsen. </a:t>
            </a:r>
          </a:p>
          <a:p>
            <a:r>
              <a:rPr lang="sv-SE" sz="1200" dirty="0"/>
              <a:t>Dessa regler behöver tydliggöras och kopplas till arbetsgivarens ansvar att planera, informera, utbilda och följa upp att arbetstagaren har förstått hur hen ska utföra sitt arbete. </a:t>
            </a:r>
          </a:p>
          <a:p>
            <a:r>
              <a:rPr lang="sv-SE" sz="1200" dirty="0"/>
              <a:t>Arbetstagaren är skyldig att följa arbetsgivarens instruktioner, rutiner och som arbetsgivaren har föreskrivit. </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29</a:t>
            </a:fld>
            <a:endParaRPr lang="en-US"/>
          </a:p>
        </p:txBody>
      </p:sp>
    </p:spTree>
    <p:extLst>
      <p:ext uri="{BB962C8B-B14F-4D97-AF65-F5344CB8AC3E}">
        <p14:creationId xmlns:p14="http://schemas.microsoft.com/office/powerpoint/2010/main" val="1821893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Utbildare och kursdeltagare presenterar sig för varandra. </a:t>
            </a:r>
          </a:p>
          <a:p>
            <a:r>
              <a:rPr lang="sv-SE" sz="1200" dirty="0"/>
              <a:t>Skriv gärna ner förväntningarna så kan ni checka av i slutet av kursen och de har blivit infriade.</a:t>
            </a:r>
          </a:p>
          <a:p>
            <a:r>
              <a:rPr lang="sv-SE" sz="1200" dirty="0"/>
              <a:t>Fråga hur deltagarna förberett sig, exempelvis företagets arbetsmiljöpolicy, riskanalys, arbetsmiljöavtal. </a:t>
            </a:r>
          </a:p>
          <a:p>
            <a:r>
              <a:rPr lang="sv-SE" sz="1200" dirty="0"/>
              <a:t>Fråga om när/om de har gått grundutbildningen för att få en överblick av kunskapsniv</a:t>
            </a:r>
            <a:r>
              <a:rPr lang="sv-SE" dirty="0"/>
              <a:t>ån i gruppen.</a:t>
            </a:r>
            <a:endParaRPr lang="sv-SE" sz="1200"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a:t>
            </a:fld>
            <a:endParaRPr lang="en-US"/>
          </a:p>
        </p:txBody>
      </p:sp>
    </p:spTree>
    <p:extLst>
      <p:ext uri="{BB962C8B-B14F-4D97-AF65-F5344CB8AC3E}">
        <p14:creationId xmlns:p14="http://schemas.microsoft.com/office/powerpoint/2010/main" val="1215352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54E97D1-5765-1A43-BB07-0286C45D3300}" type="slidenum">
              <a:rPr lang="en-US" smtClean="0"/>
              <a:t>30</a:t>
            </a:fld>
            <a:endParaRPr lang="en-US"/>
          </a:p>
        </p:txBody>
      </p:sp>
    </p:spTree>
    <p:extLst>
      <p:ext uri="{BB962C8B-B14F-4D97-AF65-F5344CB8AC3E}">
        <p14:creationId xmlns:p14="http://schemas.microsoft.com/office/powerpoint/2010/main" val="1935893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Klicka på symbolen för att starta filmen eller använd följande länk: https://youtu.be/AxcQS3tmGT4</a:t>
            </a:r>
          </a:p>
          <a:p>
            <a:endParaRPr lang="sv-SE" dirty="0"/>
          </a:p>
          <a:p>
            <a:r>
              <a:rPr lang="sv-SE" i="0" dirty="0"/>
              <a:t>Obs!</a:t>
            </a:r>
          </a:p>
          <a:p>
            <a:r>
              <a:rPr lang="sv-SE" i="0" dirty="0"/>
              <a:t>Första gången du visar en film öppnas webbläsaren automatiskt och hamnar framför </a:t>
            </a:r>
            <a:r>
              <a:rPr lang="sv-SE" i="0" dirty="0" err="1"/>
              <a:t>ppt</a:t>
            </a:r>
            <a:r>
              <a:rPr lang="sv-SE" i="0" dirty="0"/>
              <a:t>. presentationen. Nästa gång du visar en film visas webbläsaren i bakgrunden, bakom </a:t>
            </a:r>
            <a:r>
              <a:rPr lang="sv-SE" i="0" dirty="0" err="1"/>
              <a:t>ppt</a:t>
            </a:r>
            <a:r>
              <a:rPr lang="sv-SE" i="0" dirty="0"/>
              <a:t>. presentationen och du behöver själv växla över till webbläsaren.</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31</a:t>
            </a:fld>
            <a:endParaRPr lang="en-US"/>
          </a:p>
        </p:txBody>
      </p:sp>
    </p:spTree>
    <p:extLst>
      <p:ext uri="{BB962C8B-B14F-4D97-AF65-F5344CB8AC3E}">
        <p14:creationId xmlns:p14="http://schemas.microsoft.com/office/powerpoint/2010/main" val="2213417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67499"/>
            <a:ext cx="5486400" cy="3600450"/>
          </a:xfrm>
        </p:spPr>
        <p:txBody>
          <a:bodyPr/>
          <a:lstStyle/>
          <a:p>
            <a:r>
              <a:rPr lang="sv-SE" sz="1200" dirty="0"/>
              <a:t>Här är tanken att deltagarna får reflektera kring vad en sjukskrivning kostar med syftet att få en diskussion kring alternativ kostnad. </a:t>
            </a:r>
          </a:p>
          <a:p>
            <a:endParaRPr lang="sv-SE" sz="1200" dirty="0"/>
          </a:p>
          <a:p>
            <a:r>
              <a:rPr lang="sv-SE" sz="1200" dirty="0"/>
              <a:t>Exemplet bygger på att en målare ramlar ner från 2 meter och blir sjukskriven i 1 månad, när det är 2 veckor kvar på jobbet med att måla fasaden </a:t>
            </a:r>
          </a:p>
          <a:p>
            <a:endParaRPr lang="sv-SE" sz="1200" dirty="0"/>
          </a:p>
          <a:p>
            <a:r>
              <a:rPr lang="sv-SE" sz="1200" dirty="0"/>
              <a:t>Skulle alternativet att hyra en ställning eller Skylift vara mer lönsamt? </a:t>
            </a:r>
          </a:p>
          <a:p>
            <a:endParaRPr lang="sv-SE" sz="1200" dirty="0"/>
          </a:p>
          <a:p>
            <a:r>
              <a:rPr lang="sv-SE" sz="1200" kern="1200" dirty="0">
                <a:solidFill>
                  <a:schemeClr val="tx1"/>
                </a:solidFill>
                <a:effectLst/>
                <a:latin typeface="+mn-lt"/>
                <a:ea typeface="+mn-ea"/>
                <a:cs typeface="+mn-cs"/>
              </a:rPr>
              <a:t>Beräkning utförd på AFAs hemsida och ersättningskollen.</a:t>
            </a:r>
          </a:p>
          <a:p>
            <a:r>
              <a:rPr lang="sv-SE" sz="1200" kern="1200" dirty="0">
                <a:solidFill>
                  <a:schemeClr val="tx1"/>
                </a:solidFill>
                <a:effectLst/>
                <a:latin typeface="+mn-lt"/>
                <a:ea typeface="+mn-ea"/>
                <a:cs typeface="+mn-cs"/>
              </a:rPr>
              <a:t>Ersättningskollen använder månadslön som beräkningsgrund och därför är målarnas tidlön omräknad</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till månadslön i exemplet.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Snittlön på företagsmedlemmar i  Måleriföretagen 2017 190:71 kr/timme har</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avrundats till 190 kr/timme</a:t>
            </a:r>
          </a:p>
          <a:p>
            <a:r>
              <a:rPr lang="sv-SE" sz="1200" kern="1200" dirty="0">
                <a:solidFill>
                  <a:schemeClr val="tx1"/>
                </a:solidFill>
                <a:effectLst/>
                <a:latin typeface="+mn-lt"/>
                <a:ea typeface="+mn-ea"/>
                <a:cs typeface="+mn-cs"/>
              </a:rPr>
              <a:t>Multiplicerat 190 kr/timme med 174 timmar. Månadslönen blir då 33 060 kronor.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Arbetsgivaren betalar sjuklön de första 14 dagarna.</a:t>
            </a:r>
          </a:p>
          <a:p>
            <a:r>
              <a:rPr lang="sv-SE" sz="1200" kern="1200" dirty="0">
                <a:solidFill>
                  <a:schemeClr val="tx1"/>
                </a:solidFill>
                <a:effectLst/>
                <a:latin typeface="+mn-lt"/>
                <a:ea typeface="+mn-ea"/>
                <a:cs typeface="+mn-cs"/>
              </a:rPr>
              <a:t>Från dag 15 betalar Försäkringskassan sjukpenning</a:t>
            </a:r>
            <a:r>
              <a:rPr lang="sv-SE" sz="1200" kern="1200" baseline="0" dirty="0">
                <a:solidFill>
                  <a:schemeClr val="tx1"/>
                </a:solidFill>
                <a:effectLst/>
                <a:latin typeface="+mn-lt"/>
                <a:ea typeface="+mn-ea"/>
                <a:cs typeface="+mn-cs"/>
              </a:rPr>
              <a:t> och AFA AGS ut ersättning.</a:t>
            </a:r>
            <a:r>
              <a:rPr lang="sv-SE" sz="1200" kern="1200" dirty="0">
                <a:solidFill>
                  <a:schemeClr val="tx1"/>
                </a:solidFill>
                <a:effectLst/>
                <a:latin typeface="+mn-lt"/>
                <a:ea typeface="+mn-ea"/>
                <a:cs typeface="+mn-cs"/>
              </a:rPr>
              <a:t> </a:t>
            </a:r>
            <a:endParaRPr lang="sv-SE" sz="1200" dirty="0"/>
          </a:p>
          <a:p>
            <a:endParaRPr lang="sv-SE" sz="1200" dirty="0"/>
          </a:p>
          <a:p>
            <a:endParaRPr lang="sv-SE" sz="1200"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32</a:t>
            </a:fld>
            <a:endParaRPr lang="en-US"/>
          </a:p>
        </p:txBody>
      </p:sp>
    </p:spTree>
    <p:extLst>
      <p:ext uri="{BB962C8B-B14F-4D97-AF65-F5344CB8AC3E}">
        <p14:creationId xmlns:p14="http://schemas.microsoft.com/office/powerpoint/2010/main" val="3159316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89533"/>
            <a:ext cx="5486400" cy="3600450"/>
          </a:xfrm>
        </p:spPr>
        <p:txBody>
          <a:bodyPr/>
          <a:lstStyle/>
          <a:p>
            <a:r>
              <a:rPr lang="sv-SE" sz="1200" kern="1200" dirty="0">
                <a:solidFill>
                  <a:schemeClr val="tx1"/>
                </a:solidFill>
                <a:effectLst/>
                <a:latin typeface="+mn-lt"/>
                <a:ea typeface="+mn-ea"/>
                <a:cs typeface="+mn-cs"/>
              </a:rPr>
              <a:t>Beräkning utförd på AFAs hemsida och ersättningskollen.</a:t>
            </a:r>
          </a:p>
          <a:p>
            <a:r>
              <a:rPr lang="sv-SE" sz="1200" kern="1200" dirty="0">
                <a:solidFill>
                  <a:schemeClr val="tx1"/>
                </a:solidFill>
                <a:effectLst/>
                <a:latin typeface="+mn-lt"/>
                <a:ea typeface="+mn-ea"/>
                <a:cs typeface="+mn-cs"/>
              </a:rPr>
              <a:t>Ersättningskollen använder månadslön som beräkningsgrund och därför är målarnas tidlön omräknad</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till månadslön i exemplet.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Snittlön på företagsmedlemmar i  Måleriföretagen 2017 190:71 kr/timme har</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avrundats till 190 kr/timme</a:t>
            </a:r>
          </a:p>
          <a:p>
            <a:r>
              <a:rPr lang="sv-SE" sz="1200" kern="1200" dirty="0">
                <a:solidFill>
                  <a:schemeClr val="tx1"/>
                </a:solidFill>
                <a:effectLst/>
                <a:latin typeface="+mn-lt"/>
                <a:ea typeface="+mn-ea"/>
                <a:cs typeface="+mn-cs"/>
              </a:rPr>
              <a:t>Multiplicerat 190 kr/timme med 174 timmar. Månadslönen blir då 33 060 kronor.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Arbetsgivaren betalar sjuklön de första 14 dagarna.</a:t>
            </a:r>
          </a:p>
          <a:p>
            <a:r>
              <a:rPr lang="sv-SE" sz="1200" kern="1200" dirty="0">
                <a:solidFill>
                  <a:schemeClr val="tx1"/>
                </a:solidFill>
                <a:effectLst/>
                <a:latin typeface="+mn-lt"/>
                <a:ea typeface="+mn-ea"/>
                <a:cs typeface="+mn-cs"/>
              </a:rPr>
              <a:t>Från dag 15 betalar Försäkringskassan sjukpenning</a:t>
            </a:r>
            <a:r>
              <a:rPr lang="sv-SE" sz="1200" kern="1200" baseline="0" dirty="0">
                <a:solidFill>
                  <a:schemeClr val="tx1"/>
                </a:solidFill>
                <a:effectLst/>
                <a:latin typeface="+mn-lt"/>
                <a:ea typeface="+mn-ea"/>
                <a:cs typeface="+mn-cs"/>
              </a:rPr>
              <a:t> och AFA AGS ut ersättning.</a:t>
            </a:r>
            <a:r>
              <a:rPr lang="sv-SE" sz="1200" kern="1200" dirty="0">
                <a:solidFill>
                  <a:schemeClr val="tx1"/>
                </a:solidFill>
                <a:effectLst/>
                <a:latin typeface="+mn-lt"/>
                <a:ea typeface="+mn-ea"/>
                <a:cs typeface="+mn-cs"/>
              </a:rPr>
              <a:t> </a:t>
            </a:r>
          </a:p>
          <a:p>
            <a:endParaRPr lang="sv-SE" sz="1200"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33</a:t>
            </a:fld>
            <a:endParaRPr lang="en-US"/>
          </a:p>
        </p:txBody>
      </p:sp>
    </p:spTree>
    <p:extLst>
      <p:ext uri="{BB962C8B-B14F-4D97-AF65-F5344CB8AC3E}">
        <p14:creationId xmlns:p14="http://schemas.microsoft.com/office/powerpoint/2010/main" val="2024355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67498"/>
            <a:ext cx="5486400" cy="4523113"/>
          </a:xfrm>
        </p:spPr>
        <p: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sv-SE" b="0" dirty="0"/>
              <a:t>För att lyckas med god samverkan och ett få till ett fungerande arbetsmiljöarbete är en god kommunikation viktigt.</a:t>
            </a:r>
          </a:p>
          <a:p>
            <a:pPr>
              <a:spcAft>
                <a:spcPts val="600"/>
              </a:spcAft>
            </a:pPr>
            <a:r>
              <a:rPr lang="sv-SE" b="0" i="0" u="none" strike="noStrike" kern="1200" baseline="0" dirty="0">
                <a:solidFill>
                  <a:schemeClr val="tx1"/>
                </a:solidFill>
                <a:latin typeface="+mn-lt"/>
                <a:ea typeface="+mn-ea"/>
                <a:cs typeface="+mn-cs"/>
              </a:rPr>
              <a:t>Samverkan handlar om att gemensamt lyckas med tanke på att alla är varandras arbetsmiljö. I en samverkanssituation vill samtliga parter få sin röst hörd och samtidigt skapa något alla är nöjda med. Problem och frågor som kommuniceras på ett genomtänkt sätt kan genom samverkan bli utgångspunkter för förändring och ett förbättrat arbetsmiljöarbete.</a:t>
            </a:r>
          </a:p>
          <a:p>
            <a:r>
              <a:rPr lang="sv-SE" b="0" i="0" u="none" strike="noStrike" kern="1200" baseline="0" dirty="0">
                <a:solidFill>
                  <a:schemeClr val="tx1"/>
                </a:solidFill>
                <a:latin typeface="+mn-lt"/>
                <a:ea typeface="+mn-ea"/>
                <a:cs typeface="+mn-cs"/>
              </a:rPr>
              <a:t>Om du vill få samverkan att fungera bättre på din arbetsplats, då gäller det att skapa förtroende för varandras synpunkter. Genom att skapa förtroende lyssnar man till dig. Man antar att ditt syfte är gott och att du inte ljuger eller förvränger. Du skapar på det här sättet en kommunikationsgemenskap.</a:t>
            </a:r>
          </a:p>
          <a:p>
            <a:pPr>
              <a:spcAft>
                <a:spcPts val="600"/>
              </a:spcAft>
            </a:pPr>
            <a:r>
              <a:rPr lang="sv-SE" b="0" i="0" u="none" strike="noStrike" kern="1200" baseline="0" dirty="0">
                <a:solidFill>
                  <a:schemeClr val="tx1"/>
                </a:solidFill>
                <a:latin typeface="+mn-lt"/>
                <a:ea typeface="+mn-ea"/>
                <a:cs typeface="+mn-cs"/>
              </a:rPr>
              <a:t>Genom att du kommer med förslag kring hur ni kan samarbeta och samverka vinner du dina lyssnare och medarbetare och ni kan tillsammans påbörja förändring och förbättringsarbeten.</a:t>
            </a:r>
            <a:endParaRPr lang="sv-SE" b="0" dirty="0"/>
          </a:p>
          <a:p>
            <a:r>
              <a:rPr lang="sv-SE" b="0" i="1" u="none" strike="noStrike" kern="1200" baseline="0" dirty="0">
                <a:solidFill>
                  <a:schemeClr val="tx1"/>
                </a:solidFill>
                <a:latin typeface="+mn-lt"/>
                <a:ea typeface="+mn-ea"/>
                <a:cs typeface="+mn-cs"/>
              </a:rPr>
              <a:t>Den gode lyssnaren</a:t>
            </a:r>
          </a:p>
          <a:p>
            <a:pPr>
              <a:spcAft>
                <a:spcPts val="600"/>
              </a:spcAft>
            </a:pPr>
            <a:r>
              <a:rPr lang="sv-SE" b="0" i="0" u="none" strike="noStrike" kern="1200" baseline="0" dirty="0">
                <a:solidFill>
                  <a:schemeClr val="tx1"/>
                </a:solidFill>
                <a:latin typeface="+mn-lt"/>
                <a:ea typeface="+mn-ea"/>
                <a:cs typeface="+mn-cs"/>
              </a:rPr>
              <a:t>Lyssna är ännu ett sätt att skapa förtroende. Att tala är meningslöst om ingen hör på. En god lyssnare är en person som lyssnar till vad talaren säger, försöker förstå budskapet, är öppen, tar till sig budskapet och är beredd att reagera på det som sägs genom ord eller handling. Man ska låta den som talar tala till punkt. Det handlar om att skapa en kommunikationsrelation till den som talar, där alla vinner på att lyssna, agera och samverka.</a:t>
            </a:r>
          </a:p>
          <a:p>
            <a:pPr>
              <a:spcAft>
                <a:spcPts val="600"/>
              </a:spcAft>
            </a:pPr>
            <a:r>
              <a:rPr lang="sv-SE" dirty="0"/>
              <a:t>Ur </a:t>
            </a:r>
            <a:r>
              <a:rPr lang="sv-SE" i="1" dirty="0"/>
              <a:t>Kommunikation, samverkan och förändringsarbete, </a:t>
            </a:r>
            <a:r>
              <a:rPr lang="sv-SE" i="1" dirty="0" err="1"/>
              <a:t>Prevent</a:t>
            </a:r>
            <a:r>
              <a:rPr lang="sv-SE" i="1" dirty="0"/>
              <a:t> </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34</a:t>
            </a:fld>
            <a:endParaRPr lang="en-US" dirty="0"/>
          </a:p>
        </p:txBody>
      </p:sp>
    </p:spTree>
    <p:extLst>
      <p:ext uri="{BB962C8B-B14F-4D97-AF65-F5344CB8AC3E}">
        <p14:creationId xmlns:p14="http://schemas.microsoft.com/office/powerpoint/2010/main" val="309375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851084"/>
          </a:xfrm>
        </p:spPr>
        <p:txBody>
          <a:bodyPr/>
          <a:lstStyle/>
          <a:p>
            <a:pPr>
              <a:spcAft>
                <a:spcPts val="600"/>
              </a:spcAft>
            </a:pPr>
            <a:r>
              <a:rPr lang="sv-SE" sz="1200" dirty="0"/>
              <a:t>Skillnaderna är stora i sättet att leverera ett budskap eller ett påstående. </a:t>
            </a:r>
          </a:p>
          <a:p>
            <a:pPr>
              <a:spcAft>
                <a:spcPts val="600"/>
              </a:spcAft>
            </a:pPr>
            <a:r>
              <a:rPr lang="sv-SE" sz="1200" dirty="0"/>
              <a:t>Om du </a:t>
            </a:r>
            <a:r>
              <a:rPr lang="sv-SE" sz="1200" b="1" dirty="0"/>
              <a:t>informerar</a:t>
            </a:r>
            <a:r>
              <a:rPr lang="sv-SE" sz="1200" dirty="0"/>
              <a:t> så vill du tala om något, då förväntar du dig inte att få någon replik tillbaka. Syftet är att ge fakta och rådata på ett sådant sätt att den som lyssnar förstår. Att</a:t>
            </a:r>
            <a:r>
              <a:rPr lang="sv-SE" sz="1200" b="1" dirty="0"/>
              <a:t> informera </a:t>
            </a:r>
            <a:r>
              <a:rPr lang="sv-SE" sz="1200" dirty="0"/>
              <a:t>är att skapa ett budskap.</a:t>
            </a:r>
          </a:p>
          <a:p>
            <a:pPr>
              <a:spcAft>
                <a:spcPts val="600"/>
              </a:spcAft>
            </a:pPr>
            <a:r>
              <a:rPr lang="sv-SE" sz="1200" dirty="0"/>
              <a:t>När du </a:t>
            </a:r>
            <a:r>
              <a:rPr lang="sv-SE" sz="1200" b="1" dirty="0"/>
              <a:t>kommunicerar</a:t>
            </a:r>
            <a:r>
              <a:rPr lang="sv-SE" sz="1200" dirty="0"/>
              <a:t> något så vill du inte bara upplysa utan också se till att den du pratar med förstår vad du säger. Du vill skapa en gemensam förståelse och bli överens. Genom detta sätt att kommunicera påverkar du känslor, attityder och beteenden.</a:t>
            </a:r>
          </a:p>
          <a:p>
            <a:pPr>
              <a:spcAft>
                <a:spcPts val="600"/>
              </a:spcAft>
            </a:pPr>
            <a:r>
              <a:rPr lang="sv-SE" sz="1200" b="1" dirty="0"/>
              <a:t>Relationskommunikation</a:t>
            </a:r>
            <a:r>
              <a:rPr lang="sv-SE" sz="1200" dirty="0"/>
              <a:t> innebär att skapa kontakt mellan två parter som leder till samspel, intresse och samverkan. Detta sätt att kommunicera är den mest effektiva. Ditt mål bör vara att skapa relationskommunikation på din arbetsplats där alla ska vinna på ett utbyte.</a:t>
            </a:r>
          </a:p>
          <a:p>
            <a:pPr>
              <a:spcAft>
                <a:spcPts val="600"/>
              </a:spcAft>
            </a:pPr>
            <a:r>
              <a:rPr lang="sv-SE" sz="1200" b="1" dirty="0"/>
              <a:t>Gruppkommunikation</a:t>
            </a:r>
            <a:r>
              <a:rPr lang="sv-SE" sz="1200" dirty="0"/>
              <a:t> handlar om att alla i gruppen ska förstå varandra och se varandras styrkor och vara ett komplement till varandra. Vid förändringar på arbetsplatsen påverkas gruppen och rollerna man har, oftast förändras även kommunikationen. Då är det viktigt att förstå varandra och kunna mötas i hur man tänker och hur man vill jobba i förändringsarbetet.</a:t>
            </a:r>
          </a:p>
          <a:p>
            <a:r>
              <a:rPr lang="sv-SE" sz="1200" dirty="0"/>
              <a:t>Ur </a:t>
            </a:r>
            <a:r>
              <a:rPr lang="sv-SE" sz="1200" i="1" dirty="0"/>
              <a:t>Kommunikation, samverkan och förändringsarbete s.12</a:t>
            </a:r>
          </a:p>
        </p:txBody>
      </p:sp>
      <p:sp>
        <p:nvSpPr>
          <p:cNvPr id="4" name="Platshållare för bildnummer 3"/>
          <p:cNvSpPr>
            <a:spLocks noGrp="1"/>
          </p:cNvSpPr>
          <p:nvPr>
            <p:ph type="sldNum" sz="quarter" idx="10"/>
          </p:nvPr>
        </p:nvSpPr>
        <p:spPr/>
        <p:txBody>
          <a:bodyPr/>
          <a:lstStyle/>
          <a:p>
            <a:fld id="{E54E97D1-5765-1A43-BB07-0286C45D3300}" type="slidenum">
              <a:rPr lang="en-US" smtClean="0"/>
              <a:t>35</a:t>
            </a:fld>
            <a:endParaRPr lang="en-US"/>
          </a:p>
        </p:txBody>
      </p:sp>
    </p:spTree>
    <p:extLst>
      <p:ext uri="{BB962C8B-B14F-4D97-AF65-F5344CB8AC3E}">
        <p14:creationId xmlns:p14="http://schemas.microsoft.com/office/powerpoint/2010/main" val="525706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67499"/>
            <a:ext cx="5486400" cy="3600450"/>
          </a:xfrm>
        </p:spPr>
        <p:txBody>
          <a:bodyPr/>
          <a:lstStyle/>
          <a:p>
            <a:r>
              <a:rPr lang="sv-SE" sz="1200" i="1" dirty="0"/>
              <a:t>Lyssningsövning</a:t>
            </a:r>
            <a:r>
              <a:rPr lang="sv-SE" sz="1200" dirty="0"/>
              <a:t> </a:t>
            </a:r>
            <a:br>
              <a:rPr lang="sv-SE" sz="1200" dirty="0"/>
            </a:br>
            <a:r>
              <a:rPr lang="sv-SE" sz="1200" dirty="0"/>
              <a:t>Total tid 30 minuter </a:t>
            </a:r>
          </a:p>
          <a:p>
            <a:r>
              <a:rPr lang="sv-SE" sz="1200" dirty="0"/>
              <a:t>5 minuters förberedelser.  För att instruera deltagarna. </a:t>
            </a:r>
          </a:p>
          <a:p>
            <a:r>
              <a:rPr lang="sv-SE" dirty="0"/>
              <a:t>Välj ett ämne som deltagarna ska prata om, e</a:t>
            </a:r>
            <a:r>
              <a:rPr lang="sv-SE" sz="1200" dirty="0"/>
              <a:t>xempelvis ”Så här lyckas vi med samverkan” </a:t>
            </a:r>
            <a:r>
              <a:rPr lang="sv-SE" sz="1200" dirty="0">
                <a:solidFill>
                  <a:schemeClr val="bg1"/>
                </a:solidFill>
              </a:rPr>
              <a:t>”</a:t>
            </a:r>
            <a:r>
              <a:rPr lang="sv-SE" sz="1200" i="1" dirty="0">
                <a:solidFill>
                  <a:schemeClr val="bg1"/>
                </a:solidFill>
              </a:rPr>
              <a:t>Därför är  . . . . .  viktigt för mig”  Exempel på sådant som kan läggas i</a:t>
            </a:r>
          </a:p>
          <a:p>
            <a:r>
              <a:rPr lang="sv-SE" sz="1200" dirty="0"/>
              <a:t>10 minuter för övningen  </a:t>
            </a:r>
          </a:p>
          <a:p>
            <a:r>
              <a:rPr lang="sv-SE" sz="1200" dirty="0"/>
              <a:t>10 minuter för utvärdering</a:t>
            </a:r>
            <a:br>
              <a:rPr lang="sv-SE" sz="1900" dirty="0">
                <a:latin typeface="Calibri" panose="020F0502020204030204" pitchFamily="34" charset="0"/>
              </a:rPr>
            </a:br>
            <a:endParaRPr lang="sv-SE" dirty="0"/>
          </a:p>
        </p:txBody>
      </p:sp>
      <p:sp>
        <p:nvSpPr>
          <p:cNvPr id="4" name="Platshållare för bildnummer 3"/>
          <p:cNvSpPr>
            <a:spLocks noGrp="1"/>
          </p:cNvSpPr>
          <p:nvPr>
            <p:ph type="sldNum" sz="quarter" idx="10"/>
          </p:nvPr>
        </p:nvSpPr>
        <p:spPr/>
        <p:txBody>
          <a:bodyPr/>
          <a:lstStyle/>
          <a:p>
            <a:pPr>
              <a:defRPr/>
            </a:pPr>
            <a:fld id="{6BECCF8D-95E9-472D-A003-9A5D0613F7AB}" type="slidenum">
              <a:rPr lang="sv-SE" altLang="sv-SE" smtClean="0"/>
              <a:pPr>
                <a:defRPr/>
              </a:pPr>
              <a:t>36</a:t>
            </a:fld>
            <a:endParaRPr lang="sv-SE" altLang="sv-SE"/>
          </a:p>
        </p:txBody>
      </p:sp>
    </p:spTree>
    <p:extLst>
      <p:ext uri="{BB962C8B-B14F-4D97-AF65-F5344CB8AC3E}">
        <p14:creationId xmlns:p14="http://schemas.microsoft.com/office/powerpoint/2010/main" val="3935652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56482"/>
            <a:ext cx="5486400" cy="3600450"/>
          </a:xfrm>
        </p:spPr>
        <p:txBody>
          <a:bodyPr/>
          <a:lstStyle/>
          <a:p>
            <a:r>
              <a:rPr lang="sv-SE" sz="1200" i="1" dirty="0"/>
              <a:t>Fortsättning lyssningsövning </a:t>
            </a:r>
          </a:p>
          <a:p>
            <a:r>
              <a:rPr lang="sv-SE" sz="1200" dirty="0"/>
              <a:t>Utvärdera gruppövningen i hela gruppen, låt deltagarna berätta utifrån frågorna på bilden. </a:t>
            </a:r>
          </a:p>
        </p:txBody>
      </p:sp>
      <p:sp>
        <p:nvSpPr>
          <p:cNvPr id="4" name="Platshållare för bildnummer 3"/>
          <p:cNvSpPr>
            <a:spLocks noGrp="1"/>
          </p:cNvSpPr>
          <p:nvPr>
            <p:ph type="sldNum" sz="quarter" idx="10"/>
          </p:nvPr>
        </p:nvSpPr>
        <p:spPr/>
        <p:txBody>
          <a:bodyPr/>
          <a:lstStyle/>
          <a:p>
            <a:fld id="{E54E97D1-5765-1A43-BB07-0286C45D3300}" type="slidenum">
              <a:rPr lang="en-US" smtClean="0"/>
              <a:t>37</a:t>
            </a:fld>
            <a:endParaRPr lang="en-US"/>
          </a:p>
        </p:txBody>
      </p:sp>
    </p:spTree>
    <p:extLst>
      <p:ext uri="{BB962C8B-B14F-4D97-AF65-F5344CB8AC3E}">
        <p14:creationId xmlns:p14="http://schemas.microsoft.com/office/powerpoint/2010/main" val="2115089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67499"/>
            <a:ext cx="5486400" cy="3600450"/>
          </a:xfrm>
        </p:spPr>
        <p:txBody>
          <a:bodyPr/>
          <a:lstStyle/>
          <a:p>
            <a:r>
              <a:rPr lang="sv-SE" i="1" dirty="0"/>
              <a:t>Avslutning lyssningsövning</a:t>
            </a:r>
          </a:p>
          <a:p>
            <a:r>
              <a:rPr lang="sv-SE" dirty="0"/>
              <a:t>Lyft erfarenheter och dra slutsatser när dessa insikter kan vara användbara i det gemensamma arbetsmiljöarbetet.</a:t>
            </a:r>
          </a:p>
        </p:txBody>
      </p:sp>
      <p:sp>
        <p:nvSpPr>
          <p:cNvPr id="4" name="Platshållare för bildnummer 3"/>
          <p:cNvSpPr>
            <a:spLocks noGrp="1"/>
          </p:cNvSpPr>
          <p:nvPr>
            <p:ph type="sldNum" sz="quarter" idx="10"/>
          </p:nvPr>
        </p:nvSpPr>
        <p:spPr/>
        <p:txBody>
          <a:bodyPr/>
          <a:lstStyle/>
          <a:p>
            <a:pPr>
              <a:defRPr/>
            </a:pPr>
            <a:fld id="{6BECCF8D-95E9-472D-A003-9A5D0613F7AB}" type="slidenum">
              <a:rPr lang="sv-SE" altLang="sv-SE" smtClean="0"/>
              <a:pPr>
                <a:defRPr/>
              </a:pPr>
              <a:t>38</a:t>
            </a:fld>
            <a:endParaRPr lang="sv-SE" altLang="sv-SE"/>
          </a:p>
        </p:txBody>
      </p:sp>
    </p:spTree>
    <p:extLst>
      <p:ext uri="{BB962C8B-B14F-4D97-AF65-F5344CB8AC3E}">
        <p14:creationId xmlns:p14="http://schemas.microsoft.com/office/powerpoint/2010/main" val="322834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latshållare för bildobjekt 1">
            <a:extLst>
              <a:ext uri="{FF2B5EF4-FFF2-40B4-BE49-F238E27FC236}">
                <a16:creationId xmlns:a16="http://schemas.microsoft.com/office/drawing/2014/main" id="{E0EF6387-CA52-4C05-8258-60F74091A9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Platshållare för anteckningar 2">
            <a:extLst>
              <a:ext uri="{FF2B5EF4-FFF2-40B4-BE49-F238E27FC236}">
                <a16:creationId xmlns:a16="http://schemas.microsoft.com/office/drawing/2014/main" id="{D36C3564-59D2-4E98-A36C-3289F39D83AA}"/>
              </a:ext>
            </a:extLst>
          </p:cNvPr>
          <p:cNvSpPr>
            <a:spLocks noGrp="1" noChangeArrowheads="1"/>
          </p:cNvSpPr>
          <p:nvPr>
            <p:ph type="body" idx="1"/>
          </p:nvPr>
        </p:nvSpPr>
        <p:spPr bwMode="auto">
          <a:xfrm>
            <a:off x="685800" y="4356482"/>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sv-SE" altLang="sv-SE" i="1" dirty="0"/>
              <a:t>Vad har vi lärt oss?</a:t>
            </a:r>
          </a:p>
          <a:p>
            <a:pPr algn="l"/>
            <a:r>
              <a:rPr lang="sv-SE" altLang="sv-SE" dirty="0"/>
              <a:t>Be deltagarna reflektera över vad de tar med sig under respektive rubrik</a:t>
            </a:r>
          </a:p>
          <a:p>
            <a:pPr algn="l"/>
            <a:endParaRPr lang="sv-SE" altLang="sv-SE" dirty="0"/>
          </a:p>
          <a:p>
            <a:pPr algn="l"/>
            <a:r>
              <a:rPr lang="sv-SE" altLang="sv-SE" dirty="0"/>
              <a:t>AML</a:t>
            </a:r>
          </a:p>
          <a:p>
            <a:pPr algn="l"/>
            <a:r>
              <a:rPr lang="sv-SE" altLang="sv-SE" dirty="0"/>
              <a:t>SAMVERKAN</a:t>
            </a:r>
          </a:p>
          <a:p>
            <a:pPr algn="l"/>
            <a:r>
              <a:rPr lang="sv-SE" altLang="sv-SE" dirty="0"/>
              <a:t>Samordningsansvar</a:t>
            </a:r>
          </a:p>
          <a:p>
            <a:pPr algn="l"/>
            <a:r>
              <a:rPr lang="sv-SE" altLang="sv-SE" dirty="0"/>
              <a:t>Arbetsmiljöplan</a:t>
            </a:r>
          </a:p>
          <a:p>
            <a:pPr algn="l"/>
            <a:r>
              <a:rPr lang="sv-SE" altLang="sv-SE" dirty="0"/>
              <a:t>Ekonomiskt perspektiv på ohälsa</a:t>
            </a:r>
          </a:p>
          <a:p>
            <a:pPr algn="l"/>
            <a:r>
              <a:rPr lang="sv-SE" altLang="sv-SE" dirty="0"/>
              <a:t>Kommunikation – lyssna aktivt</a:t>
            </a:r>
          </a:p>
          <a:p>
            <a:endParaRPr lang="sv-SE" altLang="sv-SE" dirty="0"/>
          </a:p>
          <a:p>
            <a:endParaRPr lang="sv-SE" altLang="sv-SE" dirty="0"/>
          </a:p>
        </p:txBody>
      </p:sp>
      <p:sp>
        <p:nvSpPr>
          <p:cNvPr id="51204" name="Platshållare för bildnummer 3">
            <a:extLst>
              <a:ext uri="{FF2B5EF4-FFF2-40B4-BE49-F238E27FC236}">
                <a16:creationId xmlns:a16="http://schemas.microsoft.com/office/drawing/2014/main" id="{1D5C8907-6327-47CB-86FC-BB4058F462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6D6DD5A-B843-4658-9798-001A8EA09A7C}" type="slidenum">
              <a:rPr lang="sv-SE" altLang="sv-SE" smtClean="0">
                <a:latin typeface="Calibri" panose="020F0502020204030204" pitchFamily="34" charset="0"/>
              </a:rPr>
              <a:pPr/>
              <a:t>39</a:t>
            </a:fld>
            <a:endParaRPr lang="sv-SE" altLang="sv-SE">
              <a:latin typeface="Calibri" panose="020F0502020204030204" pitchFamily="34" charset="0"/>
            </a:endParaRPr>
          </a:p>
        </p:txBody>
      </p:sp>
    </p:spTree>
    <p:extLst>
      <p:ext uri="{BB962C8B-B14F-4D97-AF65-F5344CB8AC3E}">
        <p14:creationId xmlns:p14="http://schemas.microsoft.com/office/powerpoint/2010/main" val="1777726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17233"/>
            <a:ext cx="5486400" cy="4386091"/>
          </a:xfrm>
        </p:spPr>
        <p:txBody>
          <a:bodyPr/>
          <a:lstStyle/>
          <a:p>
            <a:r>
              <a:rPr lang="sv-SE" sz="1100" b="1" dirty="0"/>
              <a:t>Om vidareutbildning står följande i kollektivavtalet;</a:t>
            </a:r>
          </a:p>
          <a:p>
            <a:r>
              <a:rPr lang="sv-SE" sz="1100" i="1" dirty="0"/>
              <a:t>Syfte</a:t>
            </a:r>
          </a:p>
          <a:p>
            <a:r>
              <a:rPr lang="sv-SE" sz="1100" dirty="0"/>
              <a:t>Utbildningen skall:</a:t>
            </a:r>
          </a:p>
          <a:p>
            <a:r>
              <a:rPr lang="sv-SE" sz="1100" dirty="0"/>
              <a:t>– ge deltagarna sådan kompetens att man, utifrån arbetsmiljölagens intentioner om samverkan, kan medverka i företagets systematiska arbetsmiljöarbete.</a:t>
            </a:r>
          </a:p>
          <a:p>
            <a:r>
              <a:rPr lang="sv-SE" sz="1100" dirty="0"/>
              <a:t>– ge fördjupade kunskaper om aktuella arbetsmiljöområden inom måleribranschen</a:t>
            </a:r>
          </a:p>
          <a:p>
            <a:r>
              <a:rPr lang="sv-SE" sz="1100" dirty="0"/>
              <a:t>– visa på sambandet mellan ekonomi och arbetsmiljön</a:t>
            </a:r>
          </a:p>
          <a:p>
            <a:pPr>
              <a:spcAft>
                <a:spcPts val="600"/>
              </a:spcAft>
            </a:pPr>
            <a:r>
              <a:rPr lang="sv-SE" sz="1100" dirty="0"/>
              <a:t>– ge fördjupade kunskaper om de hälso- och olycksfallsrisker som föreligger vid måleriarbete.</a:t>
            </a:r>
          </a:p>
          <a:p>
            <a:r>
              <a:rPr lang="sv-SE" sz="1100" i="1" dirty="0"/>
              <a:t>Målgrupp</a:t>
            </a:r>
          </a:p>
          <a:p>
            <a:pPr>
              <a:spcAft>
                <a:spcPts val="600"/>
              </a:spcAft>
            </a:pPr>
            <a:r>
              <a:rPr lang="sv-SE" sz="1100" dirty="0"/>
              <a:t>Deltagarna skall ha genomgått grundutbildning eller ha motsvarande kunskaper.</a:t>
            </a:r>
          </a:p>
          <a:p>
            <a:r>
              <a:rPr lang="sv-SE" sz="1100" i="1" dirty="0"/>
              <a:t>Planering och genomförande</a:t>
            </a:r>
          </a:p>
          <a:p>
            <a:r>
              <a:rPr lang="sv-SE" sz="1100" dirty="0"/>
              <a:t>Utbildningen skall vara anpassad till måleribranschen.</a:t>
            </a:r>
          </a:p>
          <a:p>
            <a:r>
              <a:rPr lang="sv-SE" sz="1100" dirty="0"/>
              <a:t>Arbetsgivare och arbetstagare svarar gemensamt för att skyddsombud får erforderlig utbildning. Utbildningen kan genomföras i företaget eller av särskild kursanordnare </a:t>
            </a:r>
          </a:p>
          <a:p>
            <a:r>
              <a:rPr lang="sv-SE" sz="1100" dirty="0"/>
              <a:t>(t ex studieförbund, företagshälsovård).</a:t>
            </a:r>
          </a:p>
          <a:p>
            <a:pPr>
              <a:spcAft>
                <a:spcPts val="600"/>
              </a:spcAft>
            </a:pPr>
            <a:r>
              <a:rPr lang="sv-SE" sz="1100" dirty="0"/>
              <a:t>Utbildningen bör förläggas så att den förorsakar minsta möjliga produktionsstörning.</a:t>
            </a:r>
          </a:p>
          <a:p>
            <a:r>
              <a:rPr lang="sv-SE" sz="1100" i="1" dirty="0"/>
              <a:t>Innehåll</a:t>
            </a:r>
          </a:p>
          <a:p>
            <a:r>
              <a:rPr lang="sv-SE" sz="1100" dirty="0"/>
              <a:t>Utbildningen skall innehålla följande områden</a:t>
            </a:r>
          </a:p>
          <a:p>
            <a:r>
              <a:rPr lang="sv-SE" sz="1100" dirty="0"/>
              <a:t>– aktuell arbetsmiljöforskning och utveckling på arbetsmiljöområdet inom måleribranschen</a:t>
            </a:r>
          </a:p>
          <a:p>
            <a:r>
              <a:rPr lang="sv-SE" sz="1100" dirty="0"/>
              <a:t>– ergonomi</a:t>
            </a:r>
          </a:p>
          <a:p>
            <a:r>
              <a:rPr lang="sv-SE" sz="1100" dirty="0"/>
              <a:t>– systematiskt arbetsmiljöarbete</a:t>
            </a:r>
          </a:p>
          <a:p>
            <a:r>
              <a:rPr lang="sv-SE" sz="1100" dirty="0"/>
              <a:t>– arbetsorganisation – arbetsmiljö</a:t>
            </a:r>
          </a:p>
          <a:p>
            <a:r>
              <a:rPr lang="sv-SE" sz="1100" dirty="0"/>
              <a:t>– psykosociala frågor</a:t>
            </a:r>
            <a:endParaRPr lang="sv-SE" altLang="sv-SE" sz="1100"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4</a:t>
            </a:fld>
            <a:endParaRPr lang="en-US"/>
          </a:p>
        </p:txBody>
      </p:sp>
    </p:spTree>
    <p:extLst>
      <p:ext uri="{BB962C8B-B14F-4D97-AF65-F5344CB8AC3E}">
        <p14:creationId xmlns:p14="http://schemas.microsoft.com/office/powerpoint/2010/main" val="3062631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78516"/>
            <a:ext cx="5486400" cy="3600450"/>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mn-lt"/>
                <a:ea typeface="+mn-ea"/>
                <a:cs typeface="+mn-cs"/>
              </a:rPr>
              <a:t>Tack för idag! </a:t>
            </a:r>
            <a:br>
              <a:rPr lang="sv-SE" sz="1200" b="0" kern="1200" dirty="0">
                <a:solidFill>
                  <a:schemeClr val="tx1"/>
                </a:solidFill>
                <a:effectLst/>
                <a:latin typeface="+mn-lt"/>
                <a:ea typeface="+mn-ea"/>
                <a:cs typeface="+mn-cs"/>
              </a:rPr>
            </a:b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Tacka alla för deras medverkan och bidrag till dagen!</a:t>
            </a:r>
            <a:endParaRPr lang="sv-SE" b="1"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40</a:t>
            </a:fld>
            <a:endParaRPr lang="en-US"/>
          </a:p>
        </p:txBody>
      </p:sp>
    </p:spTree>
    <p:extLst>
      <p:ext uri="{BB962C8B-B14F-4D97-AF65-F5344CB8AC3E}">
        <p14:creationId xmlns:p14="http://schemas.microsoft.com/office/powerpoint/2010/main" val="367220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08682" y="4323432"/>
            <a:ext cx="5486400" cy="3600450"/>
          </a:xfrm>
        </p:spPr>
        <p:txBody>
          <a:bodyPr/>
          <a:lstStyle/>
          <a:p>
            <a:r>
              <a:rPr lang="sv-SE" sz="1100" dirty="0"/>
              <a:t>Berätta att nu följer en repetition på de viktigaste delarna i grundutbildningen för att få med alla på banan. Tänk på att de flesta har goda kunskaper inom området och erfarenheter, gör de gärna delaktiga i genomgången. </a:t>
            </a:r>
          </a:p>
        </p:txBody>
      </p:sp>
      <p:sp>
        <p:nvSpPr>
          <p:cNvPr id="4" name="Platshållare för bildnummer 3"/>
          <p:cNvSpPr>
            <a:spLocks noGrp="1"/>
          </p:cNvSpPr>
          <p:nvPr>
            <p:ph type="sldNum" sz="quarter" idx="10"/>
          </p:nvPr>
        </p:nvSpPr>
        <p:spPr/>
        <p:txBody>
          <a:bodyPr/>
          <a:lstStyle/>
          <a:p>
            <a:fld id="{E54E97D1-5765-1A43-BB07-0286C45D3300}" type="slidenum">
              <a:rPr lang="en-US" smtClean="0"/>
              <a:t>5</a:t>
            </a:fld>
            <a:endParaRPr lang="en-US"/>
          </a:p>
        </p:txBody>
      </p:sp>
    </p:spTree>
    <p:extLst>
      <p:ext uri="{BB962C8B-B14F-4D97-AF65-F5344CB8AC3E}">
        <p14:creationId xmlns:p14="http://schemas.microsoft.com/office/powerpoint/2010/main" val="1460740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255954"/>
            <a:ext cx="5486400" cy="4138033"/>
          </a:xfrm>
        </p:spPr>
        <p:txBody>
          <a:bodyPr/>
          <a:lstStyle/>
          <a:p>
            <a:pPr>
              <a:spcAft>
                <a:spcPts val="600"/>
              </a:spcAft>
            </a:pPr>
            <a:r>
              <a:rPr lang="sv-SE" sz="1100" b="1" i="0" u="none" strike="noStrike" kern="1200" baseline="0" dirty="0">
                <a:solidFill>
                  <a:schemeClr val="tx1"/>
                </a:solidFill>
                <a:latin typeface="+mn-lt"/>
                <a:ea typeface="+mn-ea"/>
                <a:cs typeface="+mn-cs"/>
              </a:rPr>
              <a:t>Samverkan</a:t>
            </a:r>
            <a:r>
              <a:rPr lang="sv-SE" sz="1100" b="0" i="0" u="none" strike="noStrike" kern="1200" baseline="0" dirty="0">
                <a:solidFill>
                  <a:schemeClr val="tx1"/>
                </a:solidFill>
                <a:latin typeface="+mn-lt"/>
                <a:ea typeface="+mn-ea"/>
                <a:cs typeface="+mn-cs"/>
              </a:rPr>
              <a:t> är ett nyckelbegrepp som genomsyrar hela utbildningen. Arbetsmiljölagen kräver en aktiv samverkan mellan företagsledning, chefer, anställda och skyddsombud. Formerna för samverkan ska vara sådana att man gemensamt kan nå målen.</a:t>
            </a:r>
          </a:p>
          <a:p>
            <a:pPr>
              <a:spcAft>
                <a:spcPts val="600"/>
              </a:spcAft>
            </a:pPr>
            <a:r>
              <a:rPr lang="sv-SE" sz="1100" b="0" i="0" u="none" strike="noStrike" kern="1200" baseline="0" dirty="0">
                <a:solidFill>
                  <a:schemeClr val="tx1"/>
                </a:solidFill>
                <a:latin typeface="+mn-lt"/>
                <a:ea typeface="+mn-ea"/>
                <a:cs typeface="+mn-cs"/>
              </a:rPr>
              <a:t>Alla risker som kan leda till ohälsa eller olycksfall ska undanröjas och arbetsgivaren ska se till att arbetstagaren får god kännedom om arbetsförhållandena och de risker som kan vara förknippade med arbetet (AML 3 kap, 2 §).</a:t>
            </a:r>
            <a:endParaRPr lang="sv-SE" sz="1100" b="1" i="0" u="none" strike="noStrike" kern="1200" baseline="0" dirty="0">
              <a:solidFill>
                <a:schemeClr val="tx1"/>
              </a:solidFill>
              <a:latin typeface="+mn-lt"/>
              <a:ea typeface="+mn-ea"/>
              <a:cs typeface="+mn-cs"/>
            </a:endParaRPr>
          </a:p>
          <a:p>
            <a:pPr>
              <a:spcAft>
                <a:spcPts val="600"/>
              </a:spcAft>
            </a:pPr>
            <a:r>
              <a:rPr lang="sv-SE" sz="1100" b="1" i="0" u="none" strike="noStrike" kern="1200" baseline="0" dirty="0">
                <a:solidFill>
                  <a:schemeClr val="tx1"/>
                </a:solidFill>
                <a:latin typeface="+mn-lt"/>
                <a:ea typeface="+mn-ea"/>
                <a:cs typeface="+mn-cs"/>
              </a:rPr>
              <a:t>Arbetsgivaren</a:t>
            </a:r>
            <a:r>
              <a:rPr lang="sv-SE" sz="1100" b="0" i="0" u="none" strike="noStrike" kern="1200" baseline="0" dirty="0">
                <a:solidFill>
                  <a:schemeClr val="tx1"/>
                </a:solidFill>
                <a:latin typeface="+mn-lt"/>
                <a:ea typeface="+mn-ea"/>
                <a:cs typeface="+mn-cs"/>
              </a:rPr>
              <a:t> har ansvaret för arbetsmiljön och dess utveckling, men också för att formerna för samverkan fungerar. Arbetsgivare kan vara företagets ägare, aktiebolag, kommuner, landsting, statliga myndigheter eller ekonomiska föreningar.</a:t>
            </a:r>
          </a:p>
          <a:p>
            <a:pPr>
              <a:spcAft>
                <a:spcPts val="600"/>
              </a:spcAft>
            </a:pPr>
            <a:r>
              <a:rPr lang="sv-SE" sz="1100" b="0" i="0" u="none" strike="noStrike" kern="1200" baseline="0" dirty="0">
                <a:solidFill>
                  <a:schemeClr val="tx1"/>
                </a:solidFill>
                <a:latin typeface="+mn-lt"/>
                <a:ea typeface="+mn-ea"/>
                <a:cs typeface="+mn-cs"/>
              </a:rPr>
              <a:t>Arbetsgivaren har det yttersta ansvaret, men kan fördela uppgifter med ansvar till chefer eller arbetsledare. Mottagaren ska ha kunskap, kompetens och resurser för att klara sina uppgifter. Viktigt är också att chefen är insatt i </a:t>
            </a:r>
            <a:r>
              <a:rPr lang="sv-SE" sz="1100" b="0" i="1" u="none" strike="noStrike" kern="1200" baseline="0" dirty="0">
                <a:solidFill>
                  <a:schemeClr val="tx1"/>
                </a:solidFill>
                <a:latin typeface="+mn-lt"/>
                <a:ea typeface="+mn-ea"/>
                <a:cs typeface="+mn-cs"/>
              </a:rPr>
              <a:t>fördelning av arbetsmiljöuppgifter</a:t>
            </a:r>
            <a:r>
              <a:rPr lang="sv-SE" sz="1100" b="0" i="0" u="none" strike="noStrike" kern="1200" baseline="0" dirty="0">
                <a:solidFill>
                  <a:schemeClr val="tx1"/>
                </a:solidFill>
                <a:latin typeface="+mn-lt"/>
                <a:ea typeface="+mn-ea"/>
                <a:cs typeface="+mn-cs"/>
              </a:rPr>
              <a:t>, AFS 2001:1, 6 §. Uppgiften kan returneras om inte rätta förutsättningar finns. Regelverket syftar i första hand till att förebygga alla typer av hälsorisker hos de anställda. Arbetsgivaren ska följa lagar och förordningar, föreskrifter och avtal som berör arbetsplatsen.</a:t>
            </a:r>
          </a:p>
          <a:p>
            <a:pPr>
              <a:spcAft>
                <a:spcPts val="600"/>
              </a:spcAft>
            </a:pPr>
            <a:r>
              <a:rPr lang="sv-SE" sz="1100" b="1" i="0" u="none" strike="noStrike" kern="1200" baseline="0" dirty="0">
                <a:solidFill>
                  <a:schemeClr val="tx1"/>
                </a:solidFill>
                <a:latin typeface="+mn-lt"/>
                <a:ea typeface="+mn-ea"/>
                <a:cs typeface="+mn-cs"/>
              </a:rPr>
              <a:t>Chefen</a:t>
            </a:r>
            <a:r>
              <a:rPr lang="sv-SE" sz="1100" b="0" i="0" u="none" strike="noStrike" kern="1200" baseline="0" dirty="0">
                <a:solidFill>
                  <a:schemeClr val="tx1"/>
                </a:solidFill>
                <a:latin typeface="+mn-lt"/>
                <a:ea typeface="+mn-ea"/>
                <a:cs typeface="+mn-cs"/>
              </a:rPr>
              <a:t> är arbetsgivarens representant och har ansvaret för att leda och fördela arbetet, men är själv arbetstagare i relation till sin högre chef.</a:t>
            </a:r>
          </a:p>
          <a:p>
            <a:pPr>
              <a:spcAft>
                <a:spcPts val="600"/>
              </a:spcAft>
            </a:pPr>
            <a:r>
              <a:rPr lang="sv-SE" sz="1100" b="0" i="0" u="none" strike="noStrike" kern="1200" baseline="0" dirty="0">
                <a:solidFill>
                  <a:schemeClr val="tx1"/>
                </a:solidFill>
                <a:latin typeface="+mn-lt"/>
                <a:ea typeface="+mn-ea"/>
                <a:cs typeface="+mn-cs"/>
              </a:rPr>
              <a:t>Chefen har ett uppdrag att sköta det löpande arbetet mot uppsatta mål. I detta ligger även arbetsmiljöarbetet. Chefen behöver kunskap för att kunna fullgöra sitt uppdrag, bland annat om roller, samverkan och lagstiftning inom arbetsmiljöområdet. Varje individ har ett personligt ansvar för hälsa och säkerhet. För att ta detta ansvar har man rätt till information och kunskap om sin arbetsmiljö. Alla anställda ska medverka i arbetsmiljöarbetet.</a:t>
            </a:r>
          </a:p>
          <a:p>
            <a:pPr>
              <a:spcAft>
                <a:spcPts val="600"/>
              </a:spcAft>
            </a:pPr>
            <a:r>
              <a:rPr lang="sv-SE" sz="1100" b="1" i="0" u="none" strike="noStrike" kern="1200" baseline="0" dirty="0">
                <a:solidFill>
                  <a:schemeClr val="tx1"/>
                </a:solidFill>
                <a:latin typeface="+mn-lt"/>
                <a:ea typeface="+mn-ea"/>
                <a:cs typeface="+mn-cs"/>
              </a:rPr>
              <a:t>Skyddsombudet </a:t>
            </a:r>
            <a:r>
              <a:rPr lang="sv-SE" sz="1100" b="0" i="0" u="none" strike="noStrike" kern="1200" baseline="0" dirty="0">
                <a:solidFill>
                  <a:schemeClr val="tx1"/>
                </a:solidFill>
                <a:latin typeface="+mn-lt"/>
                <a:ea typeface="+mn-ea"/>
                <a:cs typeface="+mn-cs"/>
              </a:rPr>
              <a:t>är de anställdas företrädare i frågor som rör arbetsmiljön. </a:t>
            </a:r>
          </a:p>
          <a:p>
            <a:pPr>
              <a:spcAft>
                <a:spcPts val="600"/>
              </a:spcAft>
            </a:pPr>
            <a:r>
              <a:rPr lang="sv-SE" sz="1100" b="0" i="0" u="none" strike="noStrike" kern="1200" baseline="0" dirty="0">
                <a:solidFill>
                  <a:schemeClr val="tx1"/>
                </a:solidFill>
                <a:latin typeface="+mn-lt"/>
                <a:ea typeface="+mn-ea"/>
                <a:cs typeface="+mn-cs"/>
              </a:rPr>
              <a:t>Skyddsombudet/arbetsmiljöombudet har inte ansvar för arbetsmiljöarbetet. De ska följa utvecklingen och bevaka arbetsmiljön inom skyddsområdet. Skyddsombudet ska sträva efter ett förtroendefullt samarbete mellan chefer/arbetsledare och anställda. Skyddsombudet ska utses på arbetsplatser med minst fem anställda.</a:t>
            </a:r>
          </a:p>
          <a:p>
            <a:pPr>
              <a:spcAft>
                <a:spcPts val="600"/>
              </a:spcAft>
            </a:pPr>
            <a:r>
              <a:rPr lang="sv-SE" sz="1100" b="0" i="0" u="none" strike="noStrike" kern="1200" baseline="0" dirty="0">
                <a:solidFill>
                  <a:schemeClr val="tx1"/>
                </a:solidFill>
                <a:latin typeface="+mn-lt"/>
                <a:ea typeface="+mn-ea"/>
                <a:cs typeface="+mn-cs"/>
              </a:rPr>
              <a:t>Finns det fler än ett skyddsombud ska ett av dem utses till </a:t>
            </a:r>
            <a:r>
              <a:rPr lang="sv-SE" sz="1100" b="1" i="0" u="none" strike="noStrike" kern="1200" baseline="0" dirty="0">
                <a:solidFill>
                  <a:schemeClr val="tx1"/>
                </a:solidFill>
                <a:latin typeface="+mn-lt"/>
                <a:ea typeface="+mn-ea"/>
                <a:cs typeface="+mn-cs"/>
              </a:rPr>
              <a:t>huvudskyddsombud</a:t>
            </a:r>
            <a:r>
              <a:rPr lang="sv-SE" sz="1100" b="0" i="0" u="none" strike="noStrike" kern="1200" baseline="0" dirty="0">
                <a:solidFill>
                  <a:schemeClr val="tx1"/>
                </a:solidFill>
                <a:latin typeface="+mn-lt"/>
                <a:ea typeface="+mn-ea"/>
                <a:cs typeface="+mn-cs"/>
              </a:rPr>
              <a:t>.</a:t>
            </a:r>
          </a:p>
          <a:p>
            <a:pPr>
              <a:spcAft>
                <a:spcPts val="600"/>
              </a:spcAft>
            </a:pPr>
            <a:r>
              <a:rPr lang="sv-SE" sz="1100" b="0" i="0" u="none" strike="noStrike" kern="1200" baseline="0" dirty="0">
                <a:solidFill>
                  <a:schemeClr val="tx1"/>
                </a:solidFill>
                <a:latin typeface="+mn-lt"/>
                <a:ea typeface="+mn-ea"/>
                <a:cs typeface="+mn-cs"/>
              </a:rPr>
              <a:t>Skyddsombud räknas som facklig förtroendeman och har dennes rättigheter och skyldigheter. På arbetsplatser som saknar </a:t>
            </a:r>
            <a:r>
              <a:rPr lang="sv-SE" sz="1100" b="1" i="0" u="none" strike="noStrike" kern="1200" baseline="0" dirty="0">
                <a:solidFill>
                  <a:schemeClr val="tx1"/>
                </a:solidFill>
                <a:latin typeface="+mn-lt"/>
                <a:ea typeface="+mn-ea"/>
                <a:cs typeface="+mn-cs"/>
              </a:rPr>
              <a:t>skyddskommitté</a:t>
            </a:r>
            <a:r>
              <a:rPr lang="sv-SE" sz="1100" b="0" i="0" u="none" strike="noStrike" kern="1200" baseline="0" dirty="0">
                <a:solidFill>
                  <a:schemeClr val="tx1"/>
                </a:solidFill>
                <a:latin typeface="+mn-lt"/>
                <a:ea typeface="+mn-ea"/>
                <a:cs typeface="+mn-cs"/>
              </a:rPr>
              <a:t> kan den lokala fackliga organisationen utse regionalt skyddsombud. Ett regionalt skyddsombud har samma uppgifter och rättigheter som övriga skyddsombud. På arbetsställen med fler än 50 anställda ska det finnas en skyddskommitté. I skyddskommittén består ledamöterna av både arbetsgivarrepresentanter och arbetstagarrepresentanter. Minst en ledamot ska vara skyddsombud. Skyddskommittén ska syssla med de stora dragen i arbetsmiljöarbetet.</a:t>
            </a:r>
          </a:p>
          <a:p>
            <a:pPr>
              <a:spcAft>
                <a:spcPts val="600"/>
              </a:spcAft>
            </a:pPr>
            <a:r>
              <a:rPr lang="sv-SE" sz="1100" b="1" i="0" u="none" strike="noStrike" kern="1200" baseline="0" dirty="0">
                <a:solidFill>
                  <a:schemeClr val="tx1"/>
                </a:solidFill>
                <a:latin typeface="+mn-lt"/>
                <a:ea typeface="+mn-ea"/>
                <a:cs typeface="+mn-cs"/>
              </a:rPr>
              <a:t>Skyddsombud</a:t>
            </a:r>
            <a:r>
              <a:rPr lang="sv-SE" sz="1100" b="0" i="0" u="none" strike="noStrike" kern="1200" baseline="0" dirty="0">
                <a:solidFill>
                  <a:schemeClr val="tx1"/>
                </a:solidFill>
                <a:latin typeface="+mn-lt"/>
                <a:ea typeface="+mn-ea"/>
                <a:cs typeface="+mn-cs"/>
              </a:rPr>
              <a:t> utses av facklig organisation som har kollektivavtal med arbetsgivaren, eller av sina arbetskamrater om kollektivavtal inte finns. Skyddsombudet har inte straffrättsligt ansvar. Att vaka över skyddet innebär att hålla intresset uppe för arbetsmiljöfrågor/följa utvecklingen. Uppdraget kan spänna över det mesta, från tekniska frågor till att sträva efter ett förtroendefullt samarbete och att bevaka med avseende på både trivsel och risker.</a:t>
            </a:r>
          </a:p>
          <a:p>
            <a:pPr>
              <a:spcAft>
                <a:spcPts val="600"/>
              </a:spcAft>
            </a:pPr>
            <a:r>
              <a:rPr lang="sv-SE" sz="1100" b="0" i="0" u="none" strike="noStrike" kern="1200" baseline="0" dirty="0">
                <a:solidFill>
                  <a:schemeClr val="tx1"/>
                </a:solidFill>
                <a:latin typeface="+mn-lt"/>
                <a:ea typeface="+mn-ea"/>
                <a:cs typeface="+mn-cs"/>
              </a:rPr>
              <a:t>Skyddsombudets uppdrag är bland annat att se till att systematiskt arbetsmiljöarbete fungerar i det vardagliga arbetet och medverka när handlingsplaner ska upprättas. Övriga uppgifter i skyddsombudets uppdrag är medverkan i skyddsronder, planering av lokaler, arbetsmetoder, arbetsorganisation m.m. (AML 6 kap, 4 §). </a:t>
            </a:r>
          </a:p>
          <a:p>
            <a:pPr>
              <a:spcAft>
                <a:spcPts val="600"/>
              </a:spcAft>
            </a:pPr>
            <a:r>
              <a:rPr lang="sv-SE" sz="1100" b="0" i="0" u="none" strike="noStrike" kern="1200" baseline="0" dirty="0">
                <a:solidFill>
                  <a:schemeClr val="tx1"/>
                </a:solidFill>
                <a:latin typeface="+mn-lt"/>
                <a:ea typeface="+mn-ea"/>
                <a:cs typeface="+mn-cs"/>
              </a:rPr>
              <a:t>Skyddsombudet har också rätt att begära åtgärder av arbetsgivaren och då ska arbetsgivaren bekräfta skriftligen vad som ska åtgärdas. Om arbetsgivaren inte genast bekräftar kan Arbetsmiljöverket kopplas in. Skyddsombudets skyldighet är att inte föra information vidare som han eller hon fått genom sitt uppdrag, men kan vid behov och med den enskildes samtycke föra vidare till tillsynsmyndighet, företagshälsovården och sin lokala och centrala organisation (se Skyddsombudets och chefens roll och AML 7 kap, 13 §). Om ansvaret överträdes utdöms ansvar vid brott mot tystnadsplikt (AML 8 kap, 3 §).</a:t>
            </a:r>
          </a:p>
          <a:p>
            <a:pPr>
              <a:spcAft>
                <a:spcPts val="600"/>
              </a:spcAft>
            </a:pPr>
            <a:r>
              <a:rPr lang="sv-SE" sz="1100" b="0" i="0" u="none" strike="noStrike" kern="1200" baseline="0" dirty="0">
                <a:solidFill>
                  <a:schemeClr val="tx1"/>
                </a:solidFill>
                <a:latin typeface="+mn-lt"/>
                <a:ea typeface="+mn-ea"/>
                <a:cs typeface="+mn-cs"/>
              </a:rPr>
              <a:t>Skyddsombudet har rätt att avbryta ett arbete som innebär omedelbar och allvarlig fara för liv och hälsa, eller avbryta ensamarbete som är förenat med särskilda risker samt stoppa arbete som bedrivs i strid mot förbud som meddelats av Arbetsmiljöverket.</a:t>
            </a:r>
          </a:p>
          <a:p>
            <a:pPr>
              <a:spcAft>
                <a:spcPts val="600"/>
              </a:spcAft>
            </a:pPr>
            <a:r>
              <a:rPr lang="sv-SE" sz="1100" b="0" i="0" u="none" strike="noStrike" kern="1200" baseline="0" dirty="0">
                <a:solidFill>
                  <a:schemeClr val="tx1"/>
                </a:solidFill>
                <a:latin typeface="+mn-lt"/>
                <a:ea typeface="+mn-ea"/>
                <a:cs typeface="+mn-cs"/>
              </a:rPr>
              <a:t>Alla ska medverka i arbetsmiljöarbetet. </a:t>
            </a:r>
            <a:r>
              <a:rPr lang="sv-SE" sz="1100" b="1" i="0" u="none" strike="noStrike" kern="1200" baseline="0" dirty="0">
                <a:solidFill>
                  <a:schemeClr val="tx1"/>
                </a:solidFill>
                <a:latin typeface="+mn-lt"/>
                <a:ea typeface="+mn-ea"/>
                <a:cs typeface="+mn-cs"/>
              </a:rPr>
              <a:t>Arbetstagaren</a:t>
            </a:r>
            <a:r>
              <a:rPr lang="sv-SE" sz="1100" b="0" i="0" u="none" strike="noStrike" kern="1200" baseline="0" dirty="0">
                <a:solidFill>
                  <a:schemeClr val="tx1"/>
                </a:solidFill>
                <a:latin typeface="+mn-lt"/>
                <a:ea typeface="+mn-ea"/>
                <a:cs typeface="+mn-cs"/>
              </a:rPr>
              <a:t> har en skyldighet att följa de ordningsregler, rutiner och föreskrifter som gäller på arbetsplatsen, och ska delta aktivt i arbetsmiljöarbetet. Arbetstagaren ska delta genom att observera och underrätta om brister och risker i det vardagliga arbetsmiljöarbetet.</a:t>
            </a:r>
          </a:p>
          <a:p>
            <a:pPr>
              <a:spcAft>
                <a:spcPts val="600"/>
              </a:spcAft>
            </a:pPr>
            <a:r>
              <a:rPr lang="sv-SE" sz="1100" b="0" i="0" u="none" strike="noStrike" kern="1200" baseline="0" dirty="0">
                <a:solidFill>
                  <a:schemeClr val="tx1"/>
                </a:solidFill>
                <a:latin typeface="+mn-lt"/>
                <a:ea typeface="+mn-ea"/>
                <a:cs typeface="+mn-cs"/>
              </a:rPr>
              <a:t>Om den anställde inte följer skyddsföreskrifter eller motsvarande, trots uppmaning, kan det vid allvarliga fall leda till att den anställde skiljs från sin tjänst.</a:t>
            </a:r>
            <a:endParaRPr lang="sv-SE" sz="1100" dirty="0"/>
          </a:p>
          <a:p>
            <a:endParaRPr lang="sv-SE" dirty="0"/>
          </a:p>
          <a:p>
            <a:endParaRPr lang="sv-SE" dirty="0"/>
          </a:p>
        </p:txBody>
      </p:sp>
      <p:sp>
        <p:nvSpPr>
          <p:cNvPr id="4" name="Platshållare för bildnummer 3"/>
          <p:cNvSpPr>
            <a:spLocks noGrp="1"/>
          </p:cNvSpPr>
          <p:nvPr>
            <p:ph type="sldNum" sz="quarter" idx="10"/>
          </p:nvPr>
        </p:nvSpPr>
        <p:spPr/>
        <p:txBody>
          <a:bodyPr/>
          <a:lstStyle/>
          <a:p>
            <a:fld id="{FECDE7FD-80CD-45C8-BA3A-58BEDB090240}" type="slidenum">
              <a:rPr lang="sv-SE" smtClean="0"/>
              <a:pPr/>
              <a:t>6</a:t>
            </a:fld>
            <a:endParaRPr lang="sv-SE"/>
          </a:p>
        </p:txBody>
      </p:sp>
    </p:spTree>
    <p:extLst>
      <p:ext uri="{BB962C8B-B14F-4D97-AF65-F5344CB8AC3E}">
        <p14:creationId xmlns:p14="http://schemas.microsoft.com/office/powerpoint/2010/main" val="317315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tshållare för bildobjekt 1">
            <a:extLst>
              <a:ext uri="{FF2B5EF4-FFF2-40B4-BE49-F238E27FC236}">
                <a16:creationId xmlns:a16="http://schemas.microsoft.com/office/drawing/2014/main" id="{76941D39-5D12-4EF7-9093-8027DC63502F}"/>
              </a:ext>
            </a:extLst>
          </p:cNvPr>
          <p:cNvSpPr>
            <a:spLocks noGrp="1" noRot="1" noChangeAspect="1" noTextEdit="1"/>
          </p:cNvSpPr>
          <p:nvPr>
            <p:ph type="sldImg"/>
          </p:nvPr>
        </p:nvSpPr>
        <p:spPr bwMode="auto">
          <a:xfrm>
            <a:off x="481013" y="557213"/>
            <a:ext cx="6137275" cy="34528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Platshållare för anteckningar 2">
            <a:extLst>
              <a:ext uri="{FF2B5EF4-FFF2-40B4-BE49-F238E27FC236}">
                <a16:creationId xmlns:a16="http://schemas.microsoft.com/office/drawing/2014/main" id="{4B2237DF-36F4-439C-903D-AB8694C1ED11}"/>
              </a:ext>
            </a:extLst>
          </p:cNvPr>
          <p:cNvSpPr>
            <a:spLocks noGrp="1"/>
          </p:cNvSpPr>
          <p:nvPr>
            <p:ph type="body" idx="1"/>
          </p:nvPr>
        </p:nvSpPr>
        <p:spPr bwMode="auto">
          <a:xfrm>
            <a:off x="481013" y="4132223"/>
            <a:ext cx="5679440" cy="40298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1100" b="0" i="0" u="none" strike="noStrike" kern="1200" baseline="0" dirty="0">
                <a:solidFill>
                  <a:schemeClr val="tx1"/>
                </a:solidFill>
                <a:latin typeface="+mn-lt"/>
                <a:ea typeface="+mn-ea"/>
                <a:cs typeface="+mn-cs"/>
              </a:rPr>
              <a:t>Arbetsmiljöarbetet är främst förebyggande men kan och bör också vara främjande. I Arbetsmiljölagens kapitel 1, 1 § och större delen av kapitel 2 om arbetsmiljöns beskaffenhet framgår det att arbetsmiljöarbetet ska vara förebyggande. Det förebyggande arbetet gäller planering av arbetet, utformning av lokaler, förhållanden som gäller luft, ljud, ljus och vibrationer. Betryggande skyddsåtgärder ska anordnas mot risk för fall, ras, brand, explosion, elektrisk ström </a:t>
            </a:r>
            <a:r>
              <a:rPr lang="sv-SE" sz="1100" dirty="0"/>
              <a:t>med mera</a:t>
            </a:r>
            <a:r>
              <a:rPr lang="sv-SE" sz="1100" b="0" i="0" u="none" strike="noStrike" kern="1200" baseline="0" dirty="0">
                <a:solidFill>
                  <a:schemeClr val="tx1"/>
                </a:solidFill>
                <a:latin typeface="+mn-lt"/>
                <a:ea typeface="+mn-ea"/>
                <a:cs typeface="+mn-cs"/>
              </a:rPr>
              <a:t>. Om man inte kan göra arbetsplatsen eller arbetet tillräckligt säkert ska personlig skyddsutrustning tillhandahållas och användas. Alla arbetstagare ska också ha tillgång till någon form av personalutrymme i den utsträckning som krävs utifrån arbetets art och arbetstagarnas behov.</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1100" b="0" i="0" u="none" strike="noStrike" kern="1200" baseline="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sv-SE" sz="1100" b="0" i="0" u="none" strike="noStrike" kern="1200" baseline="0" dirty="0">
                <a:solidFill>
                  <a:schemeClr val="tx1"/>
                </a:solidFill>
                <a:latin typeface="+mn-lt"/>
                <a:ea typeface="+mn-ea"/>
                <a:cs typeface="+mn-cs"/>
              </a:rPr>
              <a:t>I andra kapitlet i arbetsmiljölagen anges även vad en god arbetsmiljö är. En god arbetsmiljö är en arbetsmiljö där inte bara fysiska risker är undanröjda utan en arbetsmiljö där de anställda kan påverka sin egen arbetssituation och där det inte förekommer stora psykiska belastningar eller starkt styrt eller bundet arbete. Arbetet ska dessutom ge möjlighet till omväxling, sociala kontakter, sammanhang mellan olika arbetsuppgifter, självbestämmande och ansvar och även till personlig och yrkesmässig utveckling.</a:t>
            </a:r>
            <a:endParaRPr lang="sv-SE" sz="11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endParaRPr lang="sv-SE" altLang="sv-SE" dirty="0"/>
          </a:p>
        </p:txBody>
      </p:sp>
      <p:sp>
        <p:nvSpPr>
          <p:cNvPr id="21508" name="Platshållare för bildnummer 3">
            <a:extLst>
              <a:ext uri="{FF2B5EF4-FFF2-40B4-BE49-F238E27FC236}">
                <a16:creationId xmlns:a16="http://schemas.microsoft.com/office/drawing/2014/main" id="{DB42A86A-E73D-47FE-9834-B5669A639E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93" indent="-296151">
              <a:defRPr>
                <a:solidFill>
                  <a:schemeClr val="tx1"/>
                </a:solidFill>
                <a:latin typeface="Arial" panose="020B0604020202020204" pitchFamily="34" charset="0"/>
                <a:cs typeface="Arial" panose="020B0604020202020204" pitchFamily="34" charset="0"/>
              </a:defRPr>
            </a:lvl2pPr>
            <a:lvl3pPr marL="1184605" indent="-236921">
              <a:defRPr>
                <a:solidFill>
                  <a:schemeClr val="tx1"/>
                </a:solidFill>
                <a:latin typeface="Arial" panose="020B0604020202020204" pitchFamily="34" charset="0"/>
                <a:cs typeface="Arial" panose="020B0604020202020204" pitchFamily="34" charset="0"/>
              </a:defRPr>
            </a:lvl3pPr>
            <a:lvl4pPr marL="1658447" indent="-236921">
              <a:defRPr>
                <a:solidFill>
                  <a:schemeClr val="tx1"/>
                </a:solidFill>
                <a:latin typeface="Arial" panose="020B0604020202020204" pitchFamily="34" charset="0"/>
                <a:cs typeface="Arial" panose="020B0604020202020204" pitchFamily="34" charset="0"/>
              </a:defRPr>
            </a:lvl4pPr>
            <a:lvl5pPr marL="2132289" indent="-236921">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B303AF-2AEE-4689-AACC-B67691BFCF34}" type="slidenum">
              <a:rPr lang="sv-SE" altLang="sv-SE" smtClean="0">
                <a:latin typeface="Calibri" panose="020F0502020204030204" pitchFamily="34" charset="0"/>
              </a:rPr>
              <a:pPr/>
              <a:t>7</a:t>
            </a:fld>
            <a:endParaRPr lang="sv-SE" altLang="sv-SE">
              <a:latin typeface="Calibri" panose="020F0502020204030204" pitchFamily="34" charset="0"/>
            </a:endParaRPr>
          </a:p>
        </p:txBody>
      </p:sp>
    </p:spTree>
    <p:extLst>
      <p:ext uri="{BB962C8B-B14F-4D97-AF65-F5344CB8AC3E}">
        <p14:creationId xmlns:p14="http://schemas.microsoft.com/office/powerpoint/2010/main" val="2559705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9574"/>
            <a:ext cx="5486400" cy="3600450"/>
          </a:xfrm>
        </p:spPr>
        <p:txBody>
          <a:bodyPr/>
          <a:lstStyle/>
          <a:p>
            <a:pPr hangingPunct="0"/>
            <a:r>
              <a:rPr lang="sv-SE" sz="1200" kern="1200" dirty="0">
                <a:solidFill>
                  <a:schemeClr val="tx1"/>
                </a:solidFill>
                <a:effectLst/>
                <a:latin typeface="+mn-lt"/>
                <a:ea typeface="+mn-ea"/>
                <a:cs typeface="+mn-cs"/>
              </a:rPr>
              <a:t>Visa var Arbetsmiljöförordningen finns i Arbetsmiljölagen med kommentarer. </a:t>
            </a:r>
          </a:p>
          <a:p>
            <a:r>
              <a:rPr lang="sv-SE" dirty="0"/>
              <a:t>Berätta att Arbetsmiljöförordningen </a:t>
            </a:r>
            <a:r>
              <a:rPr lang="sv-SE" baseline="0" dirty="0"/>
              <a:t>kompletterar Arbetsmiljölagen och innehåller bestämmelser om till exempel skyddsombud och skyddskommittéer liksom skyldigheter att spara vissa dokument.</a:t>
            </a:r>
            <a:br>
              <a:rPr lang="sv-SE" baseline="0" dirty="0"/>
            </a:br>
            <a:r>
              <a:rPr lang="sv-SE" baseline="0" dirty="0"/>
              <a:t>Berätta att det är i Arbetsmiljöförordningen som Arbetsmiljöverket bemyndigas att ge ur föreskrifter och att den ska finnas tillgänglig på arbetsplatsen i tryckt eller digital form.</a:t>
            </a:r>
          </a:p>
          <a:p>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Deltagarmaterial:</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Arbetsmiljölagen med kommentarer, Arbetsmiljöförordningen.</a:t>
            </a:r>
            <a:br>
              <a:rPr lang="sv-SE" sz="1200" b="1" kern="1200" dirty="0">
                <a:solidFill>
                  <a:schemeClr val="tx1"/>
                </a:solidFill>
                <a:effectLst/>
                <a:latin typeface="+mn-lt"/>
                <a:ea typeface="+mn-ea"/>
                <a:cs typeface="+mn-cs"/>
              </a:rPr>
            </a:br>
            <a:br>
              <a:rPr lang="sv-SE" sz="1200" b="1" kern="1200" dirty="0">
                <a:solidFill>
                  <a:schemeClr val="tx1"/>
                </a:solidFill>
                <a:effectLst/>
                <a:latin typeface="+mn-lt"/>
                <a:ea typeface="+mn-ea"/>
                <a:cs typeface="+mn-cs"/>
              </a:rPr>
            </a:br>
            <a:r>
              <a:rPr lang="sv-SE" sz="1200" b="0" kern="1200" dirty="0">
                <a:solidFill>
                  <a:schemeClr val="tx1"/>
                </a:solidFill>
                <a:effectLst/>
                <a:latin typeface="+mn-lt"/>
                <a:ea typeface="+mn-ea"/>
                <a:cs typeface="+mn-cs"/>
              </a:rPr>
              <a:t>Övriga källor: </a:t>
            </a:r>
            <a:br>
              <a:rPr lang="sv-SE" baseline="0" dirty="0"/>
            </a:br>
            <a:r>
              <a:rPr lang="sv-SE" baseline="0" dirty="0"/>
              <a:t>BAM Handbok: Regler och myndigheter på arbetsmiljöområdet </a:t>
            </a:r>
          </a:p>
          <a:p>
            <a:r>
              <a:rPr lang="sv-SE" baseline="0" dirty="0"/>
              <a:t>Arbetsmiljölagen med kommentarer: Arbetsmiljöförordningen. </a:t>
            </a:r>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8</a:t>
            </a:fld>
            <a:endParaRPr lang="en-US"/>
          </a:p>
        </p:txBody>
      </p:sp>
    </p:spTree>
    <p:extLst>
      <p:ext uri="{BB962C8B-B14F-4D97-AF65-F5344CB8AC3E}">
        <p14:creationId xmlns:p14="http://schemas.microsoft.com/office/powerpoint/2010/main" val="2766131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81013" y="515938"/>
            <a:ext cx="6137275" cy="3452812"/>
          </a:xfrm>
        </p:spPr>
      </p:sp>
      <p:sp>
        <p:nvSpPr>
          <p:cNvPr id="3" name="Platshållare för anteckningar 2"/>
          <p:cNvSpPr>
            <a:spLocks noGrp="1"/>
          </p:cNvSpPr>
          <p:nvPr>
            <p:ph type="body" idx="1"/>
          </p:nvPr>
        </p:nvSpPr>
        <p:spPr>
          <a:xfrm>
            <a:off x="481013" y="4095971"/>
            <a:ext cx="5679440" cy="4409051"/>
          </a:xfrm>
        </p:spPr>
        <p:txBody>
          <a:bodyPr/>
          <a:lstStyle/>
          <a:p>
            <a:pPr>
              <a:spcAft>
                <a:spcPts val="600"/>
              </a:spcAft>
            </a:pPr>
            <a:r>
              <a:rPr lang="sv-SE" sz="1100" dirty="0"/>
              <a:t>Det finns olika typer av regler från Arbetsmiljöverket med olika juridisk betydelse:</a:t>
            </a:r>
          </a:p>
          <a:p>
            <a:pPr>
              <a:spcAft>
                <a:spcPts val="600"/>
              </a:spcAft>
            </a:pPr>
            <a:r>
              <a:rPr lang="sv-SE" sz="1100" b="1" dirty="0"/>
              <a:t>1. Direkt straffsanktionerade föreskrifter</a:t>
            </a:r>
            <a:r>
              <a:rPr lang="sv-SE" sz="1100" dirty="0"/>
              <a:t>. Påföljden för brott mot föreskrifterna kan bli böter. Det framgår alltid i föreskrifterna när det finns direkt straffsanktionerade bestämmelser genom att rubriken ”Bestämmelser om straff ” finns med. Rubriken finns i förekommande fall i slutet av paragrafdelen av föreskrifterna. Med direkt straffsanktionerade bestämmelser menas att den som bryter mot någon av dessa regler kan åtalas utan att ha fått något föreläggande eller förbud. Exempel på direkt straffsanktionerade föreskrifter är sådana som gäller minderåriga, lämnande av oriktiga uppgifter till tillsynsmyndighet, borttagande av skyddsanordning samt skyldigheten att anmäla allvarliga olycksfall och tillbud.</a:t>
            </a:r>
          </a:p>
          <a:p>
            <a:r>
              <a:rPr lang="sv-SE" sz="1100" b="1" dirty="0"/>
              <a:t>2. Inte direkt straffsanktionerade föreskrifter</a:t>
            </a:r>
            <a:r>
              <a:rPr lang="sv-SE" sz="1100" dirty="0"/>
              <a:t>. Utifrån dessa kan Arbetsmiljöverket meddela förbud eller föreläggande. Påföljden för brott mot förbud eller</a:t>
            </a:r>
          </a:p>
          <a:p>
            <a:pPr>
              <a:spcAft>
                <a:spcPts val="600"/>
              </a:spcAft>
            </a:pPr>
            <a:r>
              <a:rPr lang="sv-SE" sz="1100" dirty="0"/>
              <a:t>föreläggande kan bli böter, fängelse eller vite. De flesta av arbetsmiljöverkets föreskrifter är inte direkt straffsanktionerade. Exempel: SAM, Belastningsergonomi.</a:t>
            </a:r>
          </a:p>
          <a:p>
            <a:r>
              <a:rPr lang="sv-SE" sz="1100" b="1" dirty="0"/>
              <a:t>3. Föreskrifter med sanktionsavgifter</a:t>
            </a:r>
            <a:r>
              <a:rPr lang="sv-SE" sz="1100" dirty="0"/>
              <a:t>. Vid brott mot föreskrifterna hanterar Arbetsmiljöverket ärendet och avgiften tas ut genom avgiftsföreläggande riktat</a:t>
            </a:r>
          </a:p>
          <a:p>
            <a:pPr>
              <a:spcAft>
                <a:spcPts val="600"/>
              </a:spcAft>
            </a:pPr>
            <a:r>
              <a:rPr lang="sv-SE" sz="1100" dirty="0"/>
              <a:t>mot det företag som brutit mot föreskrifterna. Bestämmelser om sanktionsavgifter finns i flera av Arbetsmiljöverkets föreskrifter. Läs mer/visa av.se/lag och rätt/sanktionsavgifter.</a:t>
            </a:r>
          </a:p>
          <a:p>
            <a:r>
              <a:rPr lang="sv-SE" sz="1100" b="1" dirty="0"/>
              <a:t>4. Allmänna råd</a:t>
            </a:r>
            <a:r>
              <a:rPr lang="sv-SE" sz="1100" dirty="0"/>
              <a:t>. Råden ger en vägledning till hur föreskrifterna och Arbetsmiljölagen kan tolkas.</a:t>
            </a:r>
          </a:p>
          <a:p>
            <a:r>
              <a:rPr lang="sv-SE" sz="1100" dirty="0"/>
              <a:t>De föreskrifter som gäller för verksamheten ska finnas tillgängliga på arbetsplatsen i tryckt eller digital form (ex. via www.Regelbanken.se). Detsamma gäller för Arbetsmiljölagen och Arbetsmiljöförordningen. Gå in på www.av.se och sök AFS:ar och ADI för vidare information.</a:t>
            </a:r>
            <a:endParaRPr lang="sv-SE" altLang="sv-SE" sz="1100"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9</a:t>
            </a:fld>
            <a:endParaRPr lang="en-US"/>
          </a:p>
        </p:txBody>
      </p:sp>
    </p:spTree>
    <p:extLst>
      <p:ext uri="{BB962C8B-B14F-4D97-AF65-F5344CB8AC3E}">
        <p14:creationId xmlns:p14="http://schemas.microsoft.com/office/powerpoint/2010/main" val="2404844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ida utan bild 2">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22FEBB-914C-DA4A-9E38-28B736D0EFFB}"/>
              </a:ext>
            </a:extLst>
          </p:cNvPr>
          <p:cNvSpPr/>
          <p:nvPr userDrawn="1"/>
        </p:nvSpPr>
        <p:spPr>
          <a:xfrm>
            <a:off x="-77492" y="-69742"/>
            <a:ext cx="9306733" cy="5385661"/>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grpSp>
        <p:nvGrpSpPr>
          <p:cNvPr id="7" name="Group 6">
            <a:extLst>
              <a:ext uri="{FF2B5EF4-FFF2-40B4-BE49-F238E27FC236}">
                <a16:creationId xmlns:a16="http://schemas.microsoft.com/office/drawing/2014/main" id="{42FCB74D-CA11-1C42-B659-F78A2858CD53}"/>
              </a:ext>
            </a:extLst>
          </p:cNvPr>
          <p:cNvGrpSpPr/>
          <p:nvPr userDrawn="1"/>
        </p:nvGrpSpPr>
        <p:grpSpPr>
          <a:xfrm>
            <a:off x="3747364" y="-98675"/>
            <a:ext cx="5609950" cy="5462001"/>
            <a:chOff x="30481" y="10296"/>
            <a:chExt cx="5385661" cy="5243629"/>
          </a:xfrm>
        </p:grpSpPr>
        <p:sp>
          <p:nvSpPr>
            <p:cNvPr id="8" name="Rectangle 4">
              <a:extLst>
                <a:ext uri="{FF2B5EF4-FFF2-40B4-BE49-F238E27FC236}">
                  <a16:creationId xmlns:a16="http://schemas.microsoft.com/office/drawing/2014/main" id="{9A9A6A9B-4583-894E-B0E2-828131344AB5}"/>
                </a:ext>
              </a:extLst>
            </p:cNvPr>
            <p:cNvSpPr/>
            <p:nvPr userDrawn="1"/>
          </p:nvSpPr>
          <p:spPr>
            <a:xfrm>
              <a:off x="30481" y="10296"/>
              <a:ext cx="5385661" cy="2100268"/>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9" name="Rectangle 7">
              <a:extLst>
                <a:ext uri="{FF2B5EF4-FFF2-40B4-BE49-F238E27FC236}">
                  <a16:creationId xmlns:a16="http://schemas.microsoft.com/office/drawing/2014/main" id="{0AE63372-11A9-304F-A193-496E0C47B9C3}"/>
                </a:ext>
              </a:extLst>
            </p:cNvPr>
            <p:cNvSpPr/>
            <p:nvPr userDrawn="1"/>
          </p:nvSpPr>
          <p:spPr>
            <a:xfrm>
              <a:off x="1673818" y="1117562"/>
              <a:ext cx="3727342" cy="4136363"/>
            </a:xfrm>
            <a:custGeom>
              <a:avLst/>
              <a:gdLst>
                <a:gd name="connsiteX0" fmla="*/ 0 w 3029918"/>
                <a:gd name="connsiteY0" fmla="*/ 0 h 3307204"/>
                <a:gd name="connsiteX1" fmla="*/ 3029918 w 3029918"/>
                <a:gd name="connsiteY1" fmla="*/ 0 h 3307204"/>
                <a:gd name="connsiteX2" fmla="*/ 3029918 w 3029918"/>
                <a:gd name="connsiteY2" fmla="*/ 3307204 h 3307204"/>
                <a:gd name="connsiteX3" fmla="*/ 0 w 3029918"/>
                <a:gd name="connsiteY3" fmla="*/ 3307204 h 3307204"/>
                <a:gd name="connsiteX4" fmla="*/ 0 w 3029918"/>
                <a:gd name="connsiteY4" fmla="*/ 0 h 3307204"/>
                <a:gd name="connsiteX0" fmla="*/ 0 w 3045417"/>
                <a:gd name="connsiteY0" fmla="*/ 805912 h 4113116"/>
                <a:gd name="connsiteX1" fmla="*/ 3045417 w 3045417"/>
                <a:gd name="connsiteY1" fmla="*/ 0 h 4113116"/>
                <a:gd name="connsiteX2" fmla="*/ 3029918 w 3045417"/>
                <a:gd name="connsiteY2" fmla="*/ 4113116 h 4113116"/>
                <a:gd name="connsiteX3" fmla="*/ 0 w 3045417"/>
                <a:gd name="connsiteY3" fmla="*/ 4113116 h 4113116"/>
                <a:gd name="connsiteX4" fmla="*/ 0 w 3045417"/>
                <a:gd name="connsiteY4" fmla="*/ 805912 h 4113116"/>
                <a:gd name="connsiteX0" fmla="*/ 906651 w 3045417"/>
                <a:gd name="connsiteY0" fmla="*/ 1387098 h 4113116"/>
                <a:gd name="connsiteX1" fmla="*/ 3045417 w 3045417"/>
                <a:gd name="connsiteY1" fmla="*/ 0 h 4113116"/>
                <a:gd name="connsiteX2" fmla="*/ 3029918 w 3045417"/>
                <a:gd name="connsiteY2" fmla="*/ 4113116 h 4113116"/>
                <a:gd name="connsiteX3" fmla="*/ 0 w 3045417"/>
                <a:gd name="connsiteY3" fmla="*/ 4113116 h 4113116"/>
                <a:gd name="connsiteX4" fmla="*/ 906651 w 3045417"/>
                <a:gd name="connsiteY4" fmla="*/ 1387098 h 4113116"/>
                <a:gd name="connsiteX0" fmla="*/ 0 w 3060916"/>
                <a:gd name="connsiteY0" fmla="*/ 984142 h 4113116"/>
                <a:gd name="connsiteX1" fmla="*/ 3060916 w 3060916"/>
                <a:gd name="connsiteY1" fmla="*/ 0 h 4113116"/>
                <a:gd name="connsiteX2" fmla="*/ 3045417 w 3060916"/>
                <a:gd name="connsiteY2" fmla="*/ 4113116 h 4113116"/>
                <a:gd name="connsiteX3" fmla="*/ 15499 w 3060916"/>
                <a:gd name="connsiteY3" fmla="*/ 4113116 h 4113116"/>
                <a:gd name="connsiteX4" fmla="*/ 0 w 3060916"/>
                <a:gd name="connsiteY4" fmla="*/ 984142 h 4113116"/>
                <a:gd name="connsiteX0" fmla="*/ 573471 w 3634387"/>
                <a:gd name="connsiteY0" fmla="*/ 984142 h 4128614"/>
                <a:gd name="connsiteX1" fmla="*/ 3634387 w 3634387"/>
                <a:gd name="connsiteY1" fmla="*/ 0 h 4128614"/>
                <a:gd name="connsiteX2" fmla="*/ 3618888 w 3634387"/>
                <a:gd name="connsiteY2" fmla="*/ 4113116 h 4128614"/>
                <a:gd name="connsiteX3" fmla="*/ 34 w 3634387"/>
                <a:gd name="connsiteY3" fmla="*/ 4128614 h 4128614"/>
                <a:gd name="connsiteX4" fmla="*/ 573471 w 3634387"/>
                <a:gd name="connsiteY4" fmla="*/ 984142 h 4128614"/>
                <a:gd name="connsiteX0" fmla="*/ 573487 w 3634403"/>
                <a:gd name="connsiteY0" fmla="*/ 984142 h 4128614"/>
                <a:gd name="connsiteX1" fmla="*/ 3634403 w 3634403"/>
                <a:gd name="connsiteY1" fmla="*/ 0 h 4128614"/>
                <a:gd name="connsiteX2" fmla="*/ 3618904 w 3634403"/>
                <a:gd name="connsiteY2" fmla="*/ 4113116 h 4128614"/>
                <a:gd name="connsiteX3" fmla="*/ 50 w 3634403"/>
                <a:gd name="connsiteY3" fmla="*/ 4128614 h 4128614"/>
                <a:gd name="connsiteX4" fmla="*/ 573487 w 3634403"/>
                <a:gd name="connsiteY4" fmla="*/ 984142 h 4128614"/>
                <a:gd name="connsiteX0" fmla="*/ 666467 w 3727383"/>
                <a:gd name="connsiteY0" fmla="*/ 984142 h 4136363"/>
                <a:gd name="connsiteX1" fmla="*/ 3727383 w 3727383"/>
                <a:gd name="connsiteY1" fmla="*/ 0 h 4136363"/>
                <a:gd name="connsiteX2" fmla="*/ 3711884 w 3727383"/>
                <a:gd name="connsiteY2" fmla="*/ 4113116 h 4136363"/>
                <a:gd name="connsiteX3" fmla="*/ 41 w 3727383"/>
                <a:gd name="connsiteY3" fmla="*/ 4136363 h 4136363"/>
                <a:gd name="connsiteX4" fmla="*/ 666467 w 3727383"/>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1039806 w 3727342"/>
                <a:gd name="connsiteY0" fmla="*/ 1147972 h 4136363"/>
                <a:gd name="connsiteX1" fmla="*/ 3727342 w 3727342"/>
                <a:gd name="connsiteY1" fmla="*/ 0 h 4136363"/>
                <a:gd name="connsiteX2" fmla="*/ 3711843 w 3727342"/>
                <a:gd name="connsiteY2" fmla="*/ 4113116 h 4136363"/>
                <a:gd name="connsiteX3" fmla="*/ 0 w 3727342"/>
                <a:gd name="connsiteY3" fmla="*/ 4136363 h 4136363"/>
                <a:gd name="connsiteX4" fmla="*/ 1039806 w 3727342"/>
                <a:gd name="connsiteY4" fmla="*/ 1147972 h 4136363"/>
                <a:gd name="connsiteX0" fmla="*/ 689286 w 3727342"/>
                <a:gd name="connsiteY0" fmla="*/ 972712 h 4136363"/>
                <a:gd name="connsiteX1" fmla="*/ 3727342 w 3727342"/>
                <a:gd name="connsiteY1" fmla="*/ 0 h 4136363"/>
                <a:gd name="connsiteX2" fmla="*/ 3711843 w 3727342"/>
                <a:gd name="connsiteY2" fmla="*/ 4113116 h 4136363"/>
                <a:gd name="connsiteX3" fmla="*/ 0 w 3727342"/>
                <a:gd name="connsiteY3" fmla="*/ 4136363 h 4136363"/>
                <a:gd name="connsiteX4" fmla="*/ 689286 w 3727342"/>
                <a:gd name="connsiteY4" fmla="*/ 972712 h 41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342" h="4136363">
                  <a:moveTo>
                    <a:pt x="689286" y="972712"/>
                  </a:moveTo>
                  <a:lnTo>
                    <a:pt x="3727342" y="0"/>
                  </a:lnTo>
                  <a:cubicBezTo>
                    <a:pt x="3722176" y="1371039"/>
                    <a:pt x="3717009" y="2742077"/>
                    <a:pt x="3711843" y="4113116"/>
                  </a:cubicBezTo>
                  <a:lnTo>
                    <a:pt x="0" y="4136363"/>
                  </a:lnTo>
                  <a:cubicBezTo>
                    <a:pt x="227308" y="3101121"/>
                    <a:pt x="454228" y="2069947"/>
                    <a:pt x="689286" y="972712"/>
                  </a:cubicBezTo>
                  <a:close/>
                </a:path>
              </a:pathLst>
            </a:cu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gr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pic>
        <p:nvPicPr>
          <p:cNvPr id="6" name="Picture 5">
            <a:extLst>
              <a:ext uri="{FF2B5EF4-FFF2-40B4-BE49-F238E27FC236}">
                <a16:creationId xmlns:a16="http://schemas.microsoft.com/office/drawing/2014/main" id="{BD6B7589-5614-D14C-999E-901834E1C232}"/>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10" name="Text Placeholder 45">
            <a:extLst>
              <a:ext uri="{FF2B5EF4-FFF2-40B4-BE49-F238E27FC236}">
                <a16:creationId xmlns:a16="http://schemas.microsoft.com/office/drawing/2014/main" id="{2425A383-A313-F84A-8EAA-85E3E43A9E5B}"/>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a:t>
            </a:r>
            <a:br>
              <a:rPr lang="sv-SE" dirty="0"/>
            </a:br>
            <a:r>
              <a:rPr lang="sv-SE" dirty="0"/>
              <a:t>utan bild</a:t>
            </a:r>
          </a:p>
        </p:txBody>
      </p:sp>
    </p:spTree>
    <p:extLst>
      <p:ext uri="{BB962C8B-B14F-4D97-AF65-F5344CB8AC3E}">
        <p14:creationId xmlns:p14="http://schemas.microsoft.com/office/powerpoint/2010/main" val="63593976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sida med en liten bild 3">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D8046-2738-7149-8F0A-827D697D1851}"/>
              </a:ext>
            </a:extLst>
          </p:cNvPr>
          <p:cNvSpPr/>
          <p:nvPr userDrawn="1"/>
        </p:nvSpPr>
        <p:spPr>
          <a:xfrm>
            <a:off x="-77492" y="-69742"/>
            <a:ext cx="9306733" cy="538566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22" name="Rectangle 4">
            <a:extLst>
              <a:ext uri="{FF2B5EF4-FFF2-40B4-BE49-F238E27FC236}">
                <a16:creationId xmlns:a16="http://schemas.microsoft.com/office/drawing/2014/main" id="{ABB4070F-F05F-2F4A-8A1E-2E52C678104F}"/>
              </a:ext>
            </a:extLst>
          </p:cNvPr>
          <p:cNvSpPr/>
          <p:nvPr userDrawn="1"/>
        </p:nvSpPr>
        <p:spPr>
          <a:xfrm>
            <a:off x="3715614" y="-109400"/>
            <a:ext cx="5609950" cy="2187734"/>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25" name="Picture 24">
            <a:extLst>
              <a:ext uri="{FF2B5EF4-FFF2-40B4-BE49-F238E27FC236}">
                <a16:creationId xmlns:a16="http://schemas.microsoft.com/office/drawing/2014/main" id="{F8A3F401-BB76-8B4A-8B1B-F5E25A8DBF65}"/>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12" name="Picture Placeholder 32">
            <a:extLst>
              <a:ext uri="{FF2B5EF4-FFF2-40B4-BE49-F238E27FC236}">
                <a16:creationId xmlns:a16="http://schemas.microsoft.com/office/drawing/2014/main" id="{218BAF74-3707-9A4C-BB3A-0B79976C9B41}"/>
              </a:ext>
            </a:extLst>
          </p:cNvPr>
          <p:cNvSpPr>
            <a:spLocks noGrp="1"/>
          </p:cNvSpPr>
          <p:nvPr>
            <p:ph type="pic" sz="quarter" idx="13" hasCustomPrompt="1"/>
          </p:nvPr>
        </p:nvSpPr>
        <p:spPr>
          <a:xfrm>
            <a:off x="5470869" y="1024993"/>
            <a:ext cx="3898174" cy="4336944"/>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872" h="4207553">
                <a:moveTo>
                  <a:pt x="679960" y="1020706"/>
                </a:moveTo>
                <a:lnTo>
                  <a:pt x="3781872" y="0"/>
                </a:lnTo>
                <a:cubicBezTo>
                  <a:pt x="3779150" y="1760688"/>
                  <a:pt x="3777244" y="2429566"/>
                  <a:pt x="3774522" y="4190254"/>
                </a:cubicBezTo>
                <a:lnTo>
                  <a:pt x="0" y="4207553"/>
                </a:lnTo>
                <a:cubicBezTo>
                  <a:pt x="172108" y="3223501"/>
                  <a:pt x="414490" y="2201410"/>
                  <a:pt x="679960" y="1020706"/>
                </a:cubicBez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Tree>
    <p:extLst>
      <p:ext uri="{BB962C8B-B14F-4D97-AF65-F5344CB8AC3E}">
        <p14:creationId xmlns:p14="http://schemas.microsoft.com/office/powerpoint/2010/main" val="10298281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sida med en liten bild 4">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D8046-2738-7149-8F0A-827D697D1851}"/>
              </a:ext>
            </a:extLst>
          </p:cNvPr>
          <p:cNvSpPr/>
          <p:nvPr userDrawn="1"/>
        </p:nvSpPr>
        <p:spPr>
          <a:xfrm>
            <a:off x="-77492" y="-69742"/>
            <a:ext cx="9306733" cy="538566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22" name="Rectangle 4">
            <a:extLst>
              <a:ext uri="{FF2B5EF4-FFF2-40B4-BE49-F238E27FC236}">
                <a16:creationId xmlns:a16="http://schemas.microsoft.com/office/drawing/2014/main" id="{ABB4070F-F05F-2F4A-8A1E-2E52C678104F}"/>
              </a:ext>
            </a:extLst>
          </p:cNvPr>
          <p:cNvSpPr/>
          <p:nvPr userDrawn="1"/>
        </p:nvSpPr>
        <p:spPr>
          <a:xfrm>
            <a:off x="3715614" y="-109400"/>
            <a:ext cx="5609950" cy="2187734"/>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25" name="Picture 24">
            <a:extLst>
              <a:ext uri="{FF2B5EF4-FFF2-40B4-BE49-F238E27FC236}">
                <a16:creationId xmlns:a16="http://schemas.microsoft.com/office/drawing/2014/main" id="{F8A3F401-BB76-8B4A-8B1B-F5E25A8DBF65}"/>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11" name="Picture Placeholder 32">
            <a:extLst>
              <a:ext uri="{FF2B5EF4-FFF2-40B4-BE49-F238E27FC236}">
                <a16:creationId xmlns:a16="http://schemas.microsoft.com/office/drawing/2014/main" id="{B67C1953-9A31-9D47-BF79-4339FD112CB3}"/>
              </a:ext>
            </a:extLst>
          </p:cNvPr>
          <p:cNvSpPr>
            <a:spLocks noGrp="1"/>
          </p:cNvSpPr>
          <p:nvPr>
            <p:ph type="pic" sz="quarter" idx="13" hasCustomPrompt="1"/>
          </p:nvPr>
        </p:nvSpPr>
        <p:spPr>
          <a:xfrm>
            <a:off x="5470869" y="1024993"/>
            <a:ext cx="3898174" cy="4336944"/>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872" h="4207553">
                <a:moveTo>
                  <a:pt x="679960" y="1020706"/>
                </a:moveTo>
                <a:lnTo>
                  <a:pt x="3781872" y="0"/>
                </a:lnTo>
                <a:cubicBezTo>
                  <a:pt x="3779150" y="1760688"/>
                  <a:pt x="3777244" y="2429566"/>
                  <a:pt x="3774522" y="4190254"/>
                </a:cubicBezTo>
                <a:lnTo>
                  <a:pt x="0" y="4207553"/>
                </a:lnTo>
                <a:cubicBezTo>
                  <a:pt x="172108" y="3223501"/>
                  <a:pt x="414490" y="2201410"/>
                  <a:pt x="679960" y="1020706"/>
                </a:cubicBez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Tree>
    <p:extLst>
      <p:ext uri="{BB962C8B-B14F-4D97-AF65-F5344CB8AC3E}">
        <p14:creationId xmlns:p14="http://schemas.microsoft.com/office/powerpoint/2010/main" val="169276088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a med en bild">
    <p:spTree>
      <p:nvGrpSpPr>
        <p:cNvPr id="1" name=""/>
        <p:cNvGrpSpPr/>
        <p:nvPr/>
      </p:nvGrpSpPr>
      <p:grpSpPr>
        <a:xfrm>
          <a:off x="0" y="0"/>
          <a:ext cx="0" cy="0"/>
          <a:chOff x="0" y="0"/>
          <a:chExt cx="0" cy="0"/>
        </a:xfrm>
      </p:grpSpPr>
      <p:sp>
        <p:nvSpPr>
          <p:cNvPr id="4" name="Text Placeholder 45">
            <a:extLst>
              <a:ext uri="{FF2B5EF4-FFF2-40B4-BE49-F238E27FC236}">
                <a16:creationId xmlns:a16="http://schemas.microsoft.com/office/drawing/2014/main" id="{CB53D59C-60AD-B14A-A353-AC31E1581901}"/>
              </a:ext>
            </a:extLst>
          </p:cNvPr>
          <p:cNvSpPr>
            <a:spLocks noGrp="1"/>
          </p:cNvSpPr>
          <p:nvPr>
            <p:ph type="body" sz="quarter" idx="11" hasCustomPrompt="1"/>
          </p:nvPr>
        </p:nvSpPr>
        <p:spPr>
          <a:xfrm>
            <a:off x="4401483" y="1054454"/>
            <a:ext cx="3995737"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med </a:t>
            </a:r>
            <a:r>
              <a:rPr lang="en-US" dirty="0" err="1"/>
              <a:t>en</a:t>
            </a:r>
            <a:r>
              <a:rPr lang="en-US" dirty="0"/>
              <a:t> </a:t>
            </a:r>
            <a:r>
              <a:rPr lang="en-US" dirty="0" err="1"/>
              <a:t>bild</a:t>
            </a:r>
            <a:endParaRPr lang="sv-SE" dirty="0"/>
          </a:p>
        </p:txBody>
      </p:sp>
      <p:sp>
        <p:nvSpPr>
          <p:cNvPr id="5" name="Text Placeholder 47">
            <a:extLst>
              <a:ext uri="{FF2B5EF4-FFF2-40B4-BE49-F238E27FC236}">
                <a16:creationId xmlns:a16="http://schemas.microsoft.com/office/drawing/2014/main" id="{56F59147-DFED-5A4E-884F-41ABF00D86D4}"/>
              </a:ext>
            </a:extLst>
          </p:cNvPr>
          <p:cNvSpPr>
            <a:spLocks noGrp="1"/>
          </p:cNvSpPr>
          <p:nvPr>
            <p:ph type="body" sz="quarter" idx="12" hasCustomPrompt="1"/>
          </p:nvPr>
        </p:nvSpPr>
        <p:spPr>
          <a:xfrm>
            <a:off x="4401491" y="2176221"/>
            <a:ext cx="4064000" cy="1274902"/>
          </a:xfrm>
          <a:prstGeom prst="rect">
            <a:avLst/>
          </a:prstGeom>
        </p:spPr>
        <p:txBody>
          <a:bodyPr>
            <a:noAutofit/>
          </a:bodyPr>
          <a:lstStyle>
            <a:lvl1pPr marL="0" indent="0">
              <a:buNone/>
              <a:defRPr lang="en-US" sz="1200" dirty="0" smtClean="0">
                <a:latin typeface="+mn-l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 </a:t>
            </a:r>
            <a:r>
              <a:rPr lang="sv-SE" b="0" i="0" dirty="0" err="1">
                <a:solidFill>
                  <a:srgbClr val="000000"/>
                </a:solidFill>
                <a:effectLst/>
                <a:latin typeface="Open Sans"/>
              </a:rPr>
              <a:t>dictum</a:t>
            </a:r>
            <a:r>
              <a:rPr lang="sv-SE" b="0" i="0" dirty="0">
                <a:solidFill>
                  <a:srgbClr val="000000"/>
                </a:solidFill>
                <a:effectLst/>
                <a:latin typeface="Open Sans"/>
              </a:rPr>
              <a:t> </a:t>
            </a:r>
            <a:r>
              <a:rPr lang="sv-SE" b="0" i="0" dirty="0" err="1">
                <a:solidFill>
                  <a:srgbClr val="000000"/>
                </a:solidFill>
                <a:effectLst/>
                <a:latin typeface="Open Sans"/>
              </a:rPr>
              <a:t>congue</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Duis</a:t>
            </a:r>
            <a:r>
              <a:rPr lang="sv-SE" b="0" i="0" dirty="0">
                <a:solidFill>
                  <a:srgbClr val="000000"/>
                </a:solidFill>
                <a:effectLst/>
                <a:latin typeface="Open Sans"/>
              </a:rPr>
              <a:t> </a:t>
            </a:r>
            <a:r>
              <a:rPr lang="sv-SE" b="0" i="0" dirty="0" err="1">
                <a:solidFill>
                  <a:srgbClr val="000000"/>
                </a:solidFill>
                <a:effectLst/>
                <a:latin typeface="Open Sans"/>
              </a:rPr>
              <a:t>sollicitudin</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vitae </a:t>
            </a:r>
            <a:r>
              <a:rPr lang="sv-SE" b="0" i="0" dirty="0" err="1">
                <a:solidFill>
                  <a:srgbClr val="000000"/>
                </a:solidFill>
                <a:effectLst/>
                <a:latin typeface="Open Sans"/>
              </a:rPr>
              <a:t>tellus</a:t>
            </a:r>
            <a:r>
              <a:rPr lang="sv-SE" b="0" i="0" dirty="0">
                <a:solidFill>
                  <a:srgbClr val="000000"/>
                </a:solidFill>
                <a:effectLst/>
                <a:latin typeface="Open Sans"/>
              </a:rPr>
              <a:t> </a:t>
            </a:r>
            <a:r>
              <a:rPr lang="sv-SE" b="0" i="0" dirty="0" err="1">
                <a:solidFill>
                  <a:srgbClr val="000000"/>
                </a:solidFill>
                <a:effectLst/>
                <a:latin typeface="Open Sans"/>
              </a:rPr>
              <a:t>vestibulum</a:t>
            </a:r>
            <a:r>
              <a:rPr lang="sv-SE" b="0" i="0" dirty="0">
                <a:solidFill>
                  <a:srgbClr val="000000"/>
                </a:solidFill>
                <a:effectLst/>
                <a:latin typeface="Open Sans"/>
              </a:rPr>
              <a:t>, </a:t>
            </a:r>
            <a:r>
              <a:rPr lang="sv-SE" b="0" i="0" dirty="0" err="1">
                <a:solidFill>
                  <a:srgbClr val="000000"/>
                </a:solidFill>
                <a:effectLst/>
                <a:latin typeface="Open Sans"/>
              </a:rPr>
              <a:t>vulputate</a:t>
            </a:r>
            <a:r>
              <a:rPr lang="sv-SE" b="0" i="0" dirty="0">
                <a:solidFill>
                  <a:srgbClr val="000000"/>
                </a:solidFill>
                <a:effectLst/>
                <a:latin typeface="Open Sans"/>
              </a:rPr>
              <a:t> </a:t>
            </a:r>
            <a:r>
              <a:rPr lang="sv-SE" b="0" i="0" dirty="0" err="1">
                <a:solidFill>
                  <a:srgbClr val="000000"/>
                </a:solidFill>
                <a:effectLst/>
                <a:latin typeface="Open Sans"/>
              </a:rPr>
              <a:t>blandit</a:t>
            </a:r>
            <a:r>
              <a:rPr lang="sv-SE" b="0" i="0" dirty="0">
                <a:solidFill>
                  <a:srgbClr val="000000"/>
                </a:solidFill>
                <a:effectLst/>
                <a:latin typeface="Open Sans"/>
              </a:rPr>
              <a:t> </a:t>
            </a:r>
            <a:r>
              <a:rPr lang="sv-SE" b="0" i="0" dirty="0" err="1">
                <a:solidFill>
                  <a:srgbClr val="000000"/>
                </a:solidFill>
                <a:effectLst/>
                <a:latin typeface="Open Sans"/>
              </a:rPr>
              <a:t>nisi</a:t>
            </a:r>
            <a:r>
              <a:rPr lang="sv-SE" b="0" i="0" dirty="0">
                <a:solidFill>
                  <a:srgbClr val="000000"/>
                </a:solidFill>
                <a:effectLst/>
                <a:latin typeface="Open Sans"/>
              </a:rPr>
              <a:t> </a:t>
            </a:r>
            <a:r>
              <a:rPr lang="sv-SE" b="0" i="0" dirty="0" err="1">
                <a:solidFill>
                  <a:srgbClr val="000000"/>
                </a:solidFill>
                <a:effectLst/>
                <a:latin typeface="Open Sans"/>
              </a:rPr>
              <a:t>malesuada</a:t>
            </a:r>
            <a:r>
              <a:rPr lang="sv-SE" b="0" i="0" dirty="0">
                <a:solidFill>
                  <a:srgbClr val="000000"/>
                </a:solidFill>
                <a:effectLst/>
                <a:latin typeface="Open Sans"/>
              </a:rPr>
              <a:t>. </a:t>
            </a:r>
            <a:r>
              <a:rPr lang="sv-SE" b="0" i="0" dirty="0" err="1">
                <a:solidFill>
                  <a:srgbClr val="000000"/>
                </a:solidFill>
                <a:effectLst/>
                <a:latin typeface="Open Sans"/>
              </a:rPr>
              <a:t>Suspendisse</a:t>
            </a:r>
            <a:r>
              <a:rPr lang="sv-SE" b="0" i="0" dirty="0">
                <a:solidFill>
                  <a:srgbClr val="000000"/>
                </a:solidFill>
                <a:effectLst/>
                <a:latin typeface="Open Sans"/>
              </a:rPr>
              <a:t> </a:t>
            </a:r>
            <a:r>
              <a:rPr lang="sv-SE" b="0" i="0" dirty="0" err="1">
                <a:solidFill>
                  <a:srgbClr val="000000"/>
                </a:solidFill>
                <a:effectLst/>
                <a:latin typeface="Open Sans"/>
              </a:rPr>
              <a:t>scelerisque</a:t>
            </a:r>
            <a:r>
              <a:rPr lang="sv-SE" b="0" i="0" dirty="0">
                <a:solidFill>
                  <a:srgbClr val="000000"/>
                </a:solidFill>
                <a:effectLst/>
                <a:latin typeface="Open Sans"/>
              </a:rPr>
              <a:t> </a:t>
            </a:r>
            <a:r>
              <a:rPr lang="sv-SE" b="0" i="0" dirty="0" err="1">
                <a:solidFill>
                  <a:srgbClr val="000000"/>
                </a:solidFill>
                <a:effectLst/>
                <a:latin typeface="Open Sans"/>
              </a:rPr>
              <a:t>commodo</a:t>
            </a:r>
            <a:r>
              <a:rPr lang="sv-SE" b="0" i="0" dirty="0">
                <a:solidFill>
                  <a:srgbClr val="000000"/>
                </a:solidFill>
                <a:effectLst/>
                <a:latin typeface="Open Sans"/>
              </a:rPr>
              <a:t> </a:t>
            </a:r>
            <a:r>
              <a:rPr lang="sv-SE" b="0" i="0" dirty="0" err="1">
                <a:solidFill>
                  <a:srgbClr val="000000"/>
                </a:solidFill>
                <a:effectLst/>
                <a:latin typeface="Open Sans"/>
              </a:rPr>
              <a:t>justo</a:t>
            </a:r>
            <a:r>
              <a:rPr lang="sv-SE" b="0" i="0" dirty="0">
                <a:solidFill>
                  <a:srgbClr val="000000"/>
                </a:solidFill>
                <a:effectLst/>
                <a:latin typeface="Open Sans"/>
              </a:rPr>
              <a:t>, ut </a:t>
            </a:r>
            <a:r>
              <a:rPr lang="sv-SE" b="0" i="0" dirty="0" err="1">
                <a:solidFill>
                  <a:srgbClr val="000000"/>
                </a:solidFill>
                <a:effectLst/>
                <a:latin typeface="Open Sans"/>
              </a:rPr>
              <a:t>aliquam</a:t>
            </a:r>
            <a:r>
              <a:rPr lang="sv-SE" b="0" i="0" dirty="0">
                <a:solidFill>
                  <a:srgbClr val="000000"/>
                </a:solidFill>
                <a:effectLst/>
                <a:latin typeface="Open Sans"/>
              </a:rPr>
              <a:t> </a:t>
            </a:r>
            <a:r>
              <a:rPr lang="sv-SE" b="0" i="0" dirty="0" err="1">
                <a:solidFill>
                  <a:srgbClr val="000000"/>
                </a:solidFill>
                <a:effectLst/>
                <a:latin typeface="Open Sans"/>
              </a:rPr>
              <a:t>enim</a:t>
            </a:r>
            <a:r>
              <a:rPr lang="sv-SE" b="0" i="0" dirty="0">
                <a:solidFill>
                  <a:srgbClr val="000000"/>
                </a:solidFill>
                <a:effectLst/>
                <a:latin typeface="Open Sans"/>
              </a:rPr>
              <a:t> </a:t>
            </a:r>
            <a:r>
              <a:rPr lang="sv-SE" b="0" i="0" dirty="0" err="1">
                <a:solidFill>
                  <a:srgbClr val="000000"/>
                </a:solidFill>
                <a:effectLst/>
                <a:latin typeface="Open Sans"/>
              </a:rPr>
              <a:t>tempor</a:t>
            </a:r>
            <a:r>
              <a:rPr lang="sv-SE" b="0" i="0" dirty="0">
                <a:solidFill>
                  <a:srgbClr val="000000"/>
                </a:solidFill>
                <a:effectLst/>
                <a:latin typeface="Open Sans"/>
              </a:rPr>
              <a:t> non. </a:t>
            </a:r>
            <a:endParaRPr lang="en-US" dirty="0"/>
          </a:p>
        </p:txBody>
      </p:sp>
      <p:sp>
        <p:nvSpPr>
          <p:cNvPr id="10" name="Picture Placeholder 6">
            <a:extLst>
              <a:ext uri="{FF2B5EF4-FFF2-40B4-BE49-F238E27FC236}">
                <a16:creationId xmlns:a16="http://schemas.microsoft.com/office/drawing/2014/main" id="{4D192C59-9404-8044-87FF-96D73C36916A}"/>
              </a:ext>
            </a:extLst>
          </p:cNvPr>
          <p:cNvSpPr>
            <a:spLocks noGrp="1"/>
          </p:cNvSpPr>
          <p:nvPr>
            <p:ph type="pic" sz="quarter" idx="10" hasCustomPrompt="1"/>
          </p:nvPr>
        </p:nvSpPr>
        <p:spPr>
          <a:xfrm>
            <a:off x="1" y="0"/>
            <a:ext cx="5086349" cy="5143500"/>
          </a:xfrm>
          <a:custGeom>
            <a:avLst/>
            <a:gdLst>
              <a:gd name="connsiteX0" fmla="*/ 0 w 6781799"/>
              <a:gd name="connsiteY0" fmla="*/ 0 h 6858000"/>
              <a:gd name="connsiteX1" fmla="*/ 3618136 w 6781799"/>
              <a:gd name="connsiteY1" fmla="*/ 0 h 6858000"/>
              <a:gd name="connsiteX2" fmla="*/ 6781799 w 6781799"/>
              <a:gd name="connsiteY2" fmla="*/ 6858000 h 6858000"/>
              <a:gd name="connsiteX3" fmla="*/ 0 w 6781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81799" h="6858000">
                <a:moveTo>
                  <a:pt x="0" y="0"/>
                </a:moveTo>
                <a:lnTo>
                  <a:pt x="3618136" y="0"/>
                </a:lnTo>
                <a:lnTo>
                  <a:pt x="6781799" y="6858000"/>
                </a:lnTo>
                <a:lnTo>
                  <a:pt x="0" y="6858000"/>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9" name="Platshållare för datum 3">
            <a:extLst>
              <a:ext uri="{FF2B5EF4-FFF2-40B4-BE49-F238E27FC236}">
                <a16:creationId xmlns:a16="http://schemas.microsoft.com/office/drawing/2014/main" id="{56EA80B9-3065-6543-A0D5-F039F57DA141}"/>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043A3755-AA56-4F3A-AF1D-C30EF7D4911C}" type="datetime1">
              <a:rPr lang="en-US" smtClean="0"/>
              <a:t>10/16/2018</a:t>
            </a:fld>
            <a:endParaRPr lang="en-US" dirty="0"/>
          </a:p>
        </p:txBody>
      </p:sp>
      <p:sp>
        <p:nvSpPr>
          <p:cNvPr id="11" name="Platshållare för sidfot 4">
            <a:extLst>
              <a:ext uri="{FF2B5EF4-FFF2-40B4-BE49-F238E27FC236}">
                <a16:creationId xmlns:a16="http://schemas.microsoft.com/office/drawing/2014/main" id="{7D0808BD-F314-7F44-909D-FAF1E6E50983}"/>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2" name="Platshållare för bildnummer 5">
            <a:extLst>
              <a:ext uri="{FF2B5EF4-FFF2-40B4-BE49-F238E27FC236}">
                <a16:creationId xmlns:a16="http://schemas.microsoft.com/office/drawing/2014/main" id="{A8614C61-E5C6-DB49-9F7B-7EF8E14FD444}"/>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436975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u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51382-C939-0D43-AC31-B71EC0EDDA0A}"/>
              </a:ext>
            </a:extLst>
          </p:cNvPr>
          <p:cNvSpPr/>
          <p:nvPr userDrawn="1"/>
        </p:nvSpPr>
        <p:spPr>
          <a:xfrm>
            <a:off x="-67377" y="-77002"/>
            <a:ext cx="9355756" cy="5322770"/>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Picture 6">
            <a:extLst>
              <a:ext uri="{FF2B5EF4-FFF2-40B4-BE49-F238E27FC236}">
                <a16:creationId xmlns:a16="http://schemas.microsoft.com/office/drawing/2014/main" id="{D7C433F3-6BB5-5D4D-B219-6886E87F8019}"/>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C50953B-204C-A940-9DD6-93048359506C}"/>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buNone/>
              <a:defRPr sz="6600" b="1">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a:t>
            </a:r>
            <a:r>
              <a:rPr lang="en-US" dirty="0" err="1"/>
              <a:t>för</a:t>
            </a:r>
            <a:r>
              <a:rPr lang="en-US" dirty="0"/>
              <a:t> paus 2</a:t>
            </a:r>
            <a:endParaRPr lang="sv-SE" dirty="0"/>
          </a:p>
        </p:txBody>
      </p:sp>
      <p:sp>
        <p:nvSpPr>
          <p:cNvPr id="9" name="Text Placeholder 45">
            <a:extLst>
              <a:ext uri="{FF2B5EF4-FFF2-40B4-BE49-F238E27FC236}">
                <a16:creationId xmlns:a16="http://schemas.microsoft.com/office/drawing/2014/main" id="{766504C1-BCA4-4F4F-BD31-14DA753F0F6F}"/>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3048851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us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51382-C939-0D43-AC31-B71EC0EDDA0A}"/>
              </a:ext>
            </a:extLst>
          </p:cNvPr>
          <p:cNvSpPr/>
          <p:nvPr userDrawn="1"/>
        </p:nvSpPr>
        <p:spPr>
          <a:xfrm>
            <a:off x="-67377" y="-77002"/>
            <a:ext cx="9355756" cy="5322770"/>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Picture 6">
            <a:extLst>
              <a:ext uri="{FF2B5EF4-FFF2-40B4-BE49-F238E27FC236}">
                <a16:creationId xmlns:a16="http://schemas.microsoft.com/office/drawing/2014/main" id="{BAA21BFA-F64C-C347-828D-1598B4197178}"/>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buNone/>
              <a:defRPr sz="6600" b="1">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a:t>
            </a:r>
            <a:r>
              <a:rPr lang="en-US" dirty="0" err="1"/>
              <a:t>för</a:t>
            </a:r>
            <a:r>
              <a:rPr lang="en-US" dirty="0"/>
              <a:t> paus 3</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2749761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us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51382-C939-0D43-AC31-B71EC0EDDA0A}"/>
              </a:ext>
            </a:extLst>
          </p:cNvPr>
          <p:cNvSpPr/>
          <p:nvPr userDrawn="1"/>
        </p:nvSpPr>
        <p:spPr>
          <a:xfrm>
            <a:off x="-67377" y="-77002"/>
            <a:ext cx="9355756" cy="532277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Picture 6">
            <a:extLst>
              <a:ext uri="{FF2B5EF4-FFF2-40B4-BE49-F238E27FC236}">
                <a16:creationId xmlns:a16="http://schemas.microsoft.com/office/drawing/2014/main" id="{BAA21BFA-F64C-C347-828D-1598B4197178}"/>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buNone/>
              <a:defRPr sz="6600" b="1">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a:t>
            </a:r>
            <a:r>
              <a:rPr lang="en-US" dirty="0" err="1"/>
              <a:t>för</a:t>
            </a:r>
            <a:r>
              <a:rPr lang="en-US" dirty="0"/>
              <a:t> paus 4</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1391765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us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51382-C939-0D43-AC31-B71EC0EDDA0A}"/>
              </a:ext>
            </a:extLst>
          </p:cNvPr>
          <p:cNvSpPr/>
          <p:nvPr userDrawn="1"/>
        </p:nvSpPr>
        <p:spPr>
          <a:xfrm>
            <a:off x="-67377" y="-77002"/>
            <a:ext cx="9355756" cy="5322770"/>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Picture 6">
            <a:extLst>
              <a:ext uri="{FF2B5EF4-FFF2-40B4-BE49-F238E27FC236}">
                <a16:creationId xmlns:a16="http://schemas.microsoft.com/office/drawing/2014/main" id="{BAA21BFA-F64C-C347-828D-1598B4197178}"/>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buNone/>
              <a:defRPr sz="6600" b="1">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a:t>
            </a:r>
            <a:r>
              <a:rPr lang="en-US" dirty="0" err="1"/>
              <a:t>för</a:t>
            </a:r>
            <a:r>
              <a:rPr lang="en-US" dirty="0"/>
              <a:t> paus 5</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1578416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da med text">
    <p:spTree>
      <p:nvGrpSpPr>
        <p:cNvPr id="1" name=""/>
        <p:cNvGrpSpPr/>
        <p:nvPr/>
      </p:nvGrpSpPr>
      <p:grpSpPr>
        <a:xfrm>
          <a:off x="0" y="0"/>
          <a:ext cx="0" cy="0"/>
          <a:chOff x="0" y="0"/>
          <a:chExt cx="0" cy="0"/>
        </a:xfrm>
      </p:grpSpPr>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1"/>
            <a:ext cx="7812968" cy="2523059"/>
          </a:xfrm>
          <a:prstGeom prst="rect">
            <a:avLst/>
          </a:prstGeom>
        </p:spPr>
        <p:txBody>
          <a:bodyPr anchor="t">
            <a:noAutofit/>
          </a:bodyPr>
          <a:lstStyle>
            <a:lvl1pPr marL="0" indent="0" algn="l">
              <a:buNone/>
              <a:defRPr lang="sv-SE" sz="2000" b="0" i="0" smtClean="0">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quis</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r>
              <a:rPr lang="sv-SE" b="0" i="0" dirty="0" err="1">
                <a:solidFill>
                  <a:srgbClr val="000000"/>
                </a:solidFill>
                <a:effectLst/>
                <a:latin typeface="Open Sans"/>
              </a:rPr>
              <a:t>Nunc</a:t>
            </a:r>
            <a:r>
              <a:rPr lang="sv-SE" b="0" i="0" dirty="0">
                <a:solidFill>
                  <a:srgbClr val="000000"/>
                </a:solidFill>
                <a:effectLst/>
                <a:latin typeface="Open Sans"/>
              </a:rPr>
              <a:t> et massa et erat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scelerisque</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 </a:t>
            </a:r>
            <a:r>
              <a:rPr lang="sv-SE" b="0" i="0" dirty="0" err="1">
                <a:solidFill>
                  <a:srgbClr val="000000"/>
                </a:solidFill>
                <a:effectLst/>
                <a:latin typeface="Open Sans"/>
              </a:rPr>
              <a:t>nunc</a:t>
            </a:r>
            <a:r>
              <a:rPr lang="sv-SE" b="0" i="0" dirty="0">
                <a:solidFill>
                  <a:srgbClr val="000000"/>
                </a:solidFill>
                <a:effectLst/>
                <a:latin typeface="Open Sans"/>
              </a:rPr>
              <a:t>. Class </a:t>
            </a:r>
            <a:r>
              <a:rPr lang="sv-SE" b="0" i="0" dirty="0" err="1">
                <a:solidFill>
                  <a:srgbClr val="000000"/>
                </a:solidFill>
                <a:effectLst/>
                <a:latin typeface="Open Sans"/>
              </a:rPr>
              <a:t>aptent</a:t>
            </a:r>
            <a:r>
              <a:rPr lang="sv-SE" b="0" i="0" dirty="0">
                <a:solidFill>
                  <a:srgbClr val="000000"/>
                </a:solidFill>
                <a:effectLst/>
                <a:latin typeface="Open Sans"/>
              </a:rPr>
              <a:t> </a:t>
            </a:r>
            <a:r>
              <a:rPr lang="sv-SE" b="0" i="0" dirty="0" err="1">
                <a:solidFill>
                  <a:srgbClr val="000000"/>
                </a:solidFill>
                <a:effectLst/>
                <a:latin typeface="Open Sans"/>
              </a:rPr>
              <a:t>taciti</a:t>
            </a:r>
            <a:r>
              <a:rPr lang="sv-SE" b="0" i="0" dirty="0">
                <a:solidFill>
                  <a:srgbClr val="000000"/>
                </a:solidFill>
                <a:effectLst/>
                <a:latin typeface="Open Sans"/>
              </a:rPr>
              <a:t> </a:t>
            </a:r>
            <a:r>
              <a:rPr lang="sv-SE" b="0" i="0" dirty="0" err="1">
                <a:solidFill>
                  <a:srgbClr val="000000"/>
                </a:solidFill>
                <a:effectLst/>
                <a:latin typeface="Open Sans"/>
              </a:rPr>
              <a:t>sociosqu</a:t>
            </a:r>
            <a:r>
              <a:rPr lang="sv-SE" b="0" i="0" dirty="0">
                <a:solidFill>
                  <a:srgbClr val="000000"/>
                </a:solidFill>
                <a:effectLst/>
                <a:latin typeface="Open Sans"/>
              </a:rPr>
              <a:t> ad </a:t>
            </a:r>
            <a:r>
              <a:rPr lang="sv-SE" b="0" i="0" dirty="0" err="1">
                <a:solidFill>
                  <a:srgbClr val="000000"/>
                </a:solidFill>
                <a:effectLst/>
                <a:latin typeface="Open Sans"/>
              </a:rPr>
              <a:t>litora</a:t>
            </a:r>
            <a:r>
              <a:rPr lang="sv-SE" b="0" i="0" dirty="0">
                <a:solidFill>
                  <a:srgbClr val="000000"/>
                </a:solidFill>
                <a:effectLst/>
                <a:latin typeface="Open Sans"/>
              </a:rPr>
              <a:t> </a:t>
            </a:r>
            <a:r>
              <a:rPr lang="sv-SE" b="0" i="0" dirty="0" err="1">
                <a:solidFill>
                  <a:srgbClr val="000000"/>
                </a:solidFill>
                <a:effectLst/>
                <a:latin typeface="Open Sans"/>
              </a:rPr>
              <a:t>torquent</a:t>
            </a:r>
            <a:r>
              <a:rPr lang="sv-SE" b="0" i="0" dirty="0">
                <a:solidFill>
                  <a:srgbClr val="000000"/>
                </a:solidFill>
                <a:effectLst/>
                <a:latin typeface="Open Sans"/>
              </a:rPr>
              <a:t> per </a:t>
            </a:r>
            <a:r>
              <a:rPr lang="sv-SE" b="0" i="0" dirty="0" err="1">
                <a:solidFill>
                  <a:srgbClr val="000000"/>
                </a:solidFill>
                <a:effectLst/>
                <a:latin typeface="Open Sans"/>
              </a:rPr>
              <a:t>conubia</a:t>
            </a:r>
            <a:r>
              <a:rPr lang="sv-SE" b="0" i="0" dirty="0">
                <a:solidFill>
                  <a:srgbClr val="000000"/>
                </a:solidFill>
                <a:effectLst/>
                <a:latin typeface="Open Sans"/>
              </a:rPr>
              <a:t> </a:t>
            </a:r>
            <a:r>
              <a:rPr lang="sv-SE" b="0" i="0" dirty="0" err="1">
                <a:solidFill>
                  <a:srgbClr val="000000"/>
                </a:solidFill>
                <a:effectLst/>
                <a:latin typeface="Open Sans"/>
              </a:rPr>
              <a:t>nostra</a:t>
            </a:r>
            <a:r>
              <a:rPr lang="sv-SE" b="0" i="0" dirty="0">
                <a:solidFill>
                  <a:srgbClr val="000000"/>
                </a:solidFill>
                <a:effectLst/>
                <a:latin typeface="Open Sans"/>
              </a:rPr>
              <a:t>, per </a:t>
            </a:r>
            <a:r>
              <a:rPr lang="sv-SE" b="0" i="0" dirty="0" err="1">
                <a:solidFill>
                  <a:srgbClr val="000000"/>
                </a:solidFill>
                <a:effectLst/>
                <a:latin typeface="Open Sans"/>
              </a:rPr>
              <a:t>inceptos</a:t>
            </a:r>
            <a:r>
              <a:rPr lang="sv-SE" b="0" i="0" dirty="0">
                <a:solidFill>
                  <a:srgbClr val="000000"/>
                </a:solidFill>
                <a:effectLst/>
                <a:latin typeface="Open Sans"/>
              </a:rPr>
              <a:t> </a:t>
            </a:r>
            <a:r>
              <a:rPr lang="sv-SE" b="0" i="0" dirty="0" err="1">
                <a:solidFill>
                  <a:srgbClr val="000000"/>
                </a:solidFill>
                <a:effectLst/>
                <a:latin typeface="Open Sans"/>
              </a:rPr>
              <a:t>himenaeos</a:t>
            </a:r>
            <a:r>
              <a:rPr lang="sv-SE" b="0" i="0" dirty="0">
                <a:solidFill>
                  <a:srgbClr val="000000"/>
                </a:solidFill>
                <a:effectLst/>
                <a:latin typeface="Open Sans"/>
              </a:rPr>
              <a:t>. </a:t>
            </a:r>
            <a:r>
              <a:rPr lang="sv-SE" b="0" i="0" dirty="0" err="1">
                <a:solidFill>
                  <a:srgbClr val="000000"/>
                </a:solidFill>
                <a:effectLst/>
                <a:latin typeface="Open Sans"/>
              </a:rPr>
              <a:t>Maecenas</a:t>
            </a:r>
            <a:r>
              <a:rPr lang="sv-SE" b="0" i="0" dirty="0">
                <a:solidFill>
                  <a:srgbClr val="000000"/>
                </a:solidFill>
                <a:effectLst/>
                <a:latin typeface="Open Sans"/>
              </a:rPr>
              <a:t> </a:t>
            </a:r>
            <a:r>
              <a:rPr lang="sv-SE" b="0" i="0" dirty="0" err="1">
                <a:solidFill>
                  <a:srgbClr val="000000"/>
                </a:solidFill>
                <a:effectLst/>
                <a:latin typeface="Open Sans"/>
              </a:rPr>
              <a:t>malesuada</a:t>
            </a:r>
            <a:r>
              <a:rPr lang="sv-SE" b="0" i="0" dirty="0">
                <a:solidFill>
                  <a:srgbClr val="000000"/>
                </a:solidFill>
                <a:effectLst/>
                <a:latin typeface="Open Sans"/>
              </a:rPr>
              <a:t> </a:t>
            </a:r>
            <a:r>
              <a:rPr lang="sv-SE" b="0" i="0" dirty="0" err="1">
                <a:solidFill>
                  <a:srgbClr val="000000"/>
                </a:solidFill>
                <a:effectLst/>
                <a:latin typeface="Open Sans"/>
              </a:rPr>
              <a:t>volutpat</a:t>
            </a:r>
            <a:r>
              <a:rPr lang="sv-SE" b="0" i="0" dirty="0">
                <a:solidFill>
                  <a:srgbClr val="000000"/>
                </a:solidFill>
                <a:effectLst/>
                <a:latin typeface="Open Sans"/>
              </a:rPr>
              <a:t> </a:t>
            </a:r>
            <a:r>
              <a:rPr lang="sv-SE" b="0" i="0" dirty="0" err="1">
                <a:solidFill>
                  <a:srgbClr val="000000"/>
                </a:solidFill>
                <a:effectLst/>
                <a:latin typeface="Open Sans"/>
              </a:rPr>
              <a:t>arcu</a:t>
            </a:r>
            <a:r>
              <a:rPr lang="sv-SE" b="0" i="0" dirty="0">
                <a:solidFill>
                  <a:srgbClr val="000000"/>
                </a:solidFill>
                <a:effectLst/>
                <a:latin typeface="Open Sans"/>
              </a:rPr>
              <a:t>, et </a:t>
            </a:r>
            <a:r>
              <a:rPr lang="sv-SE" b="0" i="0" dirty="0" err="1">
                <a:solidFill>
                  <a:srgbClr val="000000"/>
                </a:solidFill>
                <a:effectLst/>
                <a:latin typeface="Open Sans"/>
              </a:rPr>
              <a:t>tempor</a:t>
            </a:r>
            <a:r>
              <a:rPr lang="sv-SE" b="0" i="0" dirty="0">
                <a:solidFill>
                  <a:srgbClr val="000000"/>
                </a:solidFill>
                <a:effectLst/>
                <a:latin typeface="Open Sans"/>
              </a:rPr>
              <a:t> libero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a:t>
            </a:r>
          </a:p>
          <a:p>
            <a:pPr lvl="0"/>
            <a:r>
              <a:rPr lang="sv-SE" b="0" i="0" dirty="0">
                <a:solidFill>
                  <a:srgbClr val="000000"/>
                </a:solidFill>
                <a:effectLst/>
                <a:latin typeface="Open Sans"/>
              </a:rPr>
              <a:t>Class </a:t>
            </a:r>
            <a:r>
              <a:rPr lang="sv-SE" b="0" i="0" dirty="0" err="1">
                <a:solidFill>
                  <a:srgbClr val="000000"/>
                </a:solidFill>
                <a:effectLst/>
                <a:latin typeface="Open Sans"/>
              </a:rPr>
              <a:t>aptent</a:t>
            </a:r>
            <a:r>
              <a:rPr lang="sv-SE" b="0" i="0" dirty="0">
                <a:solidFill>
                  <a:srgbClr val="000000"/>
                </a:solidFill>
                <a:effectLst/>
                <a:latin typeface="Open Sans"/>
              </a:rPr>
              <a:t> </a:t>
            </a:r>
            <a:r>
              <a:rPr lang="sv-SE" b="0" i="0" dirty="0" err="1">
                <a:solidFill>
                  <a:srgbClr val="000000"/>
                </a:solidFill>
                <a:effectLst/>
                <a:latin typeface="Open Sans"/>
              </a:rPr>
              <a:t>taciti</a:t>
            </a:r>
            <a:r>
              <a:rPr lang="sv-SE" b="0" i="0" dirty="0">
                <a:solidFill>
                  <a:srgbClr val="000000"/>
                </a:solidFill>
                <a:effectLst/>
                <a:latin typeface="Open Sans"/>
              </a:rPr>
              <a:t> </a:t>
            </a:r>
            <a:r>
              <a:rPr lang="sv-SE" b="0" i="0" dirty="0" err="1">
                <a:solidFill>
                  <a:srgbClr val="000000"/>
                </a:solidFill>
                <a:effectLst/>
                <a:latin typeface="Open Sans"/>
              </a:rPr>
              <a:t>sociosqu</a:t>
            </a:r>
            <a:r>
              <a:rPr lang="sv-SE" b="0" i="0" dirty="0">
                <a:solidFill>
                  <a:srgbClr val="000000"/>
                </a:solidFill>
                <a:effectLst/>
                <a:latin typeface="Open Sans"/>
              </a:rPr>
              <a:t> ad </a:t>
            </a:r>
            <a:r>
              <a:rPr lang="sv-SE" b="0" i="0" dirty="0" err="1">
                <a:solidFill>
                  <a:srgbClr val="000000"/>
                </a:solidFill>
                <a:effectLst/>
                <a:latin typeface="Open Sans"/>
              </a:rPr>
              <a:t>litora</a:t>
            </a:r>
            <a:r>
              <a:rPr lang="sv-SE" b="0" i="0" dirty="0">
                <a:solidFill>
                  <a:srgbClr val="000000"/>
                </a:solidFill>
                <a:effectLst/>
                <a:latin typeface="Open Sans"/>
              </a:rPr>
              <a:t> </a:t>
            </a:r>
            <a:r>
              <a:rPr lang="sv-SE" b="0" i="0" dirty="0" err="1">
                <a:solidFill>
                  <a:srgbClr val="000000"/>
                </a:solidFill>
                <a:effectLst/>
                <a:latin typeface="Open Sans"/>
              </a:rPr>
              <a:t>torquent</a:t>
            </a:r>
            <a:r>
              <a:rPr lang="sv-SE" b="0" i="0" dirty="0">
                <a:solidFill>
                  <a:srgbClr val="000000"/>
                </a:solidFill>
                <a:effectLst/>
                <a:latin typeface="Open Sans"/>
              </a:rPr>
              <a:t> per </a:t>
            </a:r>
            <a:r>
              <a:rPr lang="sv-SE" b="0" i="0" dirty="0" err="1">
                <a:solidFill>
                  <a:srgbClr val="000000"/>
                </a:solidFill>
                <a:effectLst/>
                <a:latin typeface="Open Sans"/>
              </a:rPr>
              <a:t>conubia</a:t>
            </a:r>
            <a:r>
              <a:rPr lang="sv-SE" b="0" i="0" dirty="0">
                <a:solidFill>
                  <a:srgbClr val="000000"/>
                </a:solidFill>
                <a:effectLst/>
                <a:latin typeface="Open Sans"/>
              </a:rPr>
              <a:t> </a:t>
            </a:r>
            <a:r>
              <a:rPr lang="sv-SE" b="0" i="0" dirty="0" err="1">
                <a:solidFill>
                  <a:srgbClr val="000000"/>
                </a:solidFill>
                <a:effectLst/>
                <a:latin typeface="Open Sans"/>
              </a:rPr>
              <a:t>nostra</a:t>
            </a:r>
            <a:r>
              <a:rPr lang="sv-SE" b="0" i="0" dirty="0">
                <a:solidFill>
                  <a:srgbClr val="000000"/>
                </a:solidFill>
                <a:effectLst/>
                <a:latin typeface="Open Sans"/>
              </a:rPr>
              <a:t>, per </a:t>
            </a:r>
            <a:r>
              <a:rPr lang="sv-SE" b="0" i="0" dirty="0" err="1">
                <a:solidFill>
                  <a:srgbClr val="000000"/>
                </a:solidFill>
                <a:effectLst/>
                <a:latin typeface="Open Sans"/>
              </a:rPr>
              <a:t>inceptos</a:t>
            </a:r>
            <a:r>
              <a:rPr lang="sv-SE" b="0" i="0" dirty="0">
                <a:solidFill>
                  <a:srgbClr val="000000"/>
                </a:solidFill>
                <a:effectLst/>
                <a:latin typeface="Open Sans"/>
              </a:rPr>
              <a:t> </a:t>
            </a:r>
            <a:r>
              <a:rPr lang="sv-SE" b="0" i="0" dirty="0" err="1">
                <a:solidFill>
                  <a:srgbClr val="000000"/>
                </a:solidFill>
                <a:effectLst/>
                <a:latin typeface="Open Sans"/>
              </a:rPr>
              <a:t>himenaeos</a:t>
            </a:r>
            <a:r>
              <a:rPr lang="sv-SE" b="0" i="0" dirty="0">
                <a:solidFill>
                  <a:srgbClr val="000000"/>
                </a:solidFill>
                <a:effectLst/>
                <a:latin typeface="Open Sans"/>
              </a:rPr>
              <a:t>. </a:t>
            </a:r>
            <a:r>
              <a:rPr lang="sv-SE" b="0" i="0" dirty="0" err="1">
                <a:solidFill>
                  <a:srgbClr val="000000"/>
                </a:solidFill>
                <a:effectLst/>
                <a:latin typeface="Open Sans"/>
              </a:rPr>
              <a:t>Maecenas</a:t>
            </a:r>
            <a:r>
              <a:rPr lang="sv-SE" b="0" i="0" dirty="0">
                <a:solidFill>
                  <a:srgbClr val="000000"/>
                </a:solidFill>
                <a:effectLst/>
                <a:latin typeface="Open Sans"/>
              </a:rPr>
              <a:t> </a:t>
            </a:r>
            <a:r>
              <a:rPr lang="sv-SE" b="0" i="0" dirty="0" err="1">
                <a:solidFill>
                  <a:srgbClr val="000000"/>
                </a:solidFill>
                <a:effectLst/>
                <a:latin typeface="Open Sans"/>
              </a:rPr>
              <a:t>malesuada</a:t>
            </a:r>
            <a:r>
              <a:rPr lang="sv-SE" b="0" i="0" dirty="0">
                <a:solidFill>
                  <a:srgbClr val="000000"/>
                </a:solidFill>
                <a:effectLst/>
                <a:latin typeface="Open Sans"/>
              </a:rPr>
              <a:t> </a:t>
            </a:r>
            <a:r>
              <a:rPr lang="sv-SE" b="0" i="0" dirty="0" err="1">
                <a:solidFill>
                  <a:srgbClr val="000000"/>
                </a:solidFill>
                <a:effectLst/>
                <a:latin typeface="Open Sans"/>
              </a:rPr>
              <a:t>volutpat</a:t>
            </a:r>
            <a:r>
              <a:rPr lang="sv-SE" b="0" i="0" dirty="0">
                <a:solidFill>
                  <a:srgbClr val="000000"/>
                </a:solidFill>
                <a:effectLst/>
                <a:latin typeface="Open Sans"/>
              </a:rPr>
              <a:t> </a:t>
            </a:r>
            <a:r>
              <a:rPr lang="sv-SE" b="0" i="0" dirty="0" err="1">
                <a:solidFill>
                  <a:srgbClr val="000000"/>
                </a:solidFill>
                <a:effectLst/>
                <a:latin typeface="Open Sans"/>
              </a:rPr>
              <a:t>arcu</a:t>
            </a:r>
            <a:r>
              <a:rPr lang="sv-SE" b="0" i="0" dirty="0">
                <a:solidFill>
                  <a:srgbClr val="000000"/>
                </a:solidFill>
                <a:effectLst/>
                <a:latin typeface="Open Sans"/>
              </a:rPr>
              <a:t>, et </a:t>
            </a:r>
            <a:r>
              <a:rPr lang="sv-SE" b="0" i="0" dirty="0" err="1">
                <a:solidFill>
                  <a:srgbClr val="000000"/>
                </a:solidFill>
                <a:effectLst/>
                <a:latin typeface="Open Sans"/>
              </a:rPr>
              <a:t>tempor</a:t>
            </a:r>
            <a:r>
              <a:rPr lang="sv-SE" b="0" i="0" dirty="0">
                <a:solidFill>
                  <a:srgbClr val="000000"/>
                </a:solidFill>
                <a:effectLst/>
                <a:latin typeface="Open Sans"/>
              </a:rPr>
              <a:t> libero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a:t>
            </a:r>
            <a:endParaRPr lang="sv-SE" dirty="0"/>
          </a:p>
        </p:txBody>
      </p:sp>
      <p:sp>
        <p:nvSpPr>
          <p:cNvPr id="11" name="Text Placeholder 45">
            <a:extLst>
              <a:ext uri="{FF2B5EF4-FFF2-40B4-BE49-F238E27FC236}">
                <a16:creationId xmlns:a16="http://schemas.microsoft.com/office/drawing/2014/main" id="{D02397F7-2169-AF48-BACF-340CEA5E90A6}"/>
              </a:ext>
            </a:extLst>
          </p:cNvPr>
          <p:cNvSpPr>
            <a:spLocks noGrp="1"/>
          </p:cNvSpPr>
          <p:nvPr>
            <p:ph type="body" sz="quarter" idx="17" hasCustomPrompt="1"/>
          </p:nvPr>
        </p:nvSpPr>
        <p:spPr>
          <a:xfrm>
            <a:off x="512885" y="691748"/>
            <a:ext cx="6244058"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text</a:t>
            </a:r>
          </a:p>
        </p:txBody>
      </p:sp>
      <p:sp>
        <p:nvSpPr>
          <p:cNvPr id="8" name="Platshållare för datum 3">
            <a:extLst>
              <a:ext uri="{FF2B5EF4-FFF2-40B4-BE49-F238E27FC236}">
                <a16:creationId xmlns:a16="http://schemas.microsoft.com/office/drawing/2014/main" id="{7D0F93C8-C691-6340-96C3-4FF967784850}"/>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D954F9FD-A9B0-4C26-947B-2A5EF366DC78}" type="datetime1">
              <a:rPr lang="en-US" smtClean="0"/>
              <a:t>10/16/2018</a:t>
            </a:fld>
            <a:endParaRPr lang="en-US" dirty="0"/>
          </a:p>
        </p:txBody>
      </p:sp>
      <p:sp>
        <p:nvSpPr>
          <p:cNvPr id="9" name="Platshållare för sidfot 4">
            <a:extLst>
              <a:ext uri="{FF2B5EF4-FFF2-40B4-BE49-F238E27FC236}">
                <a16:creationId xmlns:a16="http://schemas.microsoft.com/office/drawing/2014/main" id="{D2D36013-959D-7949-9A94-9D1E61566501}"/>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0" name="Platshållare för bildnummer 5">
            <a:extLst>
              <a:ext uri="{FF2B5EF4-FFF2-40B4-BE49-F238E27FC236}">
                <a16:creationId xmlns:a16="http://schemas.microsoft.com/office/drawing/2014/main" id="{9225EE78-32AA-1E4A-878E-F3419CDEB58F}"/>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455154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nklista med 1 kolumn">
    <p:spTree>
      <p:nvGrpSpPr>
        <p:cNvPr id="1" name=""/>
        <p:cNvGrpSpPr/>
        <p:nvPr/>
      </p:nvGrpSpPr>
      <p:grpSpPr>
        <a:xfrm>
          <a:off x="0" y="0"/>
          <a:ext cx="0" cy="0"/>
          <a:chOff x="0" y="0"/>
          <a:chExt cx="0" cy="0"/>
        </a:xfrm>
      </p:grpSpPr>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2"/>
            <a:ext cx="7812968" cy="2209792"/>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a:t>
            </a:r>
          </a:p>
          <a:p>
            <a:pPr lvl="0"/>
            <a:r>
              <a:rPr lang="sv-SE" b="0" i="0" dirty="0">
                <a:solidFill>
                  <a:srgbClr val="000000"/>
                </a:solidFill>
                <a:effectLst/>
                <a:latin typeface="Open Sans"/>
              </a:rPr>
              <a:t>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quis</a:t>
            </a:r>
            <a:r>
              <a:rPr lang="sv-SE" b="0" i="0" dirty="0">
                <a:solidFill>
                  <a:srgbClr val="000000"/>
                </a:solidFill>
                <a:effectLst/>
                <a:latin typeface="Open Sans"/>
              </a:rPr>
              <a: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
        <p:nvSpPr>
          <p:cNvPr id="10" name="Text Placeholder 45">
            <a:extLst>
              <a:ext uri="{FF2B5EF4-FFF2-40B4-BE49-F238E27FC236}">
                <a16:creationId xmlns:a16="http://schemas.microsoft.com/office/drawing/2014/main" id="{BE8DC4F5-28E3-E149-A4EE-9FF63B5283FF}"/>
              </a:ext>
            </a:extLst>
          </p:cNvPr>
          <p:cNvSpPr>
            <a:spLocks noGrp="1"/>
          </p:cNvSpPr>
          <p:nvPr>
            <p:ph type="body" sz="quarter" idx="16" hasCustomPrompt="1"/>
          </p:nvPr>
        </p:nvSpPr>
        <p:spPr>
          <a:xfrm>
            <a:off x="512885" y="691748"/>
            <a:ext cx="6244058"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a:t>
            </a:r>
            <a:br>
              <a:rPr lang="sv-SE" dirty="0"/>
            </a:br>
            <a:r>
              <a:rPr lang="sv-SE" dirty="0"/>
              <a:t>punktlista en kolumn </a:t>
            </a:r>
          </a:p>
        </p:txBody>
      </p:sp>
      <p:sp>
        <p:nvSpPr>
          <p:cNvPr id="8" name="Platshållare för datum 3">
            <a:extLst>
              <a:ext uri="{FF2B5EF4-FFF2-40B4-BE49-F238E27FC236}">
                <a16:creationId xmlns:a16="http://schemas.microsoft.com/office/drawing/2014/main" id="{75B0A13E-1166-C14C-84D4-FEF79EF4BCB4}"/>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76E20105-1971-431D-9778-CCBB2BFEBC7C}" type="datetime1">
              <a:rPr lang="en-US" smtClean="0"/>
              <a:t>10/16/2018</a:t>
            </a:fld>
            <a:endParaRPr lang="en-US" dirty="0"/>
          </a:p>
        </p:txBody>
      </p:sp>
      <p:sp>
        <p:nvSpPr>
          <p:cNvPr id="9" name="Platshållare för sidfot 4">
            <a:extLst>
              <a:ext uri="{FF2B5EF4-FFF2-40B4-BE49-F238E27FC236}">
                <a16:creationId xmlns:a16="http://schemas.microsoft.com/office/drawing/2014/main" id="{BBE7CCFB-BD8B-1A4C-AAD6-7CE96772F51D}"/>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99299F19-2394-5E4B-BAF0-EBB2EB9BE716}"/>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510262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nklista med 2 kolumner">
    <p:spTree>
      <p:nvGrpSpPr>
        <p:cNvPr id="1" name=""/>
        <p:cNvGrpSpPr/>
        <p:nvPr/>
      </p:nvGrpSpPr>
      <p:grpSpPr>
        <a:xfrm>
          <a:off x="0" y="0"/>
          <a:ext cx="0" cy="0"/>
          <a:chOff x="0" y="0"/>
          <a:chExt cx="0" cy="0"/>
        </a:xfrm>
      </p:grpSpPr>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2"/>
            <a:ext cx="3563169" cy="2209792"/>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
        <p:nvSpPr>
          <p:cNvPr id="11" name="Text Placeholder 45">
            <a:extLst>
              <a:ext uri="{FF2B5EF4-FFF2-40B4-BE49-F238E27FC236}">
                <a16:creationId xmlns:a16="http://schemas.microsoft.com/office/drawing/2014/main" id="{59353760-F3A4-7644-A569-1E87FDF7ADD4}"/>
              </a:ext>
            </a:extLst>
          </p:cNvPr>
          <p:cNvSpPr>
            <a:spLocks noGrp="1"/>
          </p:cNvSpPr>
          <p:nvPr>
            <p:ph type="body" sz="quarter" idx="15" hasCustomPrompt="1"/>
          </p:nvPr>
        </p:nvSpPr>
        <p:spPr>
          <a:xfrm>
            <a:off x="4472702" y="2023542"/>
            <a:ext cx="3563169" cy="2209792"/>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
        <p:nvSpPr>
          <p:cNvPr id="12" name="Text Placeholder 45">
            <a:extLst>
              <a:ext uri="{FF2B5EF4-FFF2-40B4-BE49-F238E27FC236}">
                <a16:creationId xmlns:a16="http://schemas.microsoft.com/office/drawing/2014/main" id="{B59348B8-8159-9C4B-98BA-C55FA74FFA46}"/>
              </a:ext>
            </a:extLst>
          </p:cNvPr>
          <p:cNvSpPr>
            <a:spLocks noGrp="1"/>
          </p:cNvSpPr>
          <p:nvPr>
            <p:ph type="body" sz="quarter" idx="17" hasCustomPrompt="1"/>
          </p:nvPr>
        </p:nvSpPr>
        <p:spPr>
          <a:xfrm>
            <a:off x="512885" y="691748"/>
            <a:ext cx="6244058"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a:t>
            </a:r>
            <a:br>
              <a:rPr lang="sv-SE" dirty="0"/>
            </a:br>
            <a:r>
              <a:rPr lang="sv-SE" dirty="0"/>
              <a:t>punktlista två kolumner </a:t>
            </a:r>
          </a:p>
        </p:txBody>
      </p:sp>
      <p:sp>
        <p:nvSpPr>
          <p:cNvPr id="8" name="Platshållare för datum 3">
            <a:extLst>
              <a:ext uri="{FF2B5EF4-FFF2-40B4-BE49-F238E27FC236}">
                <a16:creationId xmlns:a16="http://schemas.microsoft.com/office/drawing/2014/main" id="{E6FA9A9A-C8E2-2A44-8DB1-E3F06CDEAA80}"/>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D55C336E-9BF7-4042-9D13-6AB1069B0DC1}" type="datetime1">
              <a:rPr lang="en-US" smtClean="0"/>
              <a:t>10/16/2018</a:t>
            </a:fld>
            <a:endParaRPr lang="en-US" dirty="0"/>
          </a:p>
        </p:txBody>
      </p:sp>
      <p:sp>
        <p:nvSpPr>
          <p:cNvPr id="9" name="Platshållare för sidfot 4">
            <a:extLst>
              <a:ext uri="{FF2B5EF4-FFF2-40B4-BE49-F238E27FC236}">
                <a16:creationId xmlns:a16="http://schemas.microsoft.com/office/drawing/2014/main" id="{7CF9CE69-3EEF-FC40-AB2D-7994517C0456}"/>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0" name="Platshållare för bildnummer 5">
            <a:extLst>
              <a:ext uri="{FF2B5EF4-FFF2-40B4-BE49-F238E27FC236}">
                <a16:creationId xmlns:a16="http://schemas.microsoft.com/office/drawing/2014/main" id="{09B0E174-F2CB-3245-A571-6AFC77C72FA8}"/>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19775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ida utan bild 3">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73173C-68EE-584D-9274-A32C12B6EFBC}"/>
              </a:ext>
            </a:extLst>
          </p:cNvPr>
          <p:cNvSpPr/>
          <p:nvPr userDrawn="1"/>
        </p:nvSpPr>
        <p:spPr>
          <a:xfrm>
            <a:off x="-77492" y="-69742"/>
            <a:ext cx="9306733" cy="538566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13" name="Group 12">
            <a:extLst>
              <a:ext uri="{FF2B5EF4-FFF2-40B4-BE49-F238E27FC236}">
                <a16:creationId xmlns:a16="http://schemas.microsoft.com/office/drawing/2014/main" id="{0B01217E-5081-EA4B-B0D7-DB78777F3394}"/>
              </a:ext>
            </a:extLst>
          </p:cNvPr>
          <p:cNvGrpSpPr/>
          <p:nvPr userDrawn="1"/>
        </p:nvGrpSpPr>
        <p:grpSpPr>
          <a:xfrm>
            <a:off x="3747364" y="-98675"/>
            <a:ext cx="5609950" cy="5462001"/>
            <a:chOff x="30481" y="10296"/>
            <a:chExt cx="5385661" cy="5243629"/>
          </a:xfrm>
        </p:grpSpPr>
        <p:sp>
          <p:nvSpPr>
            <p:cNvPr id="14" name="Rectangle 4">
              <a:extLst>
                <a:ext uri="{FF2B5EF4-FFF2-40B4-BE49-F238E27FC236}">
                  <a16:creationId xmlns:a16="http://schemas.microsoft.com/office/drawing/2014/main" id="{6CBB7A93-1FB9-EF48-805B-BE1137FD37FB}"/>
                </a:ext>
              </a:extLst>
            </p:cNvPr>
            <p:cNvSpPr/>
            <p:nvPr userDrawn="1"/>
          </p:nvSpPr>
          <p:spPr>
            <a:xfrm>
              <a:off x="30481" y="10296"/>
              <a:ext cx="5385661" cy="2100268"/>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15" name="Rectangle 7">
              <a:extLst>
                <a:ext uri="{FF2B5EF4-FFF2-40B4-BE49-F238E27FC236}">
                  <a16:creationId xmlns:a16="http://schemas.microsoft.com/office/drawing/2014/main" id="{A93EF76B-4747-A347-B7AE-08C0873B9E9C}"/>
                </a:ext>
              </a:extLst>
            </p:cNvPr>
            <p:cNvSpPr/>
            <p:nvPr userDrawn="1"/>
          </p:nvSpPr>
          <p:spPr>
            <a:xfrm>
              <a:off x="1673818" y="1117562"/>
              <a:ext cx="3727342" cy="4136363"/>
            </a:xfrm>
            <a:custGeom>
              <a:avLst/>
              <a:gdLst>
                <a:gd name="connsiteX0" fmla="*/ 0 w 3029918"/>
                <a:gd name="connsiteY0" fmla="*/ 0 h 3307204"/>
                <a:gd name="connsiteX1" fmla="*/ 3029918 w 3029918"/>
                <a:gd name="connsiteY1" fmla="*/ 0 h 3307204"/>
                <a:gd name="connsiteX2" fmla="*/ 3029918 w 3029918"/>
                <a:gd name="connsiteY2" fmla="*/ 3307204 h 3307204"/>
                <a:gd name="connsiteX3" fmla="*/ 0 w 3029918"/>
                <a:gd name="connsiteY3" fmla="*/ 3307204 h 3307204"/>
                <a:gd name="connsiteX4" fmla="*/ 0 w 3029918"/>
                <a:gd name="connsiteY4" fmla="*/ 0 h 3307204"/>
                <a:gd name="connsiteX0" fmla="*/ 0 w 3045417"/>
                <a:gd name="connsiteY0" fmla="*/ 805912 h 4113116"/>
                <a:gd name="connsiteX1" fmla="*/ 3045417 w 3045417"/>
                <a:gd name="connsiteY1" fmla="*/ 0 h 4113116"/>
                <a:gd name="connsiteX2" fmla="*/ 3029918 w 3045417"/>
                <a:gd name="connsiteY2" fmla="*/ 4113116 h 4113116"/>
                <a:gd name="connsiteX3" fmla="*/ 0 w 3045417"/>
                <a:gd name="connsiteY3" fmla="*/ 4113116 h 4113116"/>
                <a:gd name="connsiteX4" fmla="*/ 0 w 3045417"/>
                <a:gd name="connsiteY4" fmla="*/ 805912 h 4113116"/>
                <a:gd name="connsiteX0" fmla="*/ 906651 w 3045417"/>
                <a:gd name="connsiteY0" fmla="*/ 1387098 h 4113116"/>
                <a:gd name="connsiteX1" fmla="*/ 3045417 w 3045417"/>
                <a:gd name="connsiteY1" fmla="*/ 0 h 4113116"/>
                <a:gd name="connsiteX2" fmla="*/ 3029918 w 3045417"/>
                <a:gd name="connsiteY2" fmla="*/ 4113116 h 4113116"/>
                <a:gd name="connsiteX3" fmla="*/ 0 w 3045417"/>
                <a:gd name="connsiteY3" fmla="*/ 4113116 h 4113116"/>
                <a:gd name="connsiteX4" fmla="*/ 906651 w 3045417"/>
                <a:gd name="connsiteY4" fmla="*/ 1387098 h 4113116"/>
                <a:gd name="connsiteX0" fmla="*/ 0 w 3060916"/>
                <a:gd name="connsiteY0" fmla="*/ 984142 h 4113116"/>
                <a:gd name="connsiteX1" fmla="*/ 3060916 w 3060916"/>
                <a:gd name="connsiteY1" fmla="*/ 0 h 4113116"/>
                <a:gd name="connsiteX2" fmla="*/ 3045417 w 3060916"/>
                <a:gd name="connsiteY2" fmla="*/ 4113116 h 4113116"/>
                <a:gd name="connsiteX3" fmla="*/ 15499 w 3060916"/>
                <a:gd name="connsiteY3" fmla="*/ 4113116 h 4113116"/>
                <a:gd name="connsiteX4" fmla="*/ 0 w 3060916"/>
                <a:gd name="connsiteY4" fmla="*/ 984142 h 4113116"/>
                <a:gd name="connsiteX0" fmla="*/ 573471 w 3634387"/>
                <a:gd name="connsiteY0" fmla="*/ 984142 h 4128614"/>
                <a:gd name="connsiteX1" fmla="*/ 3634387 w 3634387"/>
                <a:gd name="connsiteY1" fmla="*/ 0 h 4128614"/>
                <a:gd name="connsiteX2" fmla="*/ 3618888 w 3634387"/>
                <a:gd name="connsiteY2" fmla="*/ 4113116 h 4128614"/>
                <a:gd name="connsiteX3" fmla="*/ 34 w 3634387"/>
                <a:gd name="connsiteY3" fmla="*/ 4128614 h 4128614"/>
                <a:gd name="connsiteX4" fmla="*/ 573471 w 3634387"/>
                <a:gd name="connsiteY4" fmla="*/ 984142 h 4128614"/>
                <a:gd name="connsiteX0" fmla="*/ 573487 w 3634403"/>
                <a:gd name="connsiteY0" fmla="*/ 984142 h 4128614"/>
                <a:gd name="connsiteX1" fmla="*/ 3634403 w 3634403"/>
                <a:gd name="connsiteY1" fmla="*/ 0 h 4128614"/>
                <a:gd name="connsiteX2" fmla="*/ 3618904 w 3634403"/>
                <a:gd name="connsiteY2" fmla="*/ 4113116 h 4128614"/>
                <a:gd name="connsiteX3" fmla="*/ 50 w 3634403"/>
                <a:gd name="connsiteY3" fmla="*/ 4128614 h 4128614"/>
                <a:gd name="connsiteX4" fmla="*/ 573487 w 3634403"/>
                <a:gd name="connsiteY4" fmla="*/ 984142 h 4128614"/>
                <a:gd name="connsiteX0" fmla="*/ 666467 w 3727383"/>
                <a:gd name="connsiteY0" fmla="*/ 984142 h 4136363"/>
                <a:gd name="connsiteX1" fmla="*/ 3727383 w 3727383"/>
                <a:gd name="connsiteY1" fmla="*/ 0 h 4136363"/>
                <a:gd name="connsiteX2" fmla="*/ 3711884 w 3727383"/>
                <a:gd name="connsiteY2" fmla="*/ 4113116 h 4136363"/>
                <a:gd name="connsiteX3" fmla="*/ 41 w 3727383"/>
                <a:gd name="connsiteY3" fmla="*/ 4136363 h 4136363"/>
                <a:gd name="connsiteX4" fmla="*/ 666467 w 3727383"/>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1039806 w 3727342"/>
                <a:gd name="connsiteY0" fmla="*/ 1147972 h 4136363"/>
                <a:gd name="connsiteX1" fmla="*/ 3727342 w 3727342"/>
                <a:gd name="connsiteY1" fmla="*/ 0 h 4136363"/>
                <a:gd name="connsiteX2" fmla="*/ 3711843 w 3727342"/>
                <a:gd name="connsiteY2" fmla="*/ 4113116 h 4136363"/>
                <a:gd name="connsiteX3" fmla="*/ 0 w 3727342"/>
                <a:gd name="connsiteY3" fmla="*/ 4136363 h 4136363"/>
                <a:gd name="connsiteX4" fmla="*/ 1039806 w 3727342"/>
                <a:gd name="connsiteY4" fmla="*/ 1147972 h 4136363"/>
                <a:gd name="connsiteX0" fmla="*/ 689286 w 3727342"/>
                <a:gd name="connsiteY0" fmla="*/ 972712 h 4136363"/>
                <a:gd name="connsiteX1" fmla="*/ 3727342 w 3727342"/>
                <a:gd name="connsiteY1" fmla="*/ 0 h 4136363"/>
                <a:gd name="connsiteX2" fmla="*/ 3711843 w 3727342"/>
                <a:gd name="connsiteY2" fmla="*/ 4113116 h 4136363"/>
                <a:gd name="connsiteX3" fmla="*/ 0 w 3727342"/>
                <a:gd name="connsiteY3" fmla="*/ 4136363 h 4136363"/>
                <a:gd name="connsiteX4" fmla="*/ 689286 w 3727342"/>
                <a:gd name="connsiteY4" fmla="*/ 972712 h 41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342" h="4136363">
                  <a:moveTo>
                    <a:pt x="689286" y="972712"/>
                  </a:moveTo>
                  <a:lnTo>
                    <a:pt x="3727342" y="0"/>
                  </a:lnTo>
                  <a:cubicBezTo>
                    <a:pt x="3722176" y="1371039"/>
                    <a:pt x="3717009" y="2742077"/>
                    <a:pt x="3711843" y="4113116"/>
                  </a:cubicBezTo>
                  <a:lnTo>
                    <a:pt x="0" y="4136363"/>
                  </a:lnTo>
                  <a:cubicBezTo>
                    <a:pt x="227308" y="3101121"/>
                    <a:pt x="454228" y="2069947"/>
                    <a:pt x="689286" y="972712"/>
                  </a:cubicBezTo>
                  <a:close/>
                </a:path>
              </a:pathLst>
            </a:cu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grpSp>
      <p:pic>
        <p:nvPicPr>
          <p:cNvPr id="16" name="Picture 15">
            <a:extLst>
              <a:ext uri="{FF2B5EF4-FFF2-40B4-BE49-F238E27FC236}">
                <a16:creationId xmlns:a16="http://schemas.microsoft.com/office/drawing/2014/main" id="{30B2AC2B-FF28-E842-8339-0F5EB94CE641}"/>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17" name="Text Placeholder 45">
            <a:extLst>
              <a:ext uri="{FF2B5EF4-FFF2-40B4-BE49-F238E27FC236}">
                <a16:creationId xmlns:a16="http://schemas.microsoft.com/office/drawing/2014/main" id="{6852736A-D8E1-9944-B593-37513A117BD9}"/>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a:t>
            </a:r>
            <a:br>
              <a:rPr lang="sv-SE" dirty="0"/>
            </a:br>
            <a:r>
              <a:rPr lang="sv-SE" dirty="0"/>
              <a:t>utan bild</a:t>
            </a:r>
          </a:p>
        </p:txBody>
      </p:sp>
    </p:spTree>
    <p:extLst>
      <p:ext uri="{BB962C8B-B14F-4D97-AF65-F5344CB8AC3E}">
        <p14:creationId xmlns:p14="http://schemas.microsoft.com/office/powerpoint/2010/main" val="207808319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da med ikoner">
    <p:spTree>
      <p:nvGrpSpPr>
        <p:cNvPr id="1" name=""/>
        <p:cNvGrpSpPr/>
        <p:nvPr/>
      </p:nvGrpSpPr>
      <p:grpSpPr>
        <a:xfrm>
          <a:off x="0" y="0"/>
          <a:ext cx="0" cy="0"/>
          <a:chOff x="0" y="0"/>
          <a:chExt cx="0" cy="0"/>
        </a:xfrm>
      </p:grpSpPr>
      <p:sp>
        <p:nvSpPr>
          <p:cNvPr id="6" name="Picture Placeholder 12"/>
          <p:cNvSpPr>
            <a:spLocks noGrp="1"/>
          </p:cNvSpPr>
          <p:nvPr>
            <p:ph type="pic" sz="quarter" idx="10" hasCustomPrompt="1"/>
          </p:nvPr>
        </p:nvSpPr>
        <p:spPr>
          <a:xfrm>
            <a:off x="1235596" y="1724664"/>
            <a:ext cx="1551009" cy="1799169"/>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8" name="Picture Placeholder 14"/>
          <p:cNvSpPr>
            <a:spLocks noGrp="1"/>
          </p:cNvSpPr>
          <p:nvPr>
            <p:ph type="pic" sz="quarter" idx="12" hasCustomPrompt="1"/>
          </p:nvPr>
        </p:nvSpPr>
        <p:spPr>
          <a:xfrm>
            <a:off x="6357393" y="1724664"/>
            <a:ext cx="1551009" cy="1799169"/>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3" name="Text Placeholder 45">
            <a:extLst>
              <a:ext uri="{FF2B5EF4-FFF2-40B4-BE49-F238E27FC236}">
                <a16:creationId xmlns:a16="http://schemas.microsoft.com/office/drawing/2014/main" id="{8E2BCAC8-F8DE-3647-A3AD-642663FABE90}"/>
              </a:ext>
            </a:extLst>
          </p:cNvPr>
          <p:cNvSpPr>
            <a:spLocks noGrp="1"/>
          </p:cNvSpPr>
          <p:nvPr>
            <p:ph type="body" sz="quarter" idx="13" hasCustomPrompt="1"/>
          </p:nvPr>
        </p:nvSpPr>
        <p:spPr>
          <a:xfrm>
            <a:off x="2574132" y="107174"/>
            <a:ext cx="3995737" cy="1004518"/>
          </a:xfrm>
          <a:prstGeom prst="rect">
            <a:avLst/>
          </a:prstGeom>
        </p:spPr>
        <p:txBody>
          <a:bodyPr anchor="b">
            <a:noAutofit/>
          </a:bodyPr>
          <a:lstStyle>
            <a:lvl1pPr marL="0" indent="0" algn="ctr">
              <a:buNone/>
              <a:defRPr sz="3600" b="0">
                <a:solidFill>
                  <a:sysClr val="windowText" lastClr="000000"/>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med </a:t>
            </a:r>
            <a:r>
              <a:rPr lang="en-US" dirty="0" err="1"/>
              <a:t>ikoner</a:t>
            </a:r>
            <a:endParaRPr lang="sv-SE" dirty="0"/>
          </a:p>
        </p:txBody>
      </p:sp>
      <p:sp>
        <p:nvSpPr>
          <p:cNvPr id="14" name="Text Placeholder 47">
            <a:extLst>
              <a:ext uri="{FF2B5EF4-FFF2-40B4-BE49-F238E27FC236}">
                <a16:creationId xmlns:a16="http://schemas.microsoft.com/office/drawing/2014/main" id="{65B4AE93-57A0-DB41-961F-0CB7DB83F9DB}"/>
              </a:ext>
            </a:extLst>
          </p:cNvPr>
          <p:cNvSpPr>
            <a:spLocks noGrp="1"/>
          </p:cNvSpPr>
          <p:nvPr>
            <p:ph type="body" sz="quarter" idx="14" hasCustomPrompt="1"/>
          </p:nvPr>
        </p:nvSpPr>
        <p:spPr>
          <a:xfrm>
            <a:off x="1674261" y="1228941"/>
            <a:ext cx="5795478" cy="262975"/>
          </a:xfrm>
          <a:prstGeom prst="rect">
            <a:avLst/>
          </a:prstGeom>
        </p:spPr>
        <p:txBody>
          <a:bodyPr>
            <a:normAutofit/>
          </a:bodyPr>
          <a:lstStyle>
            <a:lvl1pPr marL="0" indent="0" algn="ctr">
              <a:buNone/>
              <a:defRPr lang="en-US" sz="1100" dirty="0" smtClean="0">
                <a:latin typeface="+mn-l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p:txBody>
      </p:sp>
      <p:sp>
        <p:nvSpPr>
          <p:cNvPr id="15" name="Picture Placeholder 14">
            <a:extLst>
              <a:ext uri="{FF2B5EF4-FFF2-40B4-BE49-F238E27FC236}">
                <a16:creationId xmlns:a16="http://schemas.microsoft.com/office/drawing/2014/main" id="{14B0BDA1-E771-2145-92A6-2112BD784963}"/>
              </a:ext>
            </a:extLst>
          </p:cNvPr>
          <p:cNvSpPr>
            <a:spLocks noGrp="1"/>
          </p:cNvSpPr>
          <p:nvPr>
            <p:ph type="pic" sz="quarter" idx="15" hasCustomPrompt="1"/>
          </p:nvPr>
        </p:nvSpPr>
        <p:spPr>
          <a:xfrm>
            <a:off x="3796496" y="1724664"/>
            <a:ext cx="1551009" cy="1799169"/>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6" name="Text Placeholder 45">
            <a:extLst>
              <a:ext uri="{FF2B5EF4-FFF2-40B4-BE49-F238E27FC236}">
                <a16:creationId xmlns:a16="http://schemas.microsoft.com/office/drawing/2014/main" id="{D7A9AABC-90F2-E246-9A2B-4289314790B0}"/>
              </a:ext>
            </a:extLst>
          </p:cNvPr>
          <p:cNvSpPr>
            <a:spLocks noGrp="1"/>
          </p:cNvSpPr>
          <p:nvPr>
            <p:ph type="body" sz="quarter" idx="11" hasCustomPrompt="1"/>
          </p:nvPr>
        </p:nvSpPr>
        <p:spPr>
          <a:xfrm>
            <a:off x="790195" y="3756581"/>
            <a:ext cx="2441809" cy="331733"/>
          </a:xfrm>
          <a:prstGeom prst="rect">
            <a:avLst/>
          </a:prstGeom>
        </p:spPr>
        <p:txBody>
          <a:bodyPr anchor="b">
            <a:noAutofit/>
          </a:bodyPr>
          <a:lstStyle>
            <a:lvl1pPr marL="0" indent="0" algn="ctr">
              <a:buNone/>
              <a:defRPr sz="1600" b="1">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Text Only Slide</a:t>
            </a:r>
            <a:endParaRPr lang="sv-SE" dirty="0"/>
          </a:p>
        </p:txBody>
      </p:sp>
      <p:sp>
        <p:nvSpPr>
          <p:cNvPr id="17" name="Text Placeholder 45">
            <a:extLst>
              <a:ext uri="{FF2B5EF4-FFF2-40B4-BE49-F238E27FC236}">
                <a16:creationId xmlns:a16="http://schemas.microsoft.com/office/drawing/2014/main" id="{979516C7-D034-C24B-B879-822D787723F6}"/>
              </a:ext>
            </a:extLst>
          </p:cNvPr>
          <p:cNvSpPr>
            <a:spLocks noGrp="1"/>
          </p:cNvSpPr>
          <p:nvPr>
            <p:ph type="body" sz="quarter" idx="16" hasCustomPrompt="1"/>
          </p:nvPr>
        </p:nvSpPr>
        <p:spPr>
          <a:xfrm>
            <a:off x="5911992" y="3756581"/>
            <a:ext cx="2441809" cy="331733"/>
          </a:xfrm>
          <a:prstGeom prst="rect">
            <a:avLst/>
          </a:prstGeom>
        </p:spPr>
        <p:txBody>
          <a:bodyPr anchor="b">
            <a:noAutofit/>
          </a:bodyPr>
          <a:lstStyle>
            <a:lvl1pPr marL="0" indent="0" algn="ctr">
              <a:buNone/>
              <a:defRPr sz="1600" b="1">
                <a:solidFill>
                  <a:srgbClr val="000000"/>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Text Only Slide</a:t>
            </a:r>
            <a:endParaRPr lang="sv-SE" dirty="0"/>
          </a:p>
        </p:txBody>
      </p:sp>
      <p:sp>
        <p:nvSpPr>
          <p:cNvPr id="18" name="Text Placeholder 45">
            <a:extLst>
              <a:ext uri="{FF2B5EF4-FFF2-40B4-BE49-F238E27FC236}">
                <a16:creationId xmlns:a16="http://schemas.microsoft.com/office/drawing/2014/main" id="{246FFCFD-95B5-7D4C-98D6-348BA9F27766}"/>
              </a:ext>
            </a:extLst>
          </p:cNvPr>
          <p:cNvSpPr>
            <a:spLocks noGrp="1"/>
          </p:cNvSpPr>
          <p:nvPr>
            <p:ph type="body" sz="quarter" idx="17" hasCustomPrompt="1"/>
          </p:nvPr>
        </p:nvSpPr>
        <p:spPr>
          <a:xfrm>
            <a:off x="3357154" y="3756580"/>
            <a:ext cx="2441809" cy="331733"/>
          </a:xfrm>
          <a:prstGeom prst="rect">
            <a:avLst/>
          </a:prstGeom>
        </p:spPr>
        <p:txBody>
          <a:bodyPr anchor="b">
            <a:noAutofit/>
          </a:bodyPr>
          <a:lstStyle>
            <a:lvl1pPr marL="0" indent="0" algn="ctr">
              <a:buNone/>
              <a:defRPr sz="1600" b="1">
                <a:solidFill>
                  <a:srgbClr val="000000"/>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Text Only Slide</a:t>
            </a:r>
            <a:endParaRPr lang="sv-SE" dirty="0"/>
          </a:p>
        </p:txBody>
      </p:sp>
      <p:sp>
        <p:nvSpPr>
          <p:cNvPr id="19" name="Platshållare för datum 3">
            <a:extLst>
              <a:ext uri="{FF2B5EF4-FFF2-40B4-BE49-F238E27FC236}">
                <a16:creationId xmlns:a16="http://schemas.microsoft.com/office/drawing/2014/main" id="{9C9CAD85-275E-3144-8BA4-CCAF43781DD2}"/>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CD57A31C-54F8-4089-A9B1-1F86D6B7F903}" type="datetime1">
              <a:rPr lang="en-US" smtClean="0"/>
              <a:t>10/16/2018</a:t>
            </a:fld>
            <a:endParaRPr lang="en-US" dirty="0"/>
          </a:p>
        </p:txBody>
      </p:sp>
      <p:sp>
        <p:nvSpPr>
          <p:cNvPr id="20" name="Platshållare för sidfot 4">
            <a:extLst>
              <a:ext uri="{FF2B5EF4-FFF2-40B4-BE49-F238E27FC236}">
                <a16:creationId xmlns:a16="http://schemas.microsoft.com/office/drawing/2014/main" id="{DDF1267D-F835-1B45-BAF0-B7B7FA93380C}"/>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21" name="Platshållare för bildnummer 5">
            <a:extLst>
              <a:ext uri="{FF2B5EF4-FFF2-40B4-BE49-F238E27FC236}">
                <a16:creationId xmlns:a16="http://schemas.microsoft.com/office/drawing/2014/main" id="{48126604-11CF-504A-89A1-9BB08315CBA0}"/>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3318946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lsides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797052-3836-9D4C-8654-F4AE90B03171}"/>
              </a:ext>
            </a:extLst>
          </p:cNvPr>
          <p:cNvSpPr/>
          <p:nvPr userDrawn="1"/>
        </p:nvSpPr>
        <p:spPr>
          <a:xfrm>
            <a:off x="-33337" y="-18753"/>
            <a:ext cx="9210675" cy="5181006"/>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 name="Picture Placeholder 6"/>
          <p:cNvSpPr>
            <a:spLocks noGrp="1"/>
          </p:cNvSpPr>
          <p:nvPr>
            <p:ph type="pic" sz="quarter" idx="10" hasCustomPrompt="1"/>
          </p:nvPr>
        </p:nvSpPr>
        <p:spPr>
          <a:xfrm>
            <a:off x="-33337" y="-28278"/>
            <a:ext cx="9227612" cy="5190531"/>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7256206 w 9144000"/>
              <a:gd name="connsiteY1" fmla="*/ 789039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7226709 w 9144000"/>
              <a:gd name="connsiteY1" fmla="*/ 789039 h 5143500"/>
              <a:gd name="connsiteX2" fmla="*/ 9144000 w 9144000"/>
              <a:gd name="connsiteY2" fmla="*/ 5143500 h 5143500"/>
              <a:gd name="connsiteX3" fmla="*/ 0 w 9144000"/>
              <a:gd name="connsiteY3" fmla="*/ 5143500 h 5143500"/>
              <a:gd name="connsiteX4" fmla="*/ 0 w 91440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143500">
                <a:moveTo>
                  <a:pt x="0" y="0"/>
                </a:moveTo>
                <a:lnTo>
                  <a:pt x="7226709" y="789039"/>
                </a:lnTo>
                <a:lnTo>
                  <a:pt x="9144000" y="5143500"/>
                </a:lnTo>
                <a:lnTo>
                  <a:pt x="0" y="5143500"/>
                </a:lnTo>
                <a:lnTo>
                  <a:pt x="0" y="0"/>
                </a:lnTo>
                <a:close/>
              </a:path>
            </a:pathLst>
          </a:custGeo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pic>
        <p:nvPicPr>
          <p:cNvPr id="12" name="Picture 11">
            <a:extLst>
              <a:ext uri="{FF2B5EF4-FFF2-40B4-BE49-F238E27FC236}">
                <a16:creationId xmlns:a16="http://schemas.microsoft.com/office/drawing/2014/main" id="{B4EEC5F7-8BCD-7745-B9B6-BB4F7EB216F9}"/>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5" name="Platshållare för datum 3">
            <a:extLst>
              <a:ext uri="{FF2B5EF4-FFF2-40B4-BE49-F238E27FC236}">
                <a16:creationId xmlns:a16="http://schemas.microsoft.com/office/drawing/2014/main" id="{E50C7A3A-5D25-5848-82B5-05CB420DB0AD}"/>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bg1"/>
                </a:solidFill>
              </a:defRPr>
            </a:lvl1pPr>
          </a:lstStyle>
          <a:p>
            <a:fld id="{921311A4-3BAE-454B-A854-9F29DC2C1D90}" type="datetime1">
              <a:rPr lang="en-US" smtClean="0"/>
              <a:t>10/16/2018</a:t>
            </a:fld>
            <a:endParaRPr lang="en-US" dirty="0"/>
          </a:p>
        </p:txBody>
      </p:sp>
      <p:sp>
        <p:nvSpPr>
          <p:cNvPr id="6" name="Platshållare för sidfot 4">
            <a:extLst>
              <a:ext uri="{FF2B5EF4-FFF2-40B4-BE49-F238E27FC236}">
                <a16:creationId xmlns:a16="http://schemas.microsoft.com/office/drawing/2014/main" id="{378B23DF-386C-9640-BE52-1DF27E2F0D24}"/>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solidFill>
              </a:defRPr>
            </a:lvl1pPr>
          </a:lstStyle>
          <a:p>
            <a:pPr>
              <a:defRPr/>
            </a:pPr>
            <a:r>
              <a:rPr lang="sv-SE"/>
              <a:t>BAM Måleri – Vidareutbildning</a:t>
            </a:r>
            <a:endParaRPr lang="sv-SE" dirty="0"/>
          </a:p>
        </p:txBody>
      </p:sp>
      <p:sp>
        <p:nvSpPr>
          <p:cNvPr id="8" name="Platshållare för bildnummer 5">
            <a:extLst>
              <a:ext uri="{FF2B5EF4-FFF2-40B4-BE49-F238E27FC236}">
                <a16:creationId xmlns:a16="http://schemas.microsoft.com/office/drawing/2014/main" id="{8A0E7E23-17C7-7A47-8F2A-468140D17368}"/>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539035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hel sida">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135FA7D-C6E4-2743-9E60-398263C06F78}"/>
              </a:ext>
            </a:extLst>
          </p:cNvPr>
          <p:cNvSpPr>
            <a:spLocks noGrp="1"/>
          </p:cNvSpPr>
          <p:nvPr>
            <p:ph type="media" sz="quarter" idx="10" hasCustomPrompt="1"/>
          </p:nvPr>
        </p:nvSpPr>
        <p:spPr>
          <a:xfrm>
            <a:off x="0" y="0"/>
            <a:ext cx="9144000" cy="5143500"/>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video</a:t>
            </a:r>
            <a:endParaRPr lang="en-GB" dirty="0"/>
          </a:p>
        </p:txBody>
      </p:sp>
    </p:spTree>
    <p:extLst>
      <p:ext uri="{BB962C8B-B14F-4D97-AF65-F5344CB8AC3E}">
        <p14:creationId xmlns:p14="http://schemas.microsoft.com/office/powerpoint/2010/main" val="425663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a med flera bilder">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A8EF75D6-8C50-4647-BA48-F3F8A3DBDB5B}"/>
              </a:ext>
            </a:extLst>
          </p:cNvPr>
          <p:cNvSpPr>
            <a:spLocks noGrp="1"/>
          </p:cNvSpPr>
          <p:nvPr>
            <p:ph type="pic" sz="quarter" idx="10" hasCustomPrompt="1"/>
          </p:nvPr>
        </p:nvSpPr>
        <p:spPr>
          <a:xfrm>
            <a:off x="6953579" y="885675"/>
            <a:ext cx="2941768" cy="3412448"/>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7" name="Picture Placeholder 12">
            <a:extLst>
              <a:ext uri="{FF2B5EF4-FFF2-40B4-BE49-F238E27FC236}">
                <a16:creationId xmlns:a16="http://schemas.microsoft.com/office/drawing/2014/main" id="{4AA0862A-F774-7C4C-811C-445050803FF4}"/>
              </a:ext>
            </a:extLst>
          </p:cNvPr>
          <p:cNvSpPr>
            <a:spLocks noGrp="1"/>
          </p:cNvSpPr>
          <p:nvPr>
            <p:ph type="pic" sz="quarter" idx="11" hasCustomPrompt="1"/>
          </p:nvPr>
        </p:nvSpPr>
        <p:spPr>
          <a:xfrm>
            <a:off x="5793553" y="3655482"/>
            <a:ext cx="2200179" cy="2552205"/>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8" name="Picture Placeholder 12">
            <a:extLst>
              <a:ext uri="{FF2B5EF4-FFF2-40B4-BE49-F238E27FC236}">
                <a16:creationId xmlns:a16="http://schemas.microsoft.com/office/drawing/2014/main" id="{D80E3090-F4CF-8A4E-B535-60AC13C3D4A0}"/>
              </a:ext>
            </a:extLst>
          </p:cNvPr>
          <p:cNvSpPr>
            <a:spLocks noGrp="1"/>
          </p:cNvSpPr>
          <p:nvPr>
            <p:ph type="pic" sz="quarter" idx="12" hasCustomPrompt="1"/>
          </p:nvPr>
        </p:nvSpPr>
        <p:spPr>
          <a:xfrm>
            <a:off x="4736292" y="1651818"/>
            <a:ext cx="2117704" cy="2456535"/>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0" name="Text Placeholder 45">
            <a:extLst>
              <a:ext uri="{FF2B5EF4-FFF2-40B4-BE49-F238E27FC236}">
                <a16:creationId xmlns:a16="http://schemas.microsoft.com/office/drawing/2014/main" id="{1C4C940B-1041-4D47-BF82-81413AF01101}"/>
              </a:ext>
            </a:extLst>
          </p:cNvPr>
          <p:cNvSpPr>
            <a:spLocks noGrp="1"/>
          </p:cNvSpPr>
          <p:nvPr>
            <p:ph type="body" sz="quarter" idx="14" hasCustomPrompt="1"/>
          </p:nvPr>
        </p:nvSpPr>
        <p:spPr>
          <a:xfrm>
            <a:off x="512884" y="1750696"/>
            <a:ext cx="3727063" cy="2683213"/>
          </a:xfrm>
          <a:prstGeom prst="rect">
            <a:avLst/>
          </a:prstGeom>
        </p:spPr>
        <p:txBody>
          <a:bodyPr anchor="t">
            <a:noAutofit/>
          </a:bodyPr>
          <a:lstStyle>
            <a:lvl1pPr marL="0" indent="0" algn="l">
              <a:buNone/>
              <a:defRPr lang="sv-SE" sz="2000" b="0" i="0" smtClean="0">
                <a:effectLs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endParaRPr lang="sv-SE" dirty="0"/>
          </a:p>
        </p:txBody>
      </p:sp>
      <p:sp>
        <p:nvSpPr>
          <p:cNvPr id="12" name="Picture Placeholder 12">
            <a:extLst>
              <a:ext uri="{FF2B5EF4-FFF2-40B4-BE49-F238E27FC236}">
                <a16:creationId xmlns:a16="http://schemas.microsoft.com/office/drawing/2014/main" id="{A31CD41F-FA30-464A-B3C4-414440D0C0D2}"/>
              </a:ext>
            </a:extLst>
          </p:cNvPr>
          <p:cNvSpPr>
            <a:spLocks noGrp="1"/>
          </p:cNvSpPr>
          <p:nvPr>
            <p:ph type="pic" sz="quarter" idx="15" hasCustomPrompt="1"/>
          </p:nvPr>
        </p:nvSpPr>
        <p:spPr>
          <a:xfrm>
            <a:off x="4239948" y="3789198"/>
            <a:ext cx="1503813" cy="1744421"/>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5" name="Text Placeholder 45">
            <a:extLst>
              <a:ext uri="{FF2B5EF4-FFF2-40B4-BE49-F238E27FC236}">
                <a16:creationId xmlns:a16="http://schemas.microsoft.com/office/drawing/2014/main" id="{8526F449-F722-E34A-A436-B27AE9A948DD}"/>
              </a:ext>
            </a:extLst>
          </p:cNvPr>
          <p:cNvSpPr>
            <a:spLocks noGrp="1"/>
          </p:cNvSpPr>
          <p:nvPr>
            <p:ph type="body" sz="quarter" idx="17" hasCustomPrompt="1"/>
          </p:nvPr>
        </p:nvSpPr>
        <p:spPr>
          <a:xfrm>
            <a:off x="512885" y="691748"/>
            <a:ext cx="6244058"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flera bilder</a:t>
            </a:r>
          </a:p>
        </p:txBody>
      </p:sp>
      <p:sp>
        <p:nvSpPr>
          <p:cNvPr id="11" name="Platshållare för datum 3">
            <a:extLst>
              <a:ext uri="{FF2B5EF4-FFF2-40B4-BE49-F238E27FC236}">
                <a16:creationId xmlns:a16="http://schemas.microsoft.com/office/drawing/2014/main" id="{4418C3CA-BAF1-0F44-8CBD-E584DCF2DB2F}"/>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68795EB6-AF8B-403A-80C7-7A1D5EC48314}" type="datetime1">
              <a:rPr lang="en-US" smtClean="0"/>
              <a:t>10/16/2018</a:t>
            </a:fld>
            <a:endParaRPr lang="en-US" dirty="0"/>
          </a:p>
        </p:txBody>
      </p:sp>
      <p:sp>
        <p:nvSpPr>
          <p:cNvPr id="16" name="Platshållare för sidfot 4">
            <a:extLst>
              <a:ext uri="{FF2B5EF4-FFF2-40B4-BE49-F238E27FC236}">
                <a16:creationId xmlns:a16="http://schemas.microsoft.com/office/drawing/2014/main" id="{9B7591FD-BA4E-5C40-989C-A5FF57FDE31A}"/>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7" name="Platshållare för bildnummer 5">
            <a:extLst>
              <a:ext uri="{FF2B5EF4-FFF2-40B4-BE49-F238E27FC236}">
                <a16:creationId xmlns:a16="http://schemas.microsoft.com/office/drawing/2014/main" id="{D712B768-C6D7-0446-8480-C9FDA50ADB4C}"/>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3593349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ffra eller infografik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tx2"/>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tx2"/>
                </a:solidFill>
                <a:latin typeface="Georgia" panose="02040502050405020303" pitchFamily="18" charset="0"/>
                <a:cs typeface="Arial" panose="020B0604020202020204" pitchFamily="34" charset="0"/>
              </a:defRPr>
            </a:lvl1pPr>
          </a:lstStyle>
          <a:p>
            <a:pPr lvl="0"/>
            <a:r>
              <a:rPr lang="en-US" dirty="0"/>
              <a:t>%</a:t>
            </a:r>
            <a:endParaRPr lang="sv-SE" dirty="0"/>
          </a:p>
        </p:txBody>
      </p:sp>
      <p:sp>
        <p:nvSpPr>
          <p:cNvPr id="16" name="Platshållare för datum 3">
            <a:extLst>
              <a:ext uri="{FF2B5EF4-FFF2-40B4-BE49-F238E27FC236}">
                <a16:creationId xmlns:a16="http://schemas.microsoft.com/office/drawing/2014/main" id="{2A802119-C399-EE4A-AA73-B76BB0AD3038}"/>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1F9DCEBD-0008-4385-92E0-4AE81C7D66D0}" type="datetime1">
              <a:rPr lang="en-US" smtClean="0"/>
              <a:t>10/16/2018</a:t>
            </a:fld>
            <a:endParaRPr lang="en-US" dirty="0"/>
          </a:p>
        </p:txBody>
      </p:sp>
      <p:sp>
        <p:nvSpPr>
          <p:cNvPr id="20" name="Platshållare för sidfot 4">
            <a:extLst>
              <a:ext uri="{FF2B5EF4-FFF2-40B4-BE49-F238E27FC236}">
                <a16:creationId xmlns:a16="http://schemas.microsoft.com/office/drawing/2014/main" id="{8BFC993D-9381-1D43-BBC6-E75A8F4EA926}"/>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21" name="Platshållare för bildnummer 5">
            <a:extLst>
              <a:ext uri="{FF2B5EF4-FFF2-40B4-BE49-F238E27FC236}">
                <a16:creationId xmlns:a16="http://schemas.microsoft.com/office/drawing/2014/main" id="{B0283C62-9890-8740-82AB-4110D4BFEDAF}"/>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456740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ffra eller infografi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accent1"/>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accent1"/>
                </a:solidFill>
                <a:latin typeface="Georgia" panose="02040502050405020303" pitchFamily="18" charset="0"/>
                <a:cs typeface="Arial" panose="020B0604020202020204" pitchFamily="34" charset="0"/>
              </a:defRPr>
            </a:lvl1pPr>
          </a:lstStyle>
          <a:p>
            <a:pPr lvl="0"/>
            <a:r>
              <a:rPr lang="en-US" dirty="0"/>
              <a:t>%</a:t>
            </a:r>
            <a:endParaRPr lang="sv-SE" dirty="0"/>
          </a:p>
        </p:txBody>
      </p:sp>
      <p:sp>
        <p:nvSpPr>
          <p:cNvPr id="11" name="Platshållare för datum 3">
            <a:extLst>
              <a:ext uri="{FF2B5EF4-FFF2-40B4-BE49-F238E27FC236}">
                <a16:creationId xmlns:a16="http://schemas.microsoft.com/office/drawing/2014/main" id="{1F8142A7-3809-4444-A486-947FA0E5FA4E}"/>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F408F7FD-0B23-4E87-A7DE-7BC787ADF1F8}" type="datetime1">
              <a:rPr lang="en-US" smtClean="0"/>
              <a:t>10/16/2018</a:t>
            </a:fld>
            <a:endParaRPr lang="en-US" dirty="0"/>
          </a:p>
        </p:txBody>
      </p:sp>
      <p:sp>
        <p:nvSpPr>
          <p:cNvPr id="16" name="Platshållare för sidfot 4">
            <a:extLst>
              <a:ext uri="{FF2B5EF4-FFF2-40B4-BE49-F238E27FC236}">
                <a16:creationId xmlns:a16="http://schemas.microsoft.com/office/drawing/2014/main" id="{CE68EA24-FFB9-2D4F-A14D-52C0B4FEE85D}"/>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20" name="Platshållare för bildnummer 5">
            <a:extLst>
              <a:ext uri="{FF2B5EF4-FFF2-40B4-BE49-F238E27FC236}">
                <a16:creationId xmlns:a16="http://schemas.microsoft.com/office/drawing/2014/main" id="{9A555F08-A5F8-3141-9638-2747C43212DD}"/>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366886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ffra eller infografi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accent5"/>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accent5"/>
                </a:solidFill>
                <a:latin typeface="Georgia" panose="02040502050405020303" pitchFamily="18" charset="0"/>
                <a:cs typeface="Arial" panose="020B0604020202020204" pitchFamily="34" charset="0"/>
              </a:defRPr>
            </a:lvl1pPr>
          </a:lstStyle>
          <a:p>
            <a:pPr lvl="0"/>
            <a:r>
              <a:rPr lang="en-US" dirty="0"/>
              <a:t>%</a:t>
            </a:r>
            <a:endParaRPr lang="sv-SE" dirty="0"/>
          </a:p>
        </p:txBody>
      </p:sp>
      <p:sp>
        <p:nvSpPr>
          <p:cNvPr id="11" name="Platshållare för datum 3">
            <a:extLst>
              <a:ext uri="{FF2B5EF4-FFF2-40B4-BE49-F238E27FC236}">
                <a16:creationId xmlns:a16="http://schemas.microsoft.com/office/drawing/2014/main" id="{907AB8AC-F938-E748-8641-088427458915}"/>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80F6059D-96B6-4977-AB3A-3A09E3E52165}" type="datetime1">
              <a:rPr lang="en-US" smtClean="0"/>
              <a:t>10/16/2018</a:t>
            </a:fld>
            <a:endParaRPr lang="en-US" dirty="0"/>
          </a:p>
        </p:txBody>
      </p:sp>
      <p:sp>
        <p:nvSpPr>
          <p:cNvPr id="16" name="Platshållare för sidfot 4">
            <a:extLst>
              <a:ext uri="{FF2B5EF4-FFF2-40B4-BE49-F238E27FC236}">
                <a16:creationId xmlns:a16="http://schemas.microsoft.com/office/drawing/2014/main" id="{09177A78-CD50-FC41-9620-BE08E452D231}"/>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20" name="Platshållare för bildnummer 5">
            <a:extLst>
              <a:ext uri="{FF2B5EF4-FFF2-40B4-BE49-F238E27FC236}">
                <a16:creationId xmlns:a16="http://schemas.microsoft.com/office/drawing/2014/main" id="{EA9DDD2D-533C-4747-9E7B-6F599E6DB834}"/>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377644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ffra eller infografik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accent6"/>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accent6"/>
                </a:solidFill>
                <a:latin typeface="Georgia" panose="02040502050405020303" pitchFamily="18" charset="0"/>
                <a:cs typeface="Arial" panose="020B0604020202020204" pitchFamily="34" charset="0"/>
              </a:defRPr>
            </a:lvl1pPr>
          </a:lstStyle>
          <a:p>
            <a:pPr lvl="0"/>
            <a:r>
              <a:rPr lang="en-US" dirty="0"/>
              <a:t>%</a:t>
            </a:r>
            <a:endParaRPr lang="sv-SE" dirty="0"/>
          </a:p>
        </p:txBody>
      </p:sp>
      <p:sp>
        <p:nvSpPr>
          <p:cNvPr id="11" name="Platshållare för datum 3">
            <a:extLst>
              <a:ext uri="{FF2B5EF4-FFF2-40B4-BE49-F238E27FC236}">
                <a16:creationId xmlns:a16="http://schemas.microsoft.com/office/drawing/2014/main" id="{B276BDD4-30F9-F24B-A0D0-1E525BE96D7B}"/>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EA006365-E905-4CF5-843D-DE38B2F7F471}" type="datetime1">
              <a:rPr lang="en-US" smtClean="0"/>
              <a:t>10/16/2018</a:t>
            </a:fld>
            <a:endParaRPr lang="en-US" dirty="0"/>
          </a:p>
        </p:txBody>
      </p:sp>
      <p:sp>
        <p:nvSpPr>
          <p:cNvPr id="16" name="Platshållare för sidfot 4">
            <a:extLst>
              <a:ext uri="{FF2B5EF4-FFF2-40B4-BE49-F238E27FC236}">
                <a16:creationId xmlns:a16="http://schemas.microsoft.com/office/drawing/2014/main" id="{3EB8CEF5-8CFE-FF4A-8B4F-D5292E541377}"/>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20" name="Platshållare för bildnummer 5">
            <a:extLst>
              <a:ext uri="{FF2B5EF4-FFF2-40B4-BE49-F238E27FC236}">
                <a16:creationId xmlns:a16="http://schemas.microsoft.com/office/drawing/2014/main" id="{8215FAFC-4AD9-5743-B0B6-5056212E98BB}"/>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3031879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 eller infografi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D7FC2C2F-A02F-F141-A9D9-8E50D979F7BA}"/>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FC3886DC-B234-4E9F-A60F-D3D613AFC24D}" type="datetime1">
              <a:rPr lang="en-US" smtClean="0"/>
              <a:t>10/16/2018</a:t>
            </a:fld>
            <a:endParaRPr lang="en-US" dirty="0"/>
          </a:p>
        </p:txBody>
      </p:sp>
      <p:sp>
        <p:nvSpPr>
          <p:cNvPr id="10" name="Platshållare för sidfot 4">
            <a:extLst>
              <a:ext uri="{FF2B5EF4-FFF2-40B4-BE49-F238E27FC236}">
                <a16:creationId xmlns:a16="http://schemas.microsoft.com/office/drawing/2014/main" id="{B77FE6F8-6AC4-3246-9586-0A0F22640A92}"/>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5F25546D-902B-2843-B0FA-CFB6FF1CBF5A}"/>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35091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 eller infografik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F46446B8-4651-5A4E-89AB-936DF9AC2B18}"/>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A3DFAC1E-FA68-4DE7-946B-BE707BE6A939}" type="datetime1">
              <a:rPr lang="en-US" smtClean="0"/>
              <a:t>10/16/2018</a:t>
            </a:fld>
            <a:endParaRPr lang="en-US" dirty="0"/>
          </a:p>
        </p:txBody>
      </p:sp>
      <p:sp>
        <p:nvSpPr>
          <p:cNvPr id="10" name="Platshållare för sidfot 4">
            <a:extLst>
              <a:ext uri="{FF2B5EF4-FFF2-40B4-BE49-F238E27FC236}">
                <a16:creationId xmlns:a16="http://schemas.microsoft.com/office/drawing/2014/main" id="{92E9F431-9F6A-2942-BE0F-457214EFDB55}"/>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D1B94B6E-1DD9-D84D-A4C6-C5D9979C595C}"/>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681466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ida utan bild 4">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73173C-68EE-584D-9274-A32C12B6EFBC}"/>
              </a:ext>
            </a:extLst>
          </p:cNvPr>
          <p:cNvSpPr/>
          <p:nvPr userDrawn="1"/>
        </p:nvSpPr>
        <p:spPr>
          <a:xfrm>
            <a:off x="-77492" y="-69742"/>
            <a:ext cx="9306733" cy="538566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13" name="Group 12">
            <a:extLst>
              <a:ext uri="{FF2B5EF4-FFF2-40B4-BE49-F238E27FC236}">
                <a16:creationId xmlns:a16="http://schemas.microsoft.com/office/drawing/2014/main" id="{0B01217E-5081-EA4B-B0D7-DB78777F3394}"/>
              </a:ext>
            </a:extLst>
          </p:cNvPr>
          <p:cNvGrpSpPr/>
          <p:nvPr userDrawn="1"/>
        </p:nvGrpSpPr>
        <p:grpSpPr>
          <a:xfrm>
            <a:off x="3747364" y="-98675"/>
            <a:ext cx="5609950" cy="5462001"/>
            <a:chOff x="30481" y="10296"/>
            <a:chExt cx="5385661" cy="5243629"/>
          </a:xfrm>
        </p:grpSpPr>
        <p:sp>
          <p:nvSpPr>
            <p:cNvPr id="14" name="Rectangle 4">
              <a:extLst>
                <a:ext uri="{FF2B5EF4-FFF2-40B4-BE49-F238E27FC236}">
                  <a16:creationId xmlns:a16="http://schemas.microsoft.com/office/drawing/2014/main" id="{6CBB7A93-1FB9-EF48-805B-BE1137FD37FB}"/>
                </a:ext>
              </a:extLst>
            </p:cNvPr>
            <p:cNvSpPr/>
            <p:nvPr userDrawn="1"/>
          </p:nvSpPr>
          <p:spPr>
            <a:xfrm>
              <a:off x="30481" y="10296"/>
              <a:ext cx="5385661" cy="2100268"/>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15" name="Rectangle 7">
              <a:extLst>
                <a:ext uri="{FF2B5EF4-FFF2-40B4-BE49-F238E27FC236}">
                  <a16:creationId xmlns:a16="http://schemas.microsoft.com/office/drawing/2014/main" id="{A93EF76B-4747-A347-B7AE-08C0873B9E9C}"/>
                </a:ext>
              </a:extLst>
            </p:cNvPr>
            <p:cNvSpPr/>
            <p:nvPr userDrawn="1"/>
          </p:nvSpPr>
          <p:spPr>
            <a:xfrm>
              <a:off x="1673818" y="1117562"/>
              <a:ext cx="3727342" cy="4136363"/>
            </a:xfrm>
            <a:custGeom>
              <a:avLst/>
              <a:gdLst>
                <a:gd name="connsiteX0" fmla="*/ 0 w 3029918"/>
                <a:gd name="connsiteY0" fmla="*/ 0 h 3307204"/>
                <a:gd name="connsiteX1" fmla="*/ 3029918 w 3029918"/>
                <a:gd name="connsiteY1" fmla="*/ 0 h 3307204"/>
                <a:gd name="connsiteX2" fmla="*/ 3029918 w 3029918"/>
                <a:gd name="connsiteY2" fmla="*/ 3307204 h 3307204"/>
                <a:gd name="connsiteX3" fmla="*/ 0 w 3029918"/>
                <a:gd name="connsiteY3" fmla="*/ 3307204 h 3307204"/>
                <a:gd name="connsiteX4" fmla="*/ 0 w 3029918"/>
                <a:gd name="connsiteY4" fmla="*/ 0 h 3307204"/>
                <a:gd name="connsiteX0" fmla="*/ 0 w 3045417"/>
                <a:gd name="connsiteY0" fmla="*/ 805912 h 4113116"/>
                <a:gd name="connsiteX1" fmla="*/ 3045417 w 3045417"/>
                <a:gd name="connsiteY1" fmla="*/ 0 h 4113116"/>
                <a:gd name="connsiteX2" fmla="*/ 3029918 w 3045417"/>
                <a:gd name="connsiteY2" fmla="*/ 4113116 h 4113116"/>
                <a:gd name="connsiteX3" fmla="*/ 0 w 3045417"/>
                <a:gd name="connsiteY3" fmla="*/ 4113116 h 4113116"/>
                <a:gd name="connsiteX4" fmla="*/ 0 w 3045417"/>
                <a:gd name="connsiteY4" fmla="*/ 805912 h 4113116"/>
                <a:gd name="connsiteX0" fmla="*/ 906651 w 3045417"/>
                <a:gd name="connsiteY0" fmla="*/ 1387098 h 4113116"/>
                <a:gd name="connsiteX1" fmla="*/ 3045417 w 3045417"/>
                <a:gd name="connsiteY1" fmla="*/ 0 h 4113116"/>
                <a:gd name="connsiteX2" fmla="*/ 3029918 w 3045417"/>
                <a:gd name="connsiteY2" fmla="*/ 4113116 h 4113116"/>
                <a:gd name="connsiteX3" fmla="*/ 0 w 3045417"/>
                <a:gd name="connsiteY3" fmla="*/ 4113116 h 4113116"/>
                <a:gd name="connsiteX4" fmla="*/ 906651 w 3045417"/>
                <a:gd name="connsiteY4" fmla="*/ 1387098 h 4113116"/>
                <a:gd name="connsiteX0" fmla="*/ 0 w 3060916"/>
                <a:gd name="connsiteY0" fmla="*/ 984142 h 4113116"/>
                <a:gd name="connsiteX1" fmla="*/ 3060916 w 3060916"/>
                <a:gd name="connsiteY1" fmla="*/ 0 h 4113116"/>
                <a:gd name="connsiteX2" fmla="*/ 3045417 w 3060916"/>
                <a:gd name="connsiteY2" fmla="*/ 4113116 h 4113116"/>
                <a:gd name="connsiteX3" fmla="*/ 15499 w 3060916"/>
                <a:gd name="connsiteY3" fmla="*/ 4113116 h 4113116"/>
                <a:gd name="connsiteX4" fmla="*/ 0 w 3060916"/>
                <a:gd name="connsiteY4" fmla="*/ 984142 h 4113116"/>
                <a:gd name="connsiteX0" fmla="*/ 573471 w 3634387"/>
                <a:gd name="connsiteY0" fmla="*/ 984142 h 4128614"/>
                <a:gd name="connsiteX1" fmla="*/ 3634387 w 3634387"/>
                <a:gd name="connsiteY1" fmla="*/ 0 h 4128614"/>
                <a:gd name="connsiteX2" fmla="*/ 3618888 w 3634387"/>
                <a:gd name="connsiteY2" fmla="*/ 4113116 h 4128614"/>
                <a:gd name="connsiteX3" fmla="*/ 34 w 3634387"/>
                <a:gd name="connsiteY3" fmla="*/ 4128614 h 4128614"/>
                <a:gd name="connsiteX4" fmla="*/ 573471 w 3634387"/>
                <a:gd name="connsiteY4" fmla="*/ 984142 h 4128614"/>
                <a:gd name="connsiteX0" fmla="*/ 573487 w 3634403"/>
                <a:gd name="connsiteY0" fmla="*/ 984142 h 4128614"/>
                <a:gd name="connsiteX1" fmla="*/ 3634403 w 3634403"/>
                <a:gd name="connsiteY1" fmla="*/ 0 h 4128614"/>
                <a:gd name="connsiteX2" fmla="*/ 3618904 w 3634403"/>
                <a:gd name="connsiteY2" fmla="*/ 4113116 h 4128614"/>
                <a:gd name="connsiteX3" fmla="*/ 50 w 3634403"/>
                <a:gd name="connsiteY3" fmla="*/ 4128614 h 4128614"/>
                <a:gd name="connsiteX4" fmla="*/ 573487 w 3634403"/>
                <a:gd name="connsiteY4" fmla="*/ 984142 h 4128614"/>
                <a:gd name="connsiteX0" fmla="*/ 666467 w 3727383"/>
                <a:gd name="connsiteY0" fmla="*/ 984142 h 4136363"/>
                <a:gd name="connsiteX1" fmla="*/ 3727383 w 3727383"/>
                <a:gd name="connsiteY1" fmla="*/ 0 h 4136363"/>
                <a:gd name="connsiteX2" fmla="*/ 3711884 w 3727383"/>
                <a:gd name="connsiteY2" fmla="*/ 4113116 h 4136363"/>
                <a:gd name="connsiteX3" fmla="*/ 41 w 3727383"/>
                <a:gd name="connsiteY3" fmla="*/ 4136363 h 4136363"/>
                <a:gd name="connsiteX4" fmla="*/ 666467 w 3727383"/>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1039806 w 3727342"/>
                <a:gd name="connsiteY0" fmla="*/ 1147972 h 4136363"/>
                <a:gd name="connsiteX1" fmla="*/ 3727342 w 3727342"/>
                <a:gd name="connsiteY1" fmla="*/ 0 h 4136363"/>
                <a:gd name="connsiteX2" fmla="*/ 3711843 w 3727342"/>
                <a:gd name="connsiteY2" fmla="*/ 4113116 h 4136363"/>
                <a:gd name="connsiteX3" fmla="*/ 0 w 3727342"/>
                <a:gd name="connsiteY3" fmla="*/ 4136363 h 4136363"/>
                <a:gd name="connsiteX4" fmla="*/ 1039806 w 3727342"/>
                <a:gd name="connsiteY4" fmla="*/ 1147972 h 4136363"/>
                <a:gd name="connsiteX0" fmla="*/ 689286 w 3727342"/>
                <a:gd name="connsiteY0" fmla="*/ 972712 h 4136363"/>
                <a:gd name="connsiteX1" fmla="*/ 3727342 w 3727342"/>
                <a:gd name="connsiteY1" fmla="*/ 0 h 4136363"/>
                <a:gd name="connsiteX2" fmla="*/ 3711843 w 3727342"/>
                <a:gd name="connsiteY2" fmla="*/ 4113116 h 4136363"/>
                <a:gd name="connsiteX3" fmla="*/ 0 w 3727342"/>
                <a:gd name="connsiteY3" fmla="*/ 4136363 h 4136363"/>
                <a:gd name="connsiteX4" fmla="*/ 689286 w 3727342"/>
                <a:gd name="connsiteY4" fmla="*/ 972712 h 41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342" h="4136363">
                  <a:moveTo>
                    <a:pt x="689286" y="972712"/>
                  </a:moveTo>
                  <a:lnTo>
                    <a:pt x="3727342" y="0"/>
                  </a:lnTo>
                  <a:cubicBezTo>
                    <a:pt x="3722176" y="1371039"/>
                    <a:pt x="3717009" y="2742077"/>
                    <a:pt x="3711843" y="4113116"/>
                  </a:cubicBezTo>
                  <a:lnTo>
                    <a:pt x="0" y="4136363"/>
                  </a:lnTo>
                  <a:cubicBezTo>
                    <a:pt x="227308" y="3101121"/>
                    <a:pt x="454228" y="2069947"/>
                    <a:pt x="689286" y="972712"/>
                  </a:cubicBezTo>
                  <a:close/>
                </a:path>
              </a:pathLst>
            </a:cu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grpSp>
      <p:pic>
        <p:nvPicPr>
          <p:cNvPr id="16" name="Picture 15">
            <a:extLst>
              <a:ext uri="{FF2B5EF4-FFF2-40B4-BE49-F238E27FC236}">
                <a16:creationId xmlns:a16="http://schemas.microsoft.com/office/drawing/2014/main" id="{30B2AC2B-FF28-E842-8339-0F5EB94CE641}"/>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17" name="Text Placeholder 45">
            <a:extLst>
              <a:ext uri="{FF2B5EF4-FFF2-40B4-BE49-F238E27FC236}">
                <a16:creationId xmlns:a16="http://schemas.microsoft.com/office/drawing/2014/main" id="{6852736A-D8E1-9944-B593-37513A117BD9}"/>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a:t>
            </a:r>
            <a:br>
              <a:rPr lang="sv-SE" dirty="0"/>
            </a:br>
            <a:r>
              <a:rPr lang="sv-SE" dirty="0"/>
              <a:t>utan bild</a:t>
            </a:r>
          </a:p>
        </p:txBody>
      </p:sp>
    </p:spTree>
    <p:extLst>
      <p:ext uri="{BB962C8B-B14F-4D97-AF65-F5344CB8AC3E}">
        <p14:creationId xmlns:p14="http://schemas.microsoft.com/office/powerpoint/2010/main" val="263428241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f eller infografi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26B816B5-FD66-EF48-A9E8-C52D9D8989E5}"/>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8933373F-D474-4ABE-A6EE-CC5B88F83A86}" type="datetime1">
              <a:rPr lang="en-US" smtClean="0"/>
              <a:t>10/16/2018</a:t>
            </a:fld>
            <a:endParaRPr lang="en-US" dirty="0"/>
          </a:p>
        </p:txBody>
      </p:sp>
      <p:sp>
        <p:nvSpPr>
          <p:cNvPr id="10" name="Platshållare för sidfot 4">
            <a:extLst>
              <a:ext uri="{FF2B5EF4-FFF2-40B4-BE49-F238E27FC236}">
                <a16:creationId xmlns:a16="http://schemas.microsoft.com/office/drawing/2014/main" id="{866395F6-6A2F-8A41-8817-B95C9017E752}"/>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2D601266-AA5D-F242-AC23-57D27C2298BE}"/>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3069967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f eller infografi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D2BEAA7F-72D8-664B-B722-7E3E12EF73CF}"/>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EA5FB0D8-5659-40C4-AE14-EAE8CA5FAEA4}" type="datetime1">
              <a:rPr lang="en-US" smtClean="0"/>
              <a:t>10/16/2018</a:t>
            </a:fld>
            <a:endParaRPr lang="en-US" dirty="0"/>
          </a:p>
        </p:txBody>
      </p:sp>
      <p:sp>
        <p:nvSpPr>
          <p:cNvPr id="10" name="Platshållare för sidfot 4">
            <a:extLst>
              <a:ext uri="{FF2B5EF4-FFF2-40B4-BE49-F238E27FC236}">
                <a16:creationId xmlns:a16="http://schemas.microsoft.com/office/drawing/2014/main" id="{FA3708CD-ED6D-B246-B838-D3FBC1F6E760}"/>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BDE0BDF7-FD70-E140-BFD1-9DCFFF3AD1B1}"/>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555972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f eller infografik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DA8C02E5-D706-D549-B09C-F27E72B8AB74}"/>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fld id="{8368B9BC-F266-4A0E-BDB8-ED6DE0C252BA}" type="datetime1">
              <a:rPr lang="en-US" smtClean="0"/>
              <a:t>10/16/2018</a:t>
            </a:fld>
            <a:endParaRPr lang="en-US" dirty="0"/>
          </a:p>
        </p:txBody>
      </p:sp>
      <p:sp>
        <p:nvSpPr>
          <p:cNvPr id="10" name="Platshållare för sidfot 4">
            <a:extLst>
              <a:ext uri="{FF2B5EF4-FFF2-40B4-BE49-F238E27FC236}">
                <a16:creationId xmlns:a16="http://schemas.microsoft.com/office/drawing/2014/main" id="{6E8B195D-9279-D64A-9595-7CD16394041E}"/>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665FB709-E29B-C249-A753-3B4BD1D8FE68}"/>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330428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ida med en stor bild">
    <p:bg>
      <p:bgRef idx="1001">
        <a:schemeClr val="bg2"/>
      </p:bgRef>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82702187-DB4B-884E-9977-08CB47F0F720}"/>
              </a:ext>
            </a:extLst>
          </p:cNvPr>
          <p:cNvSpPr>
            <a:spLocks noGrp="1"/>
          </p:cNvSpPr>
          <p:nvPr>
            <p:ph type="pic" sz="quarter" idx="10" hasCustomPrompt="1"/>
          </p:nvPr>
        </p:nvSpPr>
        <p:spPr>
          <a:xfrm>
            <a:off x="3111178" y="-40594"/>
            <a:ext cx="6150806" cy="5306860"/>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06" h="5306860">
                <a:moveTo>
                  <a:pt x="0" y="15724"/>
                </a:moveTo>
                <a:lnTo>
                  <a:pt x="6150806" y="0"/>
                </a:lnTo>
                <a:cubicBezTo>
                  <a:pt x="6148084" y="1760688"/>
                  <a:pt x="6145363" y="3521377"/>
                  <a:pt x="6142641" y="5282065"/>
                </a:cubicBezTo>
                <a:lnTo>
                  <a:pt x="1693333" y="5306860"/>
                </a:lnTo>
                <a:cubicBezTo>
                  <a:pt x="1960032" y="3861882"/>
                  <a:pt x="2152933" y="3216371"/>
                  <a:pt x="2387068" y="2140327"/>
                </a:cubicBezTo>
                <a:lnTo>
                  <a:pt x="0" y="15724"/>
                </a:ln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3" name="Group 2">
            <a:extLst>
              <a:ext uri="{FF2B5EF4-FFF2-40B4-BE49-F238E27FC236}">
                <a16:creationId xmlns:a16="http://schemas.microsoft.com/office/drawing/2014/main" id="{966CCF1F-176C-2941-AA7D-A0D26BD5181E}"/>
              </a:ext>
            </a:extLst>
          </p:cNvPr>
          <p:cNvGrpSpPr/>
          <p:nvPr userDrawn="1"/>
        </p:nvGrpSpPr>
        <p:grpSpPr>
          <a:xfrm>
            <a:off x="5012266" y="-12395"/>
            <a:ext cx="4131733" cy="1633250"/>
            <a:chOff x="5012266" y="-12395"/>
            <a:chExt cx="4131733" cy="1633250"/>
          </a:xfrm>
        </p:grpSpPr>
        <p:pic>
          <p:nvPicPr>
            <p:cNvPr id="2" name="Picture 1">
              <a:extLst>
                <a:ext uri="{FF2B5EF4-FFF2-40B4-BE49-F238E27FC236}">
                  <a16:creationId xmlns:a16="http://schemas.microsoft.com/office/drawing/2014/main" id="{A977A121-54EB-6B4E-A471-5A8227A21CF5}"/>
                </a:ext>
              </a:extLst>
            </p:cNvPr>
            <p:cNvPicPr>
              <a:picLocks noChangeAspect="1"/>
            </p:cNvPicPr>
            <p:nvPr userDrawn="1"/>
          </p:nvPicPr>
          <p:blipFill>
            <a:blip r:embed="rId2"/>
            <a:stretch>
              <a:fillRect/>
            </a:stretch>
          </p:blipFill>
          <p:spPr>
            <a:xfrm>
              <a:off x="5012266" y="-12395"/>
              <a:ext cx="4131733" cy="1633250"/>
            </a:xfrm>
            <a:prstGeom prst="rect">
              <a:avLst/>
            </a:prstGeom>
          </p:spPr>
        </p:pic>
        <p:pic>
          <p:nvPicPr>
            <p:cNvPr id="7" name="Picture 6">
              <a:extLst>
                <a:ext uri="{FF2B5EF4-FFF2-40B4-BE49-F238E27FC236}">
                  <a16:creationId xmlns:a16="http://schemas.microsoft.com/office/drawing/2014/main" id="{C13564B5-6068-DE4C-A8DA-0FF4ED733903}"/>
                </a:ext>
              </a:extLst>
            </p:cNvPr>
            <p:cNvPicPr>
              <a:picLocks noChangeAspect="1"/>
            </p:cNvPicPr>
            <p:nvPr userDrawn="1"/>
          </p:nvPicPr>
          <p:blipFill>
            <a:blip r:embed="rId3"/>
            <a:stretch>
              <a:fillRect/>
            </a:stretch>
          </p:blipFill>
          <p:spPr>
            <a:xfrm>
              <a:off x="7372350" y="288000"/>
              <a:ext cx="1447922" cy="367915"/>
            </a:xfrm>
            <a:prstGeom prst="rect">
              <a:avLst/>
            </a:prstGeom>
          </p:spPr>
        </p:pic>
      </p:grpSp>
      <p:sp>
        <p:nvSpPr>
          <p:cNvPr id="8" name="Text Placeholder 45">
            <a:extLst>
              <a:ext uri="{FF2B5EF4-FFF2-40B4-BE49-F238E27FC236}">
                <a16:creationId xmlns:a16="http://schemas.microsoft.com/office/drawing/2014/main" id="{8F1DE137-2475-494C-94D9-8947C0523DD1}"/>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Tree>
    <p:extLst>
      <p:ext uri="{BB962C8B-B14F-4D97-AF65-F5344CB8AC3E}">
        <p14:creationId xmlns:p14="http://schemas.microsoft.com/office/powerpoint/2010/main" val="201586024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ida med en stor bild 2">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45EFC8-99C9-CC4D-B65B-80479ED725F7}"/>
              </a:ext>
            </a:extLst>
          </p:cNvPr>
          <p:cNvSpPr/>
          <p:nvPr userDrawn="1"/>
        </p:nvSpPr>
        <p:spPr>
          <a:xfrm>
            <a:off x="-77492" y="-69742"/>
            <a:ext cx="9306733" cy="5385661"/>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3" name="Picture Placeholder 32">
            <a:extLst>
              <a:ext uri="{FF2B5EF4-FFF2-40B4-BE49-F238E27FC236}">
                <a16:creationId xmlns:a16="http://schemas.microsoft.com/office/drawing/2014/main" id="{82702187-DB4B-884E-9977-08CB47F0F720}"/>
              </a:ext>
            </a:extLst>
          </p:cNvPr>
          <p:cNvSpPr>
            <a:spLocks noGrp="1"/>
          </p:cNvSpPr>
          <p:nvPr>
            <p:ph type="pic" sz="quarter" idx="10" hasCustomPrompt="1"/>
          </p:nvPr>
        </p:nvSpPr>
        <p:spPr>
          <a:xfrm>
            <a:off x="3111178" y="-40594"/>
            <a:ext cx="6150806" cy="5306860"/>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06" h="5306860">
                <a:moveTo>
                  <a:pt x="0" y="15724"/>
                </a:moveTo>
                <a:lnTo>
                  <a:pt x="6150806" y="0"/>
                </a:lnTo>
                <a:cubicBezTo>
                  <a:pt x="6148084" y="1760688"/>
                  <a:pt x="6145363" y="3521377"/>
                  <a:pt x="6142641" y="5282065"/>
                </a:cubicBezTo>
                <a:lnTo>
                  <a:pt x="1693333" y="5306860"/>
                </a:lnTo>
                <a:cubicBezTo>
                  <a:pt x="1960032" y="3861882"/>
                  <a:pt x="2152933" y="3216371"/>
                  <a:pt x="2387068" y="2140327"/>
                </a:cubicBezTo>
                <a:lnTo>
                  <a:pt x="0" y="15724"/>
                </a:ln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3" name="Group 2">
            <a:extLst>
              <a:ext uri="{FF2B5EF4-FFF2-40B4-BE49-F238E27FC236}">
                <a16:creationId xmlns:a16="http://schemas.microsoft.com/office/drawing/2014/main" id="{966CCF1F-176C-2941-AA7D-A0D26BD5181E}"/>
              </a:ext>
            </a:extLst>
          </p:cNvPr>
          <p:cNvGrpSpPr/>
          <p:nvPr userDrawn="1"/>
        </p:nvGrpSpPr>
        <p:grpSpPr>
          <a:xfrm>
            <a:off x="5012266" y="-12395"/>
            <a:ext cx="4131733" cy="1633250"/>
            <a:chOff x="5012266" y="-12395"/>
            <a:chExt cx="4131733" cy="1633250"/>
          </a:xfrm>
        </p:grpSpPr>
        <p:pic>
          <p:nvPicPr>
            <p:cNvPr id="2" name="Picture 1">
              <a:extLst>
                <a:ext uri="{FF2B5EF4-FFF2-40B4-BE49-F238E27FC236}">
                  <a16:creationId xmlns:a16="http://schemas.microsoft.com/office/drawing/2014/main" id="{A977A121-54EB-6B4E-A471-5A8227A21CF5}"/>
                </a:ext>
              </a:extLst>
            </p:cNvPr>
            <p:cNvPicPr>
              <a:picLocks noChangeAspect="1"/>
            </p:cNvPicPr>
            <p:nvPr userDrawn="1"/>
          </p:nvPicPr>
          <p:blipFill>
            <a:blip r:embed="rId2"/>
            <a:stretch>
              <a:fillRect/>
            </a:stretch>
          </p:blipFill>
          <p:spPr>
            <a:xfrm>
              <a:off x="5012266" y="-12395"/>
              <a:ext cx="4131733" cy="1633250"/>
            </a:xfrm>
            <a:prstGeom prst="rect">
              <a:avLst/>
            </a:prstGeom>
          </p:spPr>
        </p:pic>
        <p:pic>
          <p:nvPicPr>
            <p:cNvPr id="7" name="Picture 6">
              <a:extLst>
                <a:ext uri="{FF2B5EF4-FFF2-40B4-BE49-F238E27FC236}">
                  <a16:creationId xmlns:a16="http://schemas.microsoft.com/office/drawing/2014/main" id="{C13564B5-6068-DE4C-A8DA-0FF4ED733903}"/>
                </a:ext>
              </a:extLst>
            </p:cNvPr>
            <p:cNvPicPr>
              <a:picLocks noChangeAspect="1"/>
            </p:cNvPicPr>
            <p:nvPr userDrawn="1"/>
          </p:nvPicPr>
          <p:blipFill>
            <a:blip r:embed="rId3"/>
            <a:stretch>
              <a:fillRect/>
            </a:stretch>
          </p:blipFill>
          <p:spPr>
            <a:xfrm>
              <a:off x="7372350" y="288000"/>
              <a:ext cx="1447922" cy="367915"/>
            </a:xfrm>
            <a:prstGeom prst="rect">
              <a:avLst/>
            </a:prstGeom>
          </p:spPr>
        </p:pic>
      </p:grpSp>
      <p:sp>
        <p:nvSpPr>
          <p:cNvPr id="9" name="Text Placeholder 45">
            <a:extLst>
              <a:ext uri="{FF2B5EF4-FFF2-40B4-BE49-F238E27FC236}">
                <a16:creationId xmlns:a16="http://schemas.microsoft.com/office/drawing/2014/main" id="{247FBCD4-4A5D-BC40-81C3-84187B47789B}"/>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Tree>
    <p:extLst>
      <p:ext uri="{BB962C8B-B14F-4D97-AF65-F5344CB8AC3E}">
        <p14:creationId xmlns:p14="http://schemas.microsoft.com/office/powerpoint/2010/main" val="195471849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ida med en stor bild 3">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45EFC8-99C9-CC4D-B65B-80479ED725F7}"/>
              </a:ext>
            </a:extLst>
          </p:cNvPr>
          <p:cNvSpPr/>
          <p:nvPr userDrawn="1"/>
        </p:nvSpPr>
        <p:spPr>
          <a:xfrm>
            <a:off x="-77492" y="-69742"/>
            <a:ext cx="9306733" cy="538566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3" name="Picture Placeholder 32">
            <a:extLst>
              <a:ext uri="{FF2B5EF4-FFF2-40B4-BE49-F238E27FC236}">
                <a16:creationId xmlns:a16="http://schemas.microsoft.com/office/drawing/2014/main" id="{82702187-DB4B-884E-9977-08CB47F0F720}"/>
              </a:ext>
            </a:extLst>
          </p:cNvPr>
          <p:cNvSpPr>
            <a:spLocks noGrp="1"/>
          </p:cNvSpPr>
          <p:nvPr>
            <p:ph type="pic" sz="quarter" idx="10" hasCustomPrompt="1"/>
          </p:nvPr>
        </p:nvSpPr>
        <p:spPr>
          <a:xfrm>
            <a:off x="3111178" y="-40594"/>
            <a:ext cx="6150806" cy="5306860"/>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06" h="5306860">
                <a:moveTo>
                  <a:pt x="0" y="15724"/>
                </a:moveTo>
                <a:lnTo>
                  <a:pt x="6150806" y="0"/>
                </a:lnTo>
                <a:cubicBezTo>
                  <a:pt x="6148084" y="1760688"/>
                  <a:pt x="6145363" y="3521377"/>
                  <a:pt x="6142641" y="5282065"/>
                </a:cubicBezTo>
                <a:lnTo>
                  <a:pt x="1693333" y="5306860"/>
                </a:lnTo>
                <a:cubicBezTo>
                  <a:pt x="1960032" y="3861882"/>
                  <a:pt x="2152933" y="3216371"/>
                  <a:pt x="2387068" y="2140327"/>
                </a:cubicBezTo>
                <a:lnTo>
                  <a:pt x="0" y="15724"/>
                </a:ln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3" name="Group 2">
            <a:extLst>
              <a:ext uri="{FF2B5EF4-FFF2-40B4-BE49-F238E27FC236}">
                <a16:creationId xmlns:a16="http://schemas.microsoft.com/office/drawing/2014/main" id="{966CCF1F-176C-2941-AA7D-A0D26BD5181E}"/>
              </a:ext>
            </a:extLst>
          </p:cNvPr>
          <p:cNvGrpSpPr/>
          <p:nvPr userDrawn="1"/>
        </p:nvGrpSpPr>
        <p:grpSpPr>
          <a:xfrm>
            <a:off x="5012266" y="-12395"/>
            <a:ext cx="4131733" cy="1633250"/>
            <a:chOff x="5012266" y="-12395"/>
            <a:chExt cx="4131733" cy="1633250"/>
          </a:xfrm>
        </p:grpSpPr>
        <p:pic>
          <p:nvPicPr>
            <p:cNvPr id="2" name="Picture 1">
              <a:extLst>
                <a:ext uri="{FF2B5EF4-FFF2-40B4-BE49-F238E27FC236}">
                  <a16:creationId xmlns:a16="http://schemas.microsoft.com/office/drawing/2014/main" id="{A977A121-54EB-6B4E-A471-5A8227A21CF5}"/>
                </a:ext>
              </a:extLst>
            </p:cNvPr>
            <p:cNvPicPr>
              <a:picLocks noChangeAspect="1"/>
            </p:cNvPicPr>
            <p:nvPr userDrawn="1"/>
          </p:nvPicPr>
          <p:blipFill>
            <a:blip r:embed="rId2"/>
            <a:stretch>
              <a:fillRect/>
            </a:stretch>
          </p:blipFill>
          <p:spPr>
            <a:xfrm>
              <a:off x="5012266" y="-12395"/>
              <a:ext cx="4131733" cy="1633250"/>
            </a:xfrm>
            <a:prstGeom prst="rect">
              <a:avLst/>
            </a:prstGeom>
          </p:spPr>
        </p:pic>
        <p:pic>
          <p:nvPicPr>
            <p:cNvPr id="7" name="Picture 6">
              <a:extLst>
                <a:ext uri="{FF2B5EF4-FFF2-40B4-BE49-F238E27FC236}">
                  <a16:creationId xmlns:a16="http://schemas.microsoft.com/office/drawing/2014/main" id="{C13564B5-6068-DE4C-A8DA-0FF4ED733903}"/>
                </a:ext>
              </a:extLst>
            </p:cNvPr>
            <p:cNvPicPr>
              <a:picLocks noChangeAspect="1"/>
            </p:cNvPicPr>
            <p:nvPr userDrawn="1"/>
          </p:nvPicPr>
          <p:blipFill>
            <a:blip r:embed="rId3"/>
            <a:stretch>
              <a:fillRect/>
            </a:stretch>
          </p:blipFill>
          <p:spPr>
            <a:xfrm>
              <a:off x="7372350" y="288000"/>
              <a:ext cx="1447922" cy="367915"/>
            </a:xfrm>
            <a:prstGeom prst="rect">
              <a:avLst/>
            </a:prstGeom>
          </p:spPr>
        </p:pic>
      </p:grpSp>
      <p:sp>
        <p:nvSpPr>
          <p:cNvPr id="9" name="Text Placeholder 45">
            <a:extLst>
              <a:ext uri="{FF2B5EF4-FFF2-40B4-BE49-F238E27FC236}">
                <a16:creationId xmlns:a16="http://schemas.microsoft.com/office/drawing/2014/main" id="{4972373B-A437-0C4A-A75A-5E6C52D5B24A}"/>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Tree>
    <p:extLst>
      <p:ext uri="{BB962C8B-B14F-4D97-AF65-F5344CB8AC3E}">
        <p14:creationId xmlns:p14="http://schemas.microsoft.com/office/powerpoint/2010/main" val="427789483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ida med en stor bild 4">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45EFC8-99C9-CC4D-B65B-80479ED725F7}"/>
              </a:ext>
            </a:extLst>
          </p:cNvPr>
          <p:cNvSpPr/>
          <p:nvPr userDrawn="1"/>
        </p:nvSpPr>
        <p:spPr>
          <a:xfrm>
            <a:off x="-77492" y="-69742"/>
            <a:ext cx="9306733" cy="538566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3" name="Picture Placeholder 32">
            <a:extLst>
              <a:ext uri="{FF2B5EF4-FFF2-40B4-BE49-F238E27FC236}">
                <a16:creationId xmlns:a16="http://schemas.microsoft.com/office/drawing/2014/main" id="{82702187-DB4B-884E-9977-08CB47F0F720}"/>
              </a:ext>
            </a:extLst>
          </p:cNvPr>
          <p:cNvSpPr>
            <a:spLocks noGrp="1"/>
          </p:cNvSpPr>
          <p:nvPr>
            <p:ph type="pic" sz="quarter" idx="10" hasCustomPrompt="1"/>
          </p:nvPr>
        </p:nvSpPr>
        <p:spPr>
          <a:xfrm>
            <a:off x="3111178" y="-40594"/>
            <a:ext cx="6150806" cy="5306860"/>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06" h="5306860">
                <a:moveTo>
                  <a:pt x="0" y="15724"/>
                </a:moveTo>
                <a:lnTo>
                  <a:pt x="6150806" y="0"/>
                </a:lnTo>
                <a:cubicBezTo>
                  <a:pt x="6148084" y="1760688"/>
                  <a:pt x="6145363" y="3521377"/>
                  <a:pt x="6142641" y="5282065"/>
                </a:cubicBezTo>
                <a:lnTo>
                  <a:pt x="1693333" y="5306860"/>
                </a:lnTo>
                <a:cubicBezTo>
                  <a:pt x="1960032" y="3861882"/>
                  <a:pt x="2152933" y="3216371"/>
                  <a:pt x="2387068" y="2140327"/>
                </a:cubicBezTo>
                <a:lnTo>
                  <a:pt x="0" y="15724"/>
                </a:ln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3" name="Group 2">
            <a:extLst>
              <a:ext uri="{FF2B5EF4-FFF2-40B4-BE49-F238E27FC236}">
                <a16:creationId xmlns:a16="http://schemas.microsoft.com/office/drawing/2014/main" id="{966CCF1F-176C-2941-AA7D-A0D26BD5181E}"/>
              </a:ext>
            </a:extLst>
          </p:cNvPr>
          <p:cNvGrpSpPr/>
          <p:nvPr userDrawn="1"/>
        </p:nvGrpSpPr>
        <p:grpSpPr>
          <a:xfrm>
            <a:off x="5012266" y="-12395"/>
            <a:ext cx="4131733" cy="1633250"/>
            <a:chOff x="5012266" y="-12395"/>
            <a:chExt cx="4131733" cy="1633250"/>
          </a:xfrm>
        </p:grpSpPr>
        <p:pic>
          <p:nvPicPr>
            <p:cNvPr id="2" name="Picture 1">
              <a:extLst>
                <a:ext uri="{FF2B5EF4-FFF2-40B4-BE49-F238E27FC236}">
                  <a16:creationId xmlns:a16="http://schemas.microsoft.com/office/drawing/2014/main" id="{A977A121-54EB-6B4E-A471-5A8227A21CF5}"/>
                </a:ext>
              </a:extLst>
            </p:cNvPr>
            <p:cNvPicPr>
              <a:picLocks noChangeAspect="1"/>
            </p:cNvPicPr>
            <p:nvPr userDrawn="1"/>
          </p:nvPicPr>
          <p:blipFill>
            <a:blip r:embed="rId2"/>
            <a:stretch>
              <a:fillRect/>
            </a:stretch>
          </p:blipFill>
          <p:spPr>
            <a:xfrm>
              <a:off x="5012266" y="-12395"/>
              <a:ext cx="4131733" cy="1633250"/>
            </a:xfrm>
            <a:prstGeom prst="rect">
              <a:avLst/>
            </a:prstGeom>
          </p:spPr>
        </p:pic>
        <p:pic>
          <p:nvPicPr>
            <p:cNvPr id="7" name="Picture 6">
              <a:extLst>
                <a:ext uri="{FF2B5EF4-FFF2-40B4-BE49-F238E27FC236}">
                  <a16:creationId xmlns:a16="http://schemas.microsoft.com/office/drawing/2014/main" id="{C13564B5-6068-DE4C-A8DA-0FF4ED733903}"/>
                </a:ext>
              </a:extLst>
            </p:cNvPr>
            <p:cNvPicPr>
              <a:picLocks noChangeAspect="1"/>
            </p:cNvPicPr>
            <p:nvPr userDrawn="1"/>
          </p:nvPicPr>
          <p:blipFill>
            <a:blip r:embed="rId3"/>
            <a:stretch>
              <a:fillRect/>
            </a:stretch>
          </p:blipFill>
          <p:spPr>
            <a:xfrm>
              <a:off x="7372350" y="288000"/>
              <a:ext cx="1447922" cy="367915"/>
            </a:xfrm>
            <a:prstGeom prst="rect">
              <a:avLst/>
            </a:prstGeom>
          </p:spPr>
        </p:pic>
      </p:grpSp>
      <p:sp>
        <p:nvSpPr>
          <p:cNvPr id="9" name="Text Placeholder 45">
            <a:extLst>
              <a:ext uri="{FF2B5EF4-FFF2-40B4-BE49-F238E27FC236}">
                <a16:creationId xmlns:a16="http://schemas.microsoft.com/office/drawing/2014/main" id="{4972373B-A437-0C4A-A75A-5E6C52D5B24A}"/>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Tree>
    <p:extLst>
      <p:ext uri="{BB962C8B-B14F-4D97-AF65-F5344CB8AC3E}">
        <p14:creationId xmlns:p14="http://schemas.microsoft.com/office/powerpoint/2010/main" val="49738662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sida med en liten bild">
    <p:bg>
      <p:bgRef idx="1001">
        <a:schemeClr val="bg2"/>
      </p:bgRef>
    </p:bg>
    <p:spTree>
      <p:nvGrpSpPr>
        <p:cNvPr id="1" name=""/>
        <p:cNvGrpSpPr/>
        <p:nvPr/>
      </p:nvGrpSpPr>
      <p:grpSpPr>
        <a:xfrm>
          <a:off x="0" y="0"/>
          <a:ext cx="0" cy="0"/>
          <a:chOff x="0" y="0"/>
          <a:chExt cx="0" cy="0"/>
        </a:xfrm>
      </p:grpSpPr>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14" name="Rectangle 4">
            <a:extLst>
              <a:ext uri="{FF2B5EF4-FFF2-40B4-BE49-F238E27FC236}">
                <a16:creationId xmlns:a16="http://schemas.microsoft.com/office/drawing/2014/main" id="{2FC3F678-0E92-2F4A-BE2F-37BF32D96445}"/>
              </a:ext>
            </a:extLst>
          </p:cNvPr>
          <p:cNvSpPr/>
          <p:nvPr userDrawn="1"/>
        </p:nvSpPr>
        <p:spPr>
          <a:xfrm>
            <a:off x="3715614" y="-109400"/>
            <a:ext cx="5609950" cy="2187734"/>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17" name="Picture 16">
            <a:extLst>
              <a:ext uri="{FF2B5EF4-FFF2-40B4-BE49-F238E27FC236}">
                <a16:creationId xmlns:a16="http://schemas.microsoft.com/office/drawing/2014/main" id="{84490271-E2B5-3D47-B779-E57398F305F4}"/>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11" name="Picture Placeholder 32">
            <a:extLst>
              <a:ext uri="{FF2B5EF4-FFF2-40B4-BE49-F238E27FC236}">
                <a16:creationId xmlns:a16="http://schemas.microsoft.com/office/drawing/2014/main" id="{B0080D80-BE3B-F048-8ABA-454E5F479B88}"/>
              </a:ext>
            </a:extLst>
          </p:cNvPr>
          <p:cNvSpPr>
            <a:spLocks noGrp="1"/>
          </p:cNvSpPr>
          <p:nvPr>
            <p:ph type="pic" sz="quarter" idx="13" hasCustomPrompt="1"/>
          </p:nvPr>
        </p:nvSpPr>
        <p:spPr>
          <a:xfrm>
            <a:off x="5470869" y="1024993"/>
            <a:ext cx="3898174" cy="4336944"/>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872" h="4207553">
                <a:moveTo>
                  <a:pt x="679960" y="1020706"/>
                </a:moveTo>
                <a:lnTo>
                  <a:pt x="3781872" y="0"/>
                </a:lnTo>
                <a:cubicBezTo>
                  <a:pt x="3779150" y="1760688"/>
                  <a:pt x="3777244" y="2429566"/>
                  <a:pt x="3774522" y="4190254"/>
                </a:cubicBezTo>
                <a:lnTo>
                  <a:pt x="0" y="4207553"/>
                </a:lnTo>
                <a:cubicBezTo>
                  <a:pt x="172108" y="3223501"/>
                  <a:pt x="414490" y="2201410"/>
                  <a:pt x="679960" y="1020706"/>
                </a:cubicBez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Tree>
    <p:extLst>
      <p:ext uri="{BB962C8B-B14F-4D97-AF65-F5344CB8AC3E}">
        <p14:creationId xmlns:p14="http://schemas.microsoft.com/office/powerpoint/2010/main" val="287367428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sida med en liten bild 2">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D8046-2738-7149-8F0A-827D697D1851}"/>
              </a:ext>
            </a:extLst>
          </p:cNvPr>
          <p:cNvSpPr/>
          <p:nvPr userDrawn="1"/>
        </p:nvSpPr>
        <p:spPr>
          <a:xfrm>
            <a:off x="-77492" y="-69742"/>
            <a:ext cx="9306733" cy="5385661"/>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17" name="Rectangle 4">
            <a:extLst>
              <a:ext uri="{FF2B5EF4-FFF2-40B4-BE49-F238E27FC236}">
                <a16:creationId xmlns:a16="http://schemas.microsoft.com/office/drawing/2014/main" id="{D278EBCF-718C-DC42-AD91-A5E3C2EBA653}"/>
              </a:ext>
            </a:extLst>
          </p:cNvPr>
          <p:cNvSpPr/>
          <p:nvPr userDrawn="1"/>
        </p:nvSpPr>
        <p:spPr>
          <a:xfrm>
            <a:off x="3715614" y="-109400"/>
            <a:ext cx="5609950" cy="2187734"/>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0" name="Picture 19">
            <a:extLst>
              <a:ext uri="{FF2B5EF4-FFF2-40B4-BE49-F238E27FC236}">
                <a16:creationId xmlns:a16="http://schemas.microsoft.com/office/drawing/2014/main" id="{EB366229-0E0C-E04A-88DB-F4596EBB604D}"/>
              </a:ext>
            </a:extLst>
          </p:cNvPr>
          <p:cNvPicPr>
            <a:picLocks noChangeAspect="1"/>
          </p:cNvPicPr>
          <p:nvPr userDrawn="1"/>
        </p:nvPicPr>
        <p:blipFill>
          <a:blip r:embed="rId2"/>
          <a:stretch>
            <a:fillRect/>
          </a:stretch>
        </p:blipFill>
        <p:spPr>
          <a:xfrm>
            <a:off x="7372350" y="288000"/>
            <a:ext cx="1447922" cy="367915"/>
          </a:xfrm>
          <a:prstGeom prst="rect">
            <a:avLst/>
          </a:prstGeom>
        </p:spPr>
      </p:pic>
      <p:sp>
        <p:nvSpPr>
          <p:cNvPr id="13" name="Picture Placeholder 32">
            <a:extLst>
              <a:ext uri="{FF2B5EF4-FFF2-40B4-BE49-F238E27FC236}">
                <a16:creationId xmlns:a16="http://schemas.microsoft.com/office/drawing/2014/main" id="{3789D34D-7ACE-9C4E-AE20-63411488365E}"/>
              </a:ext>
            </a:extLst>
          </p:cNvPr>
          <p:cNvSpPr>
            <a:spLocks noGrp="1"/>
          </p:cNvSpPr>
          <p:nvPr>
            <p:ph type="pic" sz="quarter" idx="13" hasCustomPrompt="1"/>
          </p:nvPr>
        </p:nvSpPr>
        <p:spPr>
          <a:xfrm>
            <a:off x="5470869" y="1024993"/>
            <a:ext cx="3898174" cy="4336944"/>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872" h="4207553">
                <a:moveTo>
                  <a:pt x="679960" y="1020706"/>
                </a:moveTo>
                <a:lnTo>
                  <a:pt x="3781872" y="0"/>
                </a:lnTo>
                <a:cubicBezTo>
                  <a:pt x="3779150" y="1760688"/>
                  <a:pt x="3777244" y="2429566"/>
                  <a:pt x="3774522" y="4190254"/>
                </a:cubicBezTo>
                <a:lnTo>
                  <a:pt x="0" y="4207553"/>
                </a:lnTo>
                <a:cubicBezTo>
                  <a:pt x="172108" y="3223501"/>
                  <a:pt x="414490" y="2201410"/>
                  <a:pt x="679960" y="1020706"/>
                </a:cubicBez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Tree>
    <p:extLst>
      <p:ext uri="{BB962C8B-B14F-4D97-AF65-F5344CB8AC3E}">
        <p14:creationId xmlns:p14="http://schemas.microsoft.com/office/powerpoint/2010/main" val="104800863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9CC7383A-CF91-3F46-A191-9AF6D384238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372350" y="288000"/>
            <a:ext cx="1447922" cy="3677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itle Placeholder 1">
            <a:extLst>
              <a:ext uri="{FF2B5EF4-FFF2-40B4-BE49-F238E27FC236}">
                <a16:creationId xmlns:a16="http://schemas.microsoft.com/office/drawing/2014/main" id="{75FB0DDC-4D74-384F-94F3-10E4C25BDDA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sv-SE"/>
              <a:t>Klicka här för att ändra format</a:t>
            </a:r>
            <a:endParaRPr lang="sv-SE" dirty="0"/>
          </a:p>
        </p:txBody>
      </p:sp>
      <p:sp>
        <p:nvSpPr>
          <p:cNvPr id="10" name="Text Placeholder 2">
            <a:extLst>
              <a:ext uri="{FF2B5EF4-FFF2-40B4-BE49-F238E27FC236}">
                <a16:creationId xmlns:a16="http://schemas.microsoft.com/office/drawing/2014/main" id="{ECC7C683-497D-BE42-BBC6-87670307BC5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1" name="Platshållare för datum 3">
            <a:extLst>
              <a:ext uri="{FF2B5EF4-FFF2-40B4-BE49-F238E27FC236}">
                <a16:creationId xmlns:a16="http://schemas.microsoft.com/office/drawing/2014/main" id="{D94CA32B-B419-8641-8A05-1924C985E3CD}"/>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7A51C130-C712-4C5E-A619-2C78B9FDC390}" type="datetime1">
              <a:rPr lang="en-US" smtClean="0"/>
              <a:t>10/16/2018</a:t>
            </a:fld>
            <a:endParaRPr lang="en-US" dirty="0"/>
          </a:p>
        </p:txBody>
      </p:sp>
      <p:sp>
        <p:nvSpPr>
          <p:cNvPr id="12" name="Platshållare för sidfot 4">
            <a:extLst>
              <a:ext uri="{FF2B5EF4-FFF2-40B4-BE49-F238E27FC236}">
                <a16:creationId xmlns:a16="http://schemas.microsoft.com/office/drawing/2014/main" id="{E674A00C-3DAB-DC45-B183-73A94DD93D18}"/>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r>
              <a:rPr lang="sv-SE"/>
              <a:t>BAM Måleri – Vidareutbildning</a:t>
            </a:r>
            <a:endParaRPr lang="sv-SE" dirty="0"/>
          </a:p>
        </p:txBody>
      </p:sp>
      <p:sp>
        <p:nvSpPr>
          <p:cNvPr id="13" name="Platshållare för bildnummer 5">
            <a:extLst>
              <a:ext uri="{FF2B5EF4-FFF2-40B4-BE49-F238E27FC236}">
                <a16:creationId xmlns:a16="http://schemas.microsoft.com/office/drawing/2014/main" id="{CC9DDEE2-5F4E-2243-8078-77A4D63267C8}"/>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369111701"/>
      </p:ext>
    </p:extLst>
  </p:cSld>
  <p:clrMap bg1="lt1" tx1="dk1" bg2="lt2" tx2="dk2" accent1="accent1" accent2="accent2" accent3="accent3" accent4="accent4" accent5="accent5" accent6="accent6" hlink="hlink" folHlink="folHlink"/>
  <p:sldLayoutIdLst>
    <p:sldLayoutId id="2147483743" r:id="rId1"/>
    <p:sldLayoutId id="2147483747" r:id="rId2"/>
    <p:sldLayoutId id="2147483750" r:id="rId3"/>
    <p:sldLayoutId id="2147483742" r:id="rId4"/>
    <p:sldLayoutId id="2147483744" r:id="rId5"/>
    <p:sldLayoutId id="2147483748" r:id="rId6"/>
    <p:sldLayoutId id="2147483751" r:id="rId7"/>
    <p:sldLayoutId id="2147483741" r:id="rId8"/>
    <p:sldLayoutId id="2147483745" r:id="rId9"/>
    <p:sldLayoutId id="2147483749" r:id="rId10"/>
    <p:sldLayoutId id="2147483752" r:id="rId11"/>
    <p:sldLayoutId id="2147483764" r:id="rId12"/>
    <p:sldLayoutId id="2147483736" r:id="rId13"/>
    <p:sldLayoutId id="2147483737" r:id="rId14"/>
    <p:sldLayoutId id="2147483753" r:id="rId15"/>
    <p:sldLayoutId id="2147483754" r:id="rId16"/>
    <p:sldLayoutId id="2147483766" r:id="rId17"/>
    <p:sldLayoutId id="2147483738" r:id="rId18"/>
    <p:sldLayoutId id="2147483769" r:id="rId19"/>
    <p:sldLayoutId id="2147483765" r:id="rId20"/>
    <p:sldLayoutId id="2147483767" r:id="rId21"/>
    <p:sldLayoutId id="2147483735" r:id="rId22"/>
    <p:sldLayoutId id="2147483763" r:id="rId23"/>
    <p:sldLayoutId id="2147483755" r:id="rId24"/>
    <p:sldLayoutId id="2147483756" r:id="rId25"/>
    <p:sldLayoutId id="2147483761" r:id="rId26"/>
    <p:sldLayoutId id="2147483762" r:id="rId27"/>
    <p:sldLayoutId id="2147483740" r:id="rId28"/>
    <p:sldLayoutId id="2147483757" r:id="rId29"/>
    <p:sldLayoutId id="2147483758" r:id="rId30"/>
    <p:sldLayoutId id="2147483759" r:id="rId31"/>
    <p:sldLayoutId id="2147483760" r:id="rId32"/>
  </p:sldLayoutIdLst>
  <p:hf sldNum="0" hdr="0" dt="0"/>
  <p:txStyles>
    <p:titleStyle>
      <a:lvl1pPr algn="l" defTabSz="457200" rtl="0" eaLnBrk="1" latinLnBrk="0" hangingPunct="1">
        <a:spcBef>
          <a:spcPct val="0"/>
        </a:spcBef>
        <a:buNone/>
        <a:defRPr sz="4000" kern="1200">
          <a:solidFill>
            <a:schemeClr val="tx1"/>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IYVuMVkOCXE"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17.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youtu.be/AxcQS3tmGT4"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17.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14.sv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207B6B7-B5D2-4550-9030-2CFB81CBA5E5}"/>
              </a:ext>
            </a:extLst>
          </p:cNvPr>
          <p:cNvSpPr>
            <a:spLocks noGrp="1"/>
          </p:cNvSpPr>
          <p:nvPr>
            <p:ph type="body" sz="quarter" idx="12"/>
          </p:nvPr>
        </p:nvSpPr>
        <p:spPr>
          <a:xfrm>
            <a:off x="531884" y="3109636"/>
            <a:ext cx="4064000" cy="840486"/>
          </a:xfrm>
        </p:spPr>
        <p:txBody>
          <a:bodyPr/>
          <a:lstStyle/>
          <a:p>
            <a:r>
              <a:rPr lang="sv-SE" dirty="0"/>
              <a:t>DAG 1</a:t>
            </a:r>
          </a:p>
          <a:p>
            <a:endParaRPr lang="sv-SE" dirty="0"/>
          </a:p>
          <a:p>
            <a:r>
              <a:rPr lang="sv-SE" dirty="0"/>
              <a:t>Arbetsmiljö och samverkan</a:t>
            </a:r>
          </a:p>
          <a:p>
            <a:endParaRPr lang="sv-SE" dirty="0"/>
          </a:p>
        </p:txBody>
      </p:sp>
      <p:pic>
        <p:nvPicPr>
          <p:cNvPr id="5" name="Bildobjekt 4">
            <a:extLst>
              <a:ext uri="{FF2B5EF4-FFF2-40B4-BE49-F238E27FC236}">
                <a16:creationId xmlns:a16="http://schemas.microsoft.com/office/drawing/2014/main" id="{04D2ACC6-C37C-479E-92E4-195B5D38E7E1}"/>
              </a:ext>
            </a:extLst>
          </p:cNvPr>
          <p:cNvPicPr>
            <a:picLocks noChangeAspect="1"/>
          </p:cNvPicPr>
          <p:nvPr/>
        </p:nvPicPr>
        <p:blipFill>
          <a:blip r:embed="rId3"/>
          <a:stretch>
            <a:fillRect/>
          </a:stretch>
        </p:blipFill>
        <p:spPr>
          <a:xfrm>
            <a:off x="767001" y="224178"/>
            <a:ext cx="3633640" cy="800815"/>
          </a:xfrm>
          <a:prstGeom prst="rect">
            <a:avLst/>
          </a:prstGeom>
        </p:spPr>
      </p:pic>
      <p:sp>
        <p:nvSpPr>
          <p:cNvPr id="6" name="Platshållare för text 2">
            <a:extLst>
              <a:ext uri="{FF2B5EF4-FFF2-40B4-BE49-F238E27FC236}">
                <a16:creationId xmlns:a16="http://schemas.microsoft.com/office/drawing/2014/main" id="{E8D4003E-1289-4A37-8E32-CF56AA4EE2B9}"/>
              </a:ext>
            </a:extLst>
          </p:cNvPr>
          <p:cNvSpPr>
            <a:spLocks noGrp="1"/>
          </p:cNvSpPr>
          <p:nvPr>
            <p:ph type="body" sz="quarter" idx="11"/>
          </p:nvPr>
        </p:nvSpPr>
        <p:spPr>
          <a:xfrm>
            <a:off x="518552" y="1949808"/>
            <a:ext cx="3995738" cy="1003300"/>
          </a:xfrm>
        </p:spPr>
        <p:txBody>
          <a:bodyPr/>
          <a:lstStyle/>
          <a:p>
            <a:r>
              <a:rPr lang="sv-SE" dirty="0"/>
              <a:t>BAM Måleri</a:t>
            </a:r>
          </a:p>
          <a:p>
            <a:r>
              <a:rPr lang="sv-SE" dirty="0"/>
              <a:t>vidareutbildning</a:t>
            </a:r>
          </a:p>
        </p:txBody>
      </p:sp>
      <p:pic>
        <p:nvPicPr>
          <p:cNvPr id="11" name="Platshållare för bild 5" descr="En bild som visar person, vägg, inomhus, kläder&#10;&#10;Beskrivning genererad med mycket hög exakthet">
            <a:extLst>
              <a:ext uri="{FF2B5EF4-FFF2-40B4-BE49-F238E27FC236}">
                <a16:creationId xmlns:a16="http://schemas.microsoft.com/office/drawing/2014/main" id="{AB5F60EC-750C-496E-9F3B-4422AA60B830}"/>
              </a:ext>
            </a:extLst>
          </p:cNvPr>
          <p:cNvPicPr>
            <a:picLocks noGrp="1" noChangeAspect="1"/>
          </p:cNvPicPr>
          <p:nvPr>
            <p:ph type="pic" sz="quarter" idx="13"/>
          </p:nvPr>
        </p:nvPicPr>
        <p:blipFill rotWithShape="1">
          <a:blip r:embed="rId4"/>
          <a:srcRect l="11514" r="11514"/>
          <a:stretch/>
        </p:blipFill>
        <p:spPr>
          <a:xfrm>
            <a:off x="5470525" y="1025525"/>
            <a:ext cx="3898900" cy="4337050"/>
          </a:xfrm>
        </p:spPr>
      </p:pic>
    </p:spTree>
    <p:extLst>
      <p:ext uri="{BB962C8B-B14F-4D97-AF65-F5344CB8AC3E}">
        <p14:creationId xmlns:p14="http://schemas.microsoft.com/office/powerpoint/2010/main" val="171409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60D6A330-1E7E-4F7C-9D46-8E75BFDFBC85}"/>
              </a:ext>
            </a:extLst>
          </p:cNvPr>
          <p:cNvSpPr>
            <a:spLocks noGrp="1"/>
          </p:cNvSpPr>
          <p:nvPr>
            <p:ph type="body" sz="quarter" idx="14"/>
          </p:nvPr>
        </p:nvSpPr>
        <p:spPr>
          <a:xfrm>
            <a:off x="512885" y="1946803"/>
            <a:ext cx="3563169" cy="2209792"/>
          </a:xfrm>
        </p:spPr>
        <p:txBody>
          <a:bodyPr>
            <a:normAutofit fontScale="77500" lnSpcReduction="20000"/>
          </a:bodyPr>
          <a:lstStyle/>
          <a:p>
            <a:pPr>
              <a:buClrTx/>
            </a:pPr>
            <a:r>
              <a:rPr lang="sv-SE" dirty="0"/>
              <a:t>Asbest/Bly</a:t>
            </a:r>
          </a:p>
          <a:p>
            <a:pPr>
              <a:buClrTx/>
            </a:pPr>
            <a:r>
              <a:rPr lang="sv-SE" dirty="0"/>
              <a:t>Arbetsplatsen utformning</a:t>
            </a:r>
          </a:p>
          <a:p>
            <a:pPr>
              <a:buClrTx/>
            </a:pPr>
            <a:r>
              <a:rPr lang="sv-SE" dirty="0"/>
              <a:t>Användning av personlig skyddsutrustning</a:t>
            </a:r>
          </a:p>
          <a:p>
            <a:pPr>
              <a:buClrTx/>
            </a:pPr>
            <a:r>
              <a:rPr lang="sv-SE" dirty="0"/>
              <a:t>Belastningsergonomi</a:t>
            </a:r>
          </a:p>
          <a:p>
            <a:pPr>
              <a:buClrTx/>
            </a:pPr>
            <a:r>
              <a:rPr lang="sv-SE" dirty="0"/>
              <a:t>Bygg- och anläggning</a:t>
            </a:r>
          </a:p>
          <a:p>
            <a:pPr>
              <a:buClrTx/>
            </a:pPr>
            <a:r>
              <a:rPr lang="sv-SE" dirty="0"/>
              <a:t>Gravida och ammande arbetstagare</a:t>
            </a:r>
          </a:p>
          <a:p>
            <a:pPr>
              <a:buClrTx/>
            </a:pPr>
            <a:r>
              <a:rPr lang="sv-SE" dirty="0"/>
              <a:t>Hygieniska gränsvärden</a:t>
            </a:r>
          </a:p>
          <a:p>
            <a:endParaRPr lang="sv-SE" dirty="0"/>
          </a:p>
        </p:txBody>
      </p:sp>
      <p:sp>
        <p:nvSpPr>
          <p:cNvPr id="5" name="Platshållare för innehåll 4">
            <a:extLst>
              <a:ext uri="{FF2B5EF4-FFF2-40B4-BE49-F238E27FC236}">
                <a16:creationId xmlns:a16="http://schemas.microsoft.com/office/drawing/2014/main" id="{C886D0B3-9456-4894-9EE3-99E9FBC30AD9}"/>
              </a:ext>
            </a:extLst>
          </p:cNvPr>
          <p:cNvSpPr>
            <a:spLocks noGrp="1"/>
          </p:cNvSpPr>
          <p:nvPr>
            <p:ph type="body" sz="quarter" idx="15"/>
          </p:nvPr>
        </p:nvSpPr>
        <p:spPr>
          <a:xfrm>
            <a:off x="4472702" y="1946803"/>
            <a:ext cx="3563169" cy="2209792"/>
          </a:xfrm>
        </p:spPr>
        <p:txBody>
          <a:bodyPr>
            <a:normAutofit fontScale="77500" lnSpcReduction="20000"/>
          </a:bodyPr>
          <a:lstStyle/>
          <a:p>
            <a:pPr>
              <a:buClrTx/>
            </a:pPr>
            <a:r>
              <a:rPr lang="sv-SE" dirty="0"/>
              <a:t>Kemiska arbetsmiljörisker</a:t>
            </a:r>
          </a:p>
          <a:p>
            <a:pPr>
              <a:buClrTx/>
            </a:pPr>
            <a:r>
              <a:rPr lang="sv-SE" dirty="0"/>
              <a:t>Användning av lyftanordningar och lyftredskap</a:t>
            </a:r>
          </a:p>
          <a:p>
            <a:pPr>
              <a:buClrTx/>
            </a:pPr>
            <a:r>
              <a:rPr lang="sv-SE" dirty="0"/>
              <a:t>Medicinska kontroller </a:t>
            </a:r>
          </a:p>
          <a:p>
            <a:pPr>
              <a:buClrTx/>
            </a:pPr>
            <a:r>
              <a:rPr lang="sv-SE" dirty="0"/>
              <a:t>Organisatorisk och social arbetsmiljö</a:t>
            </a:r>
          </a:p>
          <a:p>
            <a:pPr>
              <a:buClrTx/>
            </a:pPr>
            <a:r>
              <a:rPr lang="sv-SE" dirty="0"/>
              <a:t>Vibrationer</a:t>
            </a:r>
          </a:p>
          <a:p>
            <a:pPr>
              <a:buClrTx/>
            </a:pPr>
            <a:r>
              <a:rPr lang="sv-SE" dirty="0"/>
              <a:t>Stegar och </a:t>
            </a:r>
            <a:r>
              <a:rPr lang="sv-SE" dirty="0" err="1"/>
              <a:t>arbetsbockar</a:t>
            </a:r>
            <a:endParaRPr lang="sv-SE" dirty="0"/>
          </a:p>
          <a:p>
            <a:pPr>
              <a:buClrTx/>
            </a:pPr>
            <a:r>
              <a:rPr lang="sv-SE" dirty="0"/>
              <a:t>Ställningar</a:t>
            </a:r>
          </a:p>
          <a:p>
            <a:endParaRPr lang="sv-SE" dirty="0"/>
          </a:p>
        </p:txBody>
      </p:sp>
      <p:sp>
        <p:nvSpPr>
          <p:cNvPr id="4" name="Platshållare för text 3">
            <a:extLst>
              <a:ext uri="{FF2B5EF4-FFF2-40B4-BE49-F238E27FC236}">
                <a16:creationId xmlns:a16="http://schemas.microsoft.com/office/drawing/2014/main" id="{30BED1C8-423A-4148-96D4-0780C07CF77D}"/>
              </a:ext>
            </a:extLst>
          </p:cNvPr>
          <p:cNvSpPr>
            <a:spLocks noGrp="1"/>
          </p:cNvSpPr>
          <p:nvPr>
            <p:ph type="body" sz="quarter" idx="17"/>
          </p:nvPr>
        </p:nvSpPr>
        <p:spPr>
          <a:xfrm>
            <a:off x="512885" y="714246"/>
            <a:ext cx="6244058" cy="1004518"/>
          </a:xfrm>
        </p:spPr>
        <p:txBody>
          <a:bodyPr/>
          <a:lstStyle/>
          <a:p>
            <a:r>
              <a:rPr lang="sv-SE" dirty="0"/>
              <a:t>Exempel på föreskrifter aktuella för måleri</a:t>
            </a:r>
          </a:p>
        </p:txBody>
      </p:sp>
      <p:sp>
        <p:nvSpPr>
          <p:cNvPr id="3" name="Platshållare för sidfot 2">
            <a:extLst>
              <a:ext uri="{FF2B5EF4-FFF2-40B4-BE49-F238E27FC236}">
                <a16:creationId xmlns:a16="http://schemas.microsoft.com/office/drawing/2014/main" id="{0EC68983-B95D-4CD8-9B70-B68541894BE7}"/>
              </a:ext>
            </a:extLst>
          </p:cNvPr>
          <p:cNvSpPr>
            <a:spLocks noGrp="1"/>
          </p:cNvSpPr>
          <p:nvPr>
            <p:ph type="ftr" sz="quarter" idx="3"/>
          </p:nvPr>
        </p:nvSpPr>
        <p:spPr>
          <a:xfrm>
            <a:off x="511276" y="4767263"/>
            <a:ext cx="3961425" cy="273844"/>
          </a:xfrm>
        </p:spPr>
        <p:txBody>
          <a:bodyPr/>
          <a:lstStyle/>
          <a:p>
            <a:pPr>
              <a:defRPr/>
            </a:pPr>
            <a:r>
              <a:rPr lang="sv-SE"/>
              <a:t>BAM Måleri – Vidareutbildning</a:t>
            </a:r>
            <a:endParaRPr lang="sv-SE" b="0" dirty="0">
              <a:solidFill>
                <a:schemeClr val="accent6"/>
              </a:solidFill>
            </a:endParaRPr>
          </a:p>
        </p:txBody>
      </p:sp>
    </p:spTree>
    <p:extLst>
      <p:ext uri="{BB962C8B-B14F-4D97-AF65-F5344CB8AC3E}">
        <p14:creationId xmlns:p14="http://schemas.microsoft.com/office/powerpoint/2010/main" val="289673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F72F2AFC-8E98-4D66-B1E1-E80DFC9A72AE}"/>
              </a:ext>
            </a:extLst>
          </p:cNvPr>
          <p:cNvSpPr>
            <a:spLocks noGrp="1"/>
          </p:cNvSpPr>
          <p:nvPr>
            <p:ph type="body" sz="quarter" idx="15"/>
          </p:nvPr>
        </p:nvSpPr>
        <p:spPr>
          <a:xfrm>
            <a:off x="93945" y="726496"/>
            <a:ext cx="3844810" cy="1004518"/>
          </a:xfrm>
        </p:spPr>
        <p:txBody>
          <a:bodyPr/>
          <a:lstStyle/>
          <a:p>
            <a:r>
              <a:rPr lang="sv-SE" dirty="0"/>
              <a:t>Systematiskt arbetsmiljöarbete</a:t>
            </a:r>
          </a:p>
        </p:txBody>
      </p:sp>
      <p:grpSp>
        <p:nvGrpSpPr>
          <p:cNvPr id="7" name="Bild 2">
            <a:extLst>
              <a:ext uri="{FF2B5EF4-FFF2-40B4-BE49-F238E27FC236}">
                <a16:creationId xmlns:a16="http://schemas.microsoft.com/office/drawing/2014/main" id="{21D5D9EE-9BF6-49C8-8CD6-5897A7B5970B}"/>
              </a:ext>
            </a:extLst>
          </p:cNvPr>
          <p:cNvGrpSpPr/>
          <p:nvPr/>
        </p:nvGrpSpPr>
        <p:grpSpPr>
          <a:xfrm>
            <a:off x="3310826" y="642936"/>
            <a:ext cx="6858000" cy="3857625"/>
            <a:chOff x="1524000" y="857250"/>
            <a:chExt cx="9144000" cy="5143500"/>
          </a:xfrm>
        </p:grpSpPr>
        <p:sp>
          <p:nvSpPr>
            <p:cNvPr id="8" name="Frihandsfigur: Form 7">
              <a:extLst>
                <a:ext uri="{FF2B5EF4-FFF2-40B4-BE49-F238E27FC236}">
                  <a16:creationId xmlns:a16="http://schemas.microsoft.com/office/drawing/2014/main" id="{0BC26374-EE46-4228-AB44-9E97028F1F80}"/>
                </a:ext>
              </a:extLst>
            </p:cNvPr>
            <p:cNvSpPr/>
            <p:nvPr/>
          </p:nvSpPr>
          <p:spPr>
            <a:xfrm>
              <a:off x="4320824" y="2078831"/>
              <a:ext cx="981075" cy="2581275"/>
            </a:xfrm>
            <a:custGeom>
              <a:avLst/>
              <a:gdLst>
                <a:gd name="connsiteX0" fmla="*/ 606459 w 981075"/>
                <a:gd name="connsiteY0" fmla="*/ 2227421 h 2581275"/>
                <a:gd name="connsiteX1" fmla="*/ 923641 w 981075"/>
                <a:gd name="connsiteY1" fmla="*/ 2182654 h 2581275"/>
                <a:gd name="connsiteX2" fmla="*/ 938881 w 981075"/>
                <a:gd name="connsiteY2" fmla="*/ 2167414 h 2581275"/>
                <a:gd name="connsiteX3" fmla="*/ 938881 w 981075"/>
                <a:gd name="connsiteY3" fmla="*/ 2167414 h 2581275"/>
                <a:gd name="connsiteX4" fmla="*/ 941739 w 981075"/>
                <a:gd name="connsiteY4" fmla="*/ 2170271 h 2581275"/>
                <a:gd name="connsiteX5" fmla="*/ 879826 w 981075"/>
                <a:gd name="connsiteY5" fmla="*/ 540544 h 2581275"/>
                <a:gd name="connsiteX6" fmla="*/ 976029 w 981075"/>
                <a:gd name="connsiteY6" fmla="*/ 636746 h 2581275"/>
                <a:gd name="connsiteX7" fmla="*/ 904591 w 981075"/>
                <a:gd name="connsiteY7" fmla="*/ 129064 h 2581275"/>
                <a:gd name="connsiteX8" fmla="*/ 357856 w 981075"/>
                <a:gd name="connsiteY8" fmla="*/ 7144 h 2581275"/>
                <a:gd name="connsiteX9" fmla="*/ 469299 w 981075"/>
                <a:gd name="connsiteY9" fmla="*/ 118586 h 2581275"/>
                <a:gd name="connsiteX10" fmla="*/ 470251 w 981075"/>
                <a:gd name="connsiteY10" fmla="*/ 119539 h 2581275"/>
                <a:gd name="connsiteX11" fmla="*/ 519781 w 981075"/>
                <a:gd name="connsiteY11" fmla="*/ 2576036 h 2581275"/>
                <a:gd name="connsiteX12" fmla="*/ 531211 w 981075"/>
                <a:gd name="connsiteY12" fmla="*/ 2565559 h 2581275"/>
                <a:gd name="connsiteX13" fmla="*/ 606459 w 981075"/>
                <a:gd name="connsiteY13" fmla="*/ 2227421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1075" h="2581275">
                  <a:moveTo>
                    <a:pt x="606459" y="2227421"/>
                  </a:moveTo>
                  <a:lnTo>
                    <a:pt x="923641" y="2182654"/>
                  </a:lnTo>
                  <a:lnTo>
                    <a:pt x="938881" y="2167414"/>
                  </a:lnTo>
                  <a:lnTo>
                    <a:pt x="938881" y="2167414"/>
                  </a:lnTo>
                  <a:cubicBezTo>
                    <a:pt x="939834" y="2168366"/>
                    <a:pt x="940786" y="2169319"/>
                    <a:pt x="941739" y="2170271"/>
                  </a:cubicBezTo>
                  <a:cubicBezTo>
                    <a:pt x="497874" y="1722596"/>
                    <a:pt x="476919" y="1012984"/>
                    <a:pt x="879826" y="540544"/>
                  </a:cubicBezTo>
                  <a:lnTo>
                    <a:pt x="976029" y="636746"/>
                  </a:lnTo>
                  <a:lnTo>
                    <a:pt x="904591" y="129064"/>
                  </a:lnTo>
                  <a:lnTo>
                    <a:pt x="357856" y="7144"/>
                  </a:lnTo>
                  <a:lnTo>
                    <a:pt x="469299" y="118586"/>
                  </a:lnTo>
                  <a:lnTo>
                    <a:pt x="470251" y="119539"/>
                  </a:lnTo>
                  <a:cubicBezTo>
                    <a:pt x="-163161" y="818674"/>
                    <a:pt x="-146969" y="1896904"/>
                    <a:pt x="519781" y="2576036"/>
                  </a:cubicBezTo>
                  <a:lnTo>
                    <a:pt x="531211" y="2565559"/>
                  </a:lnTo>
                  <a:lnTo>
                    <a:pt x="606459" y="2227421"/>
                  </a:lnTo>
                  <a:close/>
                </a:path>
              </a:pathLst>
            </a:custGeom>
            <a:solidFill>
              <a:srgbClr val="FFFFFF"/>
            </a:solidFill>
            <a:ln w="9525" cap="flat">
              <a:noFill/>
              <a:prstDash val="solid"/>
              <a:miter/>
            </a:ln>
          </p:spPr>
          <p:txBody>
            <a:bodyPr rtlCol="0" anchor="ctr"/>
            <a:lstStyle/>
            <a:p>
              <a:endParaRPr lang="sv-SE" sz="1050"/>
            </a:p>
          </p:txBody>
        </p:sp>
        <p:sp>
          <p:nvSpPr>
            <p:cNvPr id="9" name="Frihandsfigur: Form 8">
              <a:extLst>
                <a:ext uri="{FF2B5EF4-FFF2-40B4-BE49-F238E27FC236}">
                  <a16:creationId xmlns:a16="http://schemas.microsoft.com/office/drawing/2014/main" id="{4B0635C7-3492-4010-8CBE-BFE107A86586}"/>
                </a:ext>
              </a:extLst>
            </p:cNvPr>
            <p:cNvSpPr/>
            <p:nvPr/>
          </p:nvSpPr>
          <p:spPr>
            <a:xfrm>
              <a:off x="4295621" y="2034064"/>
              <a:ext cx="1038225" cy="2657475"/>
            </a:xfrm>
            <a:custGeom>
              <a:avLst/>
              <a:gdLst>
                <a:gd name="connsiteX0" fmla="*/ 544984 w 1038225"/>
                <a:gd name="connsiteY0" fmla="*/ 2656999 h 2657475"/>
                <a:gd name="connsiteX1" fmla="*/ 526887 w 1038225"/>
                <a:gd name="connsiteY1" fmla="*/ 2638901 h 2657475"/>
                <a:gd name="connsiteX2" fmla="*/ 460212 w 1038225"/>
                <a:gd name="connsiteY2" fmla="*/ 165259 h 2657475"/>
                <a:gd name="connsiteX3" fmla="*/ 302097 w 1038225"/>
                <a:gd name="connsiteY3" fmla="*/ 7144 h 2657475"/>
                <a:gd name="connsiteX4" fmla="*/ 953607 w 1038225"/>
                <a:gd name="connsiteY4" fmla="*/ 151924 h 2657475"/>
                <a:gd name="connsiteX5" fmla="*/ 1038379 w 1038225"/>
                <a:gd name="connsiteY5" fmla="*/ 753904 h 2657475"/>
                <a:gd name="connsiteX6" fmla="*/ 907887 w 1038225"/>
                <a:gd name="connsiteY6" fmla="*/ 623411 h 2657475"/>
                <a:gd name="connsiteX7" fmla="*/ 965989 w 1038225"/>
                <a:gd name="connsiteY7" fmla="*/ 2175034 h 2657475"/>
                <a:gd name="connsiteX8" fmla="*/ 965989 w 1038225"/>
                <a:gd name="connsiteY8" fmla="*/ 2175034 h 2657475"/>
                <a:gd name="connsiteX9" fmla="*/ 980277 w 1038225"/>
                <a:gd name="connsiteY9" fmla="*/ 2190274 h 2657475"/>
                <a:gd name="connsiteX10" fmla="*/ 986944 w 1038225"/>
                <a:gd name="connsiteY10" fmla="*/ 2196941 h 2657475"/>
                <a:gd name="connsiteX11" fmla="*/ 968847 w 1038225"/>
                <a:gd name="connsiteY11" fmla="*/ 2215039 h 2657475"/>
                <a:gd name="connsiteX12" fmla="*/ 984087 w 1038225"/>
                <a:gd name="connsiteY12" fmla="*/ 2230279 h 2657475"/>
                <a:gd name="connsiteX13" fmla="*/ 962179 w 1038225"/>
                <a:gd name="connsiteY13" fmla="*/ 2251234 h 2657475"/>
                <a:gd name="connsiteX14" fmla="*/ 654522 w 1038225"/>
                <a:gd name="connsiteY14" fmla="*/ 2294096 h 2657475"/>
                <a:gd name="connsiteX15" fmla="*/ 581179 w 1038225"/>
                <a:gd name="connsiteY15" fmla="*/ 2621756 h 2657475"/>
                <a:gd name="connsiteX16" fmla="*/ 544984 w 1038225"/>
                <a:gd name="connsiteY16" fmla="*/ 2656999 h 2657475"/>
                <a:gd name="connsiteX17" fmla="*/ 464974 w 1038225"/>
                <a:gd name="connsiteY17" fmla="*/ 96679 h 2657475"/>
                <a:gd name="connsiteX18" fmla="*/ 530697 w 1038225"/>
                <a:gd name="connsiteY18" fmla="*/ 162401 h 2657475"/>
                <a:gd name="connsiteX19" fmla="*/ 515457 w 1038225"/>
                <a:gd name="connsiteY19" fmla="*/ 181451 h 2657475"/>
                <a:gd name="connsiteX20" fmla="*/ 537364 w 1038225"/>
                <a:gd name="connsiteY20" fmla="*/ 2575084 h 2657475"/>
                <a:gd name="connsiteX21" fmla="*/ 609754 w 1038225"/>
                <a:gd name="connsiteY21" fmla="*/ 2248376 h 2657475"/>
                <a:gd name="connsiteX22" fmla="*/ 921222 w 1038225"/>
                <a:gd name="connsiteY22" fmla="*/ 2204561 h 2657475"/>
                <a:gd name="connsiteX23" fmla="*/ 885027 w 1038225"/>
                <a:gd name="connsiteY23" fmla="*/ 568166 h 2657475"/>
                <a:gd name="connsiteX24" fmla="*/ 903124 w 1038225"/>
                <a:gd name="connsiteY24" fmla="*/ 547211 h 2657475"/>
                <a:gd name="connsiteX25" fmla="*/ 964084 w 1038225"/>
                <a:gd name="connsiteY25" fmla="*/ 608171 h 2657475"/>
                <a:gd name="connsiteX26" fmla="*/ 905982 w 1038225"/>
                <a:gd name="connsiteY26" fmla="*/ 194786 h 2657475"/>
                <a:gd name="connsiteX27" fmla="*/ 464974 w 1038225"/>
                <a:gd name="connsiteY27" fmla="*/ 96679 h 265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38225" h="2657475">
                  <a:moveTo>
                    <a:pt x="544984" y="2656999"/>
                  </a:moveTo>
                  <a:lnTo>
                    <a:pt x="526887" y="2638901"/>
                  </a:lnTo>
                  <a:cubicBezTo>
                    <a:pt x="-140816" y="1958816"/>
                    <a:pt x="-167486" y="876776"/>
                    <a:pt x="460212" y="165259"/>
                  </a:cubicBezTo>
                  <a:lnTo>
                    <a:pt x="302097" y="7144"/>
                  </a:lnTo>
                  <a:lnTo>
                    <a:pt x="953607" y="151924"/>
                  </a:lnTo>
                  <a:lnTo>
                    <a:pt x="1038379" y="753904"/>
                  </a:lnTo>
                  <a:lnTo>
                    <a:pt x="907887" y="623411"/>
                  </a:lnTo>
                  <a:cubicBezTo>
                    <a:pt x="539269" y="1077754"/>
                    <a:pt x="564034" y="1748314"/>
                    <a:pt x="965989" y="2175034"/>
                  </a:cubicBezTo>
                  <a:lnTo>
                    <a:pt x="965989" y="2175034"/>
                  </a:lnTo>
                  <a:lnTo>
                    <a:pt x="980277" y="2190274"/>
                  </a:lnTo>
                  <a:cubicBezTo>
                    <a:pt x="982182" y="2192179"/>
                    <a:pt x="984087" y="2195036"/>
                    <a:pt x="986944" y="2196941"/>
                  </a:cubicBezTo>
                  <a:lnTo>
                    <a:pt x="968847" y="2215039"/>
                  </a:lnTo>
                  <a:lnTo>
                    <a:pt x="984087" y="2230279"/>
                  </a:lnTo>
                  <a:lnTo>
                    <a:pt x="962179" y="2251234"/>
                  </a:lnTo>
                  <a:lnTo>
                    <a:pt x="654522" y="2294096"/>
                  </a:lnTo>
                  <a:lnTo>
                    <a:pt x="581179" y="2621756"/>
                  </a:lnTo>
                  <a:lnTo>
                    <a:pt x="544984" y="2656999"/>
                  </a:lnTo>
                  <a:close/>
                  <a:moveTo>
                    <a:pt x="464974" y="96679"/>
                  </a:moveTo>
                  <a:lnTo>
                    <a:pt x="530697" y="162401"/>
                  </a:lnTo>
                  <a:lnTo>
                    <a:pt x="515457" y="181451"/>
                  </a:lnTo>
                  <a:cubicBezTo>
                    <a:pt x="-102716" y="863441"/>
                    <a:pt x="-90333" y="1906429"/>
                    <a:pt x="537364" y="2575084"/>
                  </a:cubicBezTo>
                  <a:lnTo>
                    <a:pt x="609754" y="2248376"/>
                  </a:lnTo>
                  <a:lnTo>
                    <a:pt x="921222" y="2204561"/>
                  </a:lnTo>
                  <a:cubicBezTo>
                    <a:pt x="501169" y="1752124"/>
                    <a:pt x="482119" y="1040606"/>
                    <a:pt x="885027" y="568166"/>
                  </a:cubicBezTo>
                  <a:lnTo>
                    <a:pt x="903124" y="547211"/>
                  </a:lnTo>
                  <a:lnTo>
                    <a:pt x="964084" y="608171"/>
                  </a:lnTo>
                  <a:lnTo>
                    <a:pt x="905982" y="194786"/>
                  </a:lnTo>
                  <a:lnTo>
                    <a:pt x="464974" y="96679"/>
                  </a:lnTo>
                  <a:close/>
                </a:path>
              </a:pathLst>
            </a:custGeom>
            <a:solidFill>
              <a:srgbClr val="A9C941"/>
            </a:solidFill>
            <a:ln w="9525" cap="flat">
              <a:noFill/>
              <a:prstDash val="solid"/>
              <a:miter/>
            </a:ln>
          </p:spPr>
          <p:txBody>
            <a:bodyPr rtlCol="0" anchor="ctr"/>
            <a:lstStyle/>
            <a:p>
              <a:endParaRPr lang="sv-SE" sz="1050"/>
            </a:p>
          </p:txBody>
        </p:sp>
        <p:sp>
          <p:nvSpPr>
            <p:cNvPr id="10" name="Frihandsfigur: Form 9">
              <a:extLst>
                <a:ext uri="{FF2B5EF4-FFF2-40B4-BE49-F238E27FC236}">
                  <a16:creationId xmlns:a16="http://schemas.microsoft.com/office/drawing/2014/main" id="{83AB7129-3B92-4FC7-A940-0B8088E0E3AC}"/>
                </a:ext>
              </a:extLst>
            </p:cNvPr>
            <p:cNvSpPr/>
            <p:nvPr/>
          </p:nvSpPr>
          <p:spPr>
            <a:xfrm>
              <a:off x="4838224" y="4652486"/>
              <a:ext cx="9525" cy="9525"/>
            </a:xfrm>
            <a:custGeom>
              <a:avLst/>
              <a:gdLst>
                <a:gd name="connsiteX0" fmla="*/ 7144 w 9525"/>
                <a:gd name="connsiteY0" fmla="*/ 7144 h 9525"/>
                <a:gd name="connsiteX1" fmla="*/ 9049 w 9525"/>
                <a:gd name="connsiteY1" fmla="*/ 9049 h 9525"/>
                <a:gd name="connsiteX2" fmla="*/ 9049 w 9525"/>
                <a:gd name="connsiteY2" fmla="*/ 9049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8096" y="8096"/>
                    <a:pt x="8096" y="8096"/>
                    <a:pt x="9049" y="9049"/>
                  </a:cubicBezTo>
                  <a:lnTo>
                    <a:pt x="9049" y="9049"/>
                  </a:lnTo>
                  <a:cubicBezTo>
                    <a:pt x="9049" y="9049"/>
                    <a:pt x="8096" y="8096"/>
                    <a:pt x="7144" y="7144"/>
                  </a:cubicBezTo>
                  <a:close/>
                </a:path>
              </a:pathLst>
            </a:custGeom>
            <a:solidFill>
              <a:srgbClr val="FFFFFF"/>
            </a:solidFill>
            <a:ln w="9525" cap="flat">
              <a:noFill/>
              <a:prstDash val="solid"/>
              <a:miter/>
            </a:ln>
          </p:spPr>
          <p:txBody>
            <a:bodyPr rtlCol="0" anchor="ctr"/>
            <a:lstStyle/>
            <a:p>
              <a:endParaRPr lang="sv-SE" sz="1050"/>
            </a:p>
          </p:txBody>
        </p:sp>
        <p:sp>
          <p:nvSpPr>
            <p:cNvPr id="11" name="Frihandsfigur: Form 10">
              <a:extLst>
                <a:ext uri="{FF2B5EF4-FFF2-40B4-BE49-F238E27FC236}">
                  <a16:creationId xmlns:a16="http://schemas.microsoft.com/office/drawing/2014/main" id="{F624D8BB-2656-4EF1-92A4-1F964E92C965}"/>
                </a:ext>
              </a:extLst>
            </p:cNvPr>
            <p:cNvSpPr/>
            <p:nvPr/>
          </p:nvSpPr>
          <p:spPr>
            <a:xfrm>
              <a:off x="4819174" y="4634389"/>
              <a:ext cx="47625" cy="47625"/>
            </a:xfrm>
            <a:custGeom>
              <a:avLst/>
              <a:gdLst>
                <a:gd name="connsiteX0" fmla="*/ 13811 w 47625"/>
                <a:gd name="connsiteY0" fmla="*/ 48101 h 47625"/>
                <a:gd name="connsiteX1" fmla="*/ 7144 w 47625"/>
                <a:gd name="connsiteY1" fmla="*/ 42386 h 47625"/>
                <a:gd name="connsiteX2" fmla="*/ 45244 w 47625"/>
                <a:gd name="connsiteY2" fmla="*/ 7144 h 47625"/>
                <a:gd name="connsiteX3" fmla="*/ 45244 w 47625"/>
                <a:gd name="connsiteY3" fmla="*/ 8096 h 47625"/>
                <a:gd name="connsiteX4" fmla="*/ 43339 w 47625"/>
                <a:gd name="connsiteY4" fmla="*/ 10954 h 47625"/>
                <a:gd name="connsiteX5" fmla="*/ 46196 w 47625"/>
                <a:gd name="connsiteY5" fmla="*/ 9049 h 47625"/>
                <a:gd name="connsiteX6" fmla="*/ 41434 w 47625"/>
                <a:gd name="connsiteY6" fmla="*/ 12859 h 47625"/>
                <a:gd name="connsiteX7" fmla="*/ 46196 w 47625"/>
                <a:gd name="connsiteY7" fmla="*/ 9049 h 47625"/>
                <a:gd name="connsiteX8" fmla="*/ 37624 w 47625"/>
                <a:gd name="connsiteY8" fmla="*/ 1762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13811" y="48101"/>
                  </a:moveTo>
                  <a:lnTo>
                    <a:pt x="7144" y="42386"/>
                  </a:lnTo>
                  <a:lnTo>
                    <a:pt x="45244" y="7144"/>
                  </a:lnTo>
                  <a:lnTo>
                    <a:pt x="45244" y="8096"/>
                  </a:lnTo>
                  <a:lnTo>
                    <a:pt x="43339" y="10954"/>
                  </a:lnTo>
                  <a:lnTo>
                    <a:pt x="46196" y="9049"/>
                  </a:lnTo>
                  <a:lnTo>
                    <a:pt x="41434" y="12859"/>
                  </a:lnTo>
                  <a:lnTo>
                    <a:pt x="46196" y="9049"/>
                  </a:lnTo>
                  <a:lnTo>
                    <a:pt x="37624" y="17621"/>
                  </a:lnTo>
                  <a:close/>
                </a:path>
              </a:pathLst>
            </a:custGeom>
            <a:solidFill>
              <a:srgbClr val="F29100"/>
            </a:solidFill>
            <a:ln w="9525" cap="flat">
              <a:noFill/>
              <a:prstDash val="solid"/>
              <a:miter/>
            </a:ln>
          </p:spPr>
          <p:txBody>
            <a:bodyPr rtlCol="0" anchor="ctr"/>
            <a:lstStyle/>
            <a:p>
              <a:endParaRPr lang="sv-SE" sz="1050"/>
            </a:p>
          </p:txBody>
        </p:sp>
        <p:sp>
          <p:nvSpPr>
            <p:cNvPr id="12" name="Frihandsfigur: Form 11">
              <a:extLst>
                <a:ext uri="{FF2B5EF4-FFF2-40B4-BE49-F238E27FC236}">
                  <a16:creationId xmlns:a16="http://schemas.microsoft.com/office/drawing/2014/main" id="{05700F69-9F7C-4419-A083-B870FCF0BFA9}"/>
                </a:ext>
              </a:extLst>
            </p:cNvPr>
            <p:cNvSpPr/>
            <p:nvPr/>
          </p:nvSpPr>
          <p:spPr>
            <a:xfrm>
              <a:off x="4796314" y="4227671"/>
              <a:ext cx="2571750" cy="971550"/>
            </a:xfrm>
            <a:custGeom>
              <a:avLst/>
              <a:gdLst>
                <a:gd name="connsiteX0" fmla="*/ 2189322 w 2571750"/>
                <a:gd name="connsiteY0" fmla="*/ 398621 h 971550"/>
                <a:gd name="connsiteX1" fmla="*/ 2132172 w 2571750"/>
                <a:gd name="connsiteY1" fmla="*/ 71914 h 971550"/>
                <a:gd name="connsiteX2" fmla="*/ 547211 w 2571750"/>
                <a:gd name="connsiteY2" fmla="*/ 97631 h 971550"/>
                <a:gd name="connsiteX3" fmla="*/ 548164 w 2571750"/>
                <a:gd name="connsiteY3" fmla="*/ 96679 h 971550"/>
                <a:gd name="connsiteX4" fmla="*/ 637699 w 2571750"/>
                <a:gd name="connsiteY4" fmla="*/ 7144 h 971550"/>
                <a:gd name="connsiteX5" fmla="*/ 473869 w 2571750"/>
                <a:gd name="connsiteY5" fmla="*/ 30004 h 971550"/>
                <a:gd name="connsiteX6" fmla="*/ 462439 w 2571750"/>
                <a:gd name="connsiteY6" fmla="*/ 18574 h 971550"/>
                <a:gd name="connsiteX7" fmla="*/ 462439 w 2571750"/>
                <a:gd name="connsiteY7" fmla="*/ 18574 h 971550"/>
                <a:gd name="connsiteX8" fmla="*/ 447199 w 2571750"/>
                <a:gd name="connsiteY8" fmla="*/ 33814 h 971550"/>
                <a:gd name="connsiteX9" fmla="*/ 130016 w 2571750"/>
                <a:gd name="connsiteY9" fmla="*/ 78581 h 971550"/>
                <a:gd name="connsiteX10" fmla="*/ 54769 w 2571750"/>
                <a:gd name="connsiteY10" fmla="*/ 416719 h 971550"/>
                <a:gd name="connsiteX11" fmla="*/ 43339 w 2571750"/>
                <a:gd name="connsiteY11" fmla="*/ 427196 h 971550"/>
                <a:gd name="connsiteX12" fmla="*/ 43339 w 2571750"/>
                <a:gd name="connsiteY12" fmla="*/ 427196 h 971550"/>
                <a:gd name="connsiteX13" fmla="*/ 50006 w 2571750"/>
                <a:gd name="connsiteY13" fmla="*/ 433864 h 971550"/>
                <a:gd name="connsiteX14" fmla="*/ 7144 w 2571750"/>
                <a:gd name="connsiteY14" fmla="*/ 624364 h 971550"/>
                <a:gd name="connsiteX15" fmla="*/ 125254 w 2571750"/>
                <a:gd name="connsiteY15" fmla="*/ 506254 h 971550"/>
                <a:gd name="connsiteX16" fmla="*/ 2568417 w 2571750"/>
                <a:gd name="connsiteY16" fmla="*/ 465296 h 971550"/>
                <a:gd name="connsiteX17" fmla="*/ 2189322 w 2571750"/>
                <a:gd name="connsiteY17" fmla="*/ 398621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71750" h="971550">
                  <a:moveTo>
                    <a:pt x="2189322" y="398621"/>
                  </a:moveTo>
                  <a:lnTo>
                    <a:pt x="2132172" y="71914"/>
                  </a:lnTo>
                  <a:cubicBezTo>
                    <a:pt x="1682592" y="477679"/>
                    <a:pt x="1004411" y="484346"/>
                    <a:pt x="547211" y="97631"/>
                  </a:cubicBezTo>
                  <a:lnTo>
                    <a:pt x="548164" y="96679"/>
                  </a:lnTo>
                  <a:lnTo>
                    <a:pt x="637699" y="7144"/>
                  </a:lnTo>
                  <a:lnTo>
                    <a:pt x="473869" y="30004"/>
                  </a:lnTo>
                  <a:cubicBezTo>
                    <a:pt x="470059" y="26194"/>
                    <a:pt x="466249" y="22384"/>
                    <a:pt x="462439" y="18574"/>
                  </a:cubicBezTo>
                  <a:lnTo>
                    <a:pt x="462439" y="18574"/>
                  </a:lnTo>
                  <a:lnTo>
                    <a:pt x="447199" y="33814"/>
                  </a:lnTo>
                  <a:lnTo>
                    <a:pt x="130016" y="78581"/>
                  </a:lnTo>
                  <a:lnTo>
                    <a:pt x="54769" y="416719"/>
                  </a:lnTo>
                  <a:lnTo>
                    <a:pt x="43339" y="427196"/>
                  </a:lnTo>
                  <a:lnTo>
                    <a:pt x="43339" y="427196"/>
                  </a:lnTo>
                  <a:cubicBezTo>
                    <a:pt x="45244" y="430054"/>
                    <a:pt x="48101" y="431959"/>
                    <a:pt x="50006" y="433864"/>
                  </a:cubicBezTo>
                  <a:lnTo>
                    <a:pt x="7144" y="624364"/>
                  </a:lnTo>
                  <a:lnTo>
                    <a:pt x="125254" y="506254"/>
                  </a:lnTo>
                  <a:cubicBezTo>
                    <a:pt x="818674" y="1132999"/>
                    <a:pt x="1887379" y="1122521"/>
                    <a:pt x="2568417" y="465296"/>
                  </a:cubicBezTo>
                  <a:lnTo>
                    <a:pt x="2189322" y="398621"/>
                  </a:lnTo>
                  <a:close/>
                </a:path>
              </a:pathLst>
            </a:custGeom>
            <a:solidFill>
              <a:srgbClr val="FFFFFF"/>
            </a:solidFill>
            <a:ln w="9525" cap="flat">
              <a:noFill/>
              <a:prstDash val="solid"/>
              <a:miter/>
            </a:ln>
          </p:spPr>
          <p:txBody>
            <a:bodyPr rtlCol="0" anchor="ctr"/>
            <a:lstStyle/>
            <a:p>
              <a:endParaRPr lang="sv-SE" sz="1050"/>
            </a:p>
          </p:txBody>
        </p:sp>
        <p:sp>
          <p:nvSpPr>
            <p:cNvPr id="13" name="Frihandsfigur: Form 12">
              <a:extLst>
                <a:ext uri="{FF2B5EF4-FFF2-40B4-BE49-F238E27FC236}">
                  <a16:creationId xmlns:a16="http://schemas.microsoft.com/office/drawing/2014/main" id="{804524C1-E0ED-46E2-9005-568D0E6D01A6}"/>
                </a:ext>
              </a:extLst>
            </p:cNvPr>
            <p:cNvSpPr/>
            <p:nvPr/>
          </p:nvSpPr>
          <p:spPr>
            <a:xfrm>
              <a:off x="4753451" y="4190524"/>
              <a:ext cx="2667000" cy="1028700"/>
            </a:xfrm>
            <a:custGeom>
              <a:avLst/>
              <a:gdLst>
                <a:gd name="connsiteX0" fmla="*/ 1369219 w 2667000"/>
                <a:gd name="connsiteY0" fmla="*/ 1029176 h 1028700"/>
                <a:gd name="connsiteX1" fmla="*/ 170974 w 2667000"/>
                <a:gd name="connsiteY1" fmla="*/ 579596 h 1028700"/>
                <a:gd name="connsiteX2" fmla="*/ 7144 w 2667000"/>
                <a:gd name="connsiteY2" fmla="*/ 743426 h 1028700"/>
                <a:gd name="connsiteX3" fmla="*/ 66199 w 2667000"/>
                <a:gd name="connsiteY3" fmla="*/ 479584 h 1028700"/>
                <a:gd name="connsiteX4" fmla="*/ 64294 w 2667000"/>
                <a:gd name="connsiteY4" fmla="*/ 475774 h 1028700"/>
                <a:gd name="connsiteX5" fmla="*/ 55721 w 2667000"/>
                <a:gd name="connsiteY5" fmla="*/ 458629 h 1028700"/>
                <a:gd name="connsiteX6" fmla="*/ 74771 w 2667000"/>
                <a:gd name="connsiteY6" fmla="*/ 439579 h 1028700"/>
                <a:gd name="connsiteX7" fmla="*/ 151924 w 2667000"/>
                <a:gd name="connsiteY7" fmla="*/ 91916 h 1028700"/>
                <a:gd name="connsiteX8" fmla="*/ 478631 w 2667000"/>
                <a:gd name="connsiteY8" fmla="*/ 46196 h 1028700"/>
                <a:gd name="connsiteX9" fmla="*/ 506254 w 2667000"/>
                <a:gd name="connsiteY9" fmla="*/ 18574 h 1028700"/>
                <a:gd name="connsiteX10" fmla="*/ 526256 w 2667000"/>
                <a:gd name="connsiteY10" fmla="*/ 38576 h 1028700"/>
                <a:gd name="connsiteX11" fmla="*/ 753904 w 2667000"/>
                <a:gd name="connsiteY11" fmla="*/ 7144 h 1028700"/>
                <a:gd name="connsiteX12" fmla="*/ 629126 w 2667000"/>
                <a:gd name="connsiteY12" fmla="*/ 131921 h 1028700"/>
                <a:gd name="connsiteX13" fmla="*/ 2157889 w 2667000"/>
                <a:gd name="connsiteY13" fmla="*/ 89059 h 1028700"/>
                <a:gd name="connsiteX14" fmla="*/ 2193131 w 2667000"/>
                <a:gd name="connsiteY14" fmla="*/ 57626 h 1028700"/>
                <a:gd name="connsiteX15" fmla="*/ 2255044 w 2667000"/>
                <a:gd name="connsiteY15" fmla="*/ 411956 h 1028700"/>
                <a:gd name="connsiteX16" fmla="*/ 2667476 w 2667000"/>
                <a:gd name="connsiteY16" fmla="*/ 485299 h 1028700"/>
                <a:gd name="connsiteX17" fmla="*/ 2631281 w 2667000"/>
                <a:gd name="connsiteY17" fmla="*/ 520541 h 1028700"/>
                <a:gd name="connsiteX18" fmla="*/ 1369219 w 2667000"/>
                <a:gd name="connsiteY18" fmla="*/ 1029176 h 1028700"/>
                <a:gd name="connsiteX19" fmla="*/ 169069 w 2667000"/>
                <a:gd name="connsiteY19" fmla="*/ 508159 h 1028700"/>
                <a:gd name="connsiteX20" fmla="*/ 187166 w 2667000"/>
                <a:gd name="connsiteY20" fmla="*/ 524351 h 1028700"/>
                <a:gd name="connsiteX21" fmla="*/ 2556986 w 2667000"/>
                <a:gd name="connsiteY21" fmla="*/ 519589 h 1028700"/>
                <a:gd name="connsiteX22" fmla="*/ 2210276 w 2667000"/>
                <a:gd name="connsiteY22" fmla="*/ 457676 h 1028700"/>
                <a:gd name="connsiteX23" fmla="*/ 2157889 w 2667000"/>
                <a:gd name="connsiteY23" fmla="*/ 158591 h 1028700"/>
                <a:gd name="connsiteX24" fmla="*/ 573881 w 2667000"/>
                <a:gd name="connsiteY24" fmla="*/ 154781 h 1028700"/>
                <a:gd name="connsiteX25" fmla="*/ 551974 w 2667000"/>
                <a:gd name="connsiteY25" fmla="*/ 135731 h 1028700"/>
                <a:gd name="connsiteX26" fmla="*/ 608171 w 2667000"/>
                <a:gd name="connsiteY26" fmla="*/ 80486 h 1028700"/>
                <a:gd name="connsiteX27" fmla="*/ 508159 w 2667000"/>
                <a:gd name="connsiteY27" fmla="*/ 94774 h 1028700"/>
                <a:gd name="connsiteX28" fmla="*/ 505301 w 2667000"/>
                <a:gd name="connsiteY28" fmla="*/ 91916 h 1028700"/>
                <a:gd name="connsiteX29" fmla="*/ 501491 w 2667000"/>
                <a:gd name="connsiteY29" fmla="*/ 95726 h 1028700"/>
                <a:gd name="connsiteX30" fmla="*/ 193834 w 2667000"/>
                <a:gd name="connsiteY30" fmla="*/ 138589 h 1028700"/>
                <a:gd name="connsiteX31" fmla="*/ 95726 w 2667000"/>
                <a:gd name="connsiteY31" fmla="*/ 580549 h 1028700"/>
                <a:gd name="connsiteX32" fmla="*/ 169069 w 2667000"/>
                <a:gd name="connsiteY32" fmla="*/ 508159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67000" h="1028700">
                  <a:moveTo>
                    <a:pt x="1369219" y="1029176"/>
                  </a:moveTo>
                  <a:cubicBezTo>
                    <a:pt x="941546" y="1029176"/>
                    <a:pt x="512921" y="879634"/>
                    <a:pt x="170974" y="579596"/>
                  </a:cubicBezTo>
                  <a:lnTo>
                    <a:pt x="7144" y="743426"/>
                  </a:lnTo>
                  <a:lnTo>
                    <a:pt x="66199" y="479584"/>
                  </a:lnTo>
                  <a:lnTo>
                    <a:pt x="64294" y="475774"/>
                  </a:lnTo>
                  <a:lnTo>
                    <a:pt x="55721" y="458629"/>
                  </a:lnTo>
                  <a:lnTo>
                    <a:pt x="74771" y="439579"/>
                  </a:lnTo>
                  <a:lnTo>
                    <a:pt x="151924" y="91916"/>
                  </a:lnTo>
                  <a:lnTo>
                    <a:pt x="478631" y="46196"/>
                  </a:lnTo>
                  <a:lnTo>
                    <a:pt x="506254" y="18574"/>
                  </a:lnTo>
                  <a:lnTo>
                    <a:pt x="526256" y="38576"/>
                  </a:lnTo>
                  <a:lnTo>
                    <a:pt x="753904" y="7144"/>
                  </a:lnTo>
                  <a:lnTo>
                    <a:pt x="629126" y="131921"/>
                  </a:lnTo>
                  <a:cubicBezTo>
                    <a:pt x="1075849" y="492919"/>
                    <a:pt x="1728311" y="475774"/>
                    <a:pt x="2157889" y="89059"/>
                  </a:cubicBezTo>
                  <a:lnTo>
                    <a:pt x="2193131" y="57626"/>
                  </a:lnTo>
                  <a:lnTo>
                    <a:pt x="2255044" y="411956"/>
                  </a:lnTo>
                  <a:lnTo>
                    <a:pt x="2667476" y="485299"/>
                  </a:lnTo>
                  <a:lnTo>
                    <a:pt x="2631281" y="520541"/>
                  </a:lnTo>
                  <a:cubicBezTo>
                    <a:pt x="2280761" y="859631"/>
                    <a:pt x="1824514" y="1029176"/>
                    <a:pt x="1369219" y="1029176"/>
                  </a:cubicBezTo>
                  <a:close/>
                  <a:moveTo>
                    <a:pt x="169069" y="508159"/>
                  </a:moveTo>
                  <a:lnTo>
                    <a:pt x="187166" y="524351"/>
                  </a:lnTo>
                  <a:cubicBezTo>
                    <a:pt x="859631" y="1132046"/>
                    <a:pt x="1890236" y="1126331"/>
                    <a:pt x="2556986" y="519589"/>
                  </a:cubicBezTo>
                  <a:lnTo>
                    <a:pt x="2210276" y="457676"/>
                  </a:lnTo>
                  <a:lnTo>
                    <a:pt x="2157889" y="158591"/>
                  </a:lnTo>
                  <a:cubicBezTo>
                    <a:pt x="1701642" y="539591"/>
                    <a:pt x="1029176" y="540544"/>
                    <a:pt x="573881" y="154781"/>
                  </a:cubicBezTo>
                  <a:lnTo>
                    <a:pt x="551974" y="135731"/>
                  </a:lnTo>
                  <a:lnTo>
                    <a:pt x="608171" y="80486"/>
                  </a:lnTo>
                  <a:lnTo>
                    <a:pt x="508159" y="94774"/>
                  </a:lnTo>
                  <a:lnTo>
                    <a:pt x="505301" y="91916"/>
                  </a:lnTo>
                  <a:lnTo>
                    <a:pt x="501491" y="95726"/>
                  </a:lnTo>
                  <a:lnTo>
                    <a:pt x="193834" y="138589"/>
                  </a:lnTo>
                  <a:lnTo>
                    <a:pt x="95726" y="580549"/>
                  </a:lnTo>
                  <a:lnTo>
                    <a:pt x="169069" y="508159"/>
                  </a:lnTo>
                  <a:close/>
                </a:path>
              </a:pathLst>
            </a:custGeom>
            <a:solidFill>
              <a:srgbClr val="A9C941"/>
            </a:solidFill>
            <a:ln w="9525" cap="flat">
              <a:noFill/>
              <a:prstDash val="solid"/>
              <a:miter/>
            </a:ln>
          </p:spPr>
          <p:txBody>
            <a:bodyPr rtlCol="0" anchor="ctr"/>
            <a:lstStyle/>
            <a:p>
              <a:endParaRPr lang="sv-SE" sz="1050"/>
            </a:p>
          </p:txBody>
        </p:sp>
        <p:sp>
          <p:nvSpPr>
            <p:cNvPr id="14" name="Frihandsfigur: Form 13">
              <a:extLst>
                <a:ext uri="{FF2B5EF4-FFF2-40B4-BE49-F238E27FC236}">
                  <a16:creationId xmlns:a16="http://schemas.microsoft.com/office/drawing/2014/main" id="{5C823D0C-F820-4CA1-8D57-237CDD8FB733}"/>
                </a:ext>
              </a:extLst>
            </p:cNvPr>
            <p:cNvSpPr/>
            <p:nvPr/>
          </p:nvSpPr>
          <p:spPr>
            <a:xfrm>
              <a:off x="6887051" y="2148364"/>
              <a:ext cx="1009650" cy="2571750"/>
            </a:xfrm>
            <a:custGeom>
              <a:avLst/>
              <a:gdLst>
                <a:gd name="connsiteX0" fmla="*/ 479584 w 1009650"/>
                <a:gd name="connsiteY0" fmla="*/ 2545556 h 2571750"/>
                <a:gd name="connsiteX1" fmla="*/ 623411 w 1009650"/>
                <a:gd name="connsiteY1" fmla="*/ 2571274 h 2571750"/>
                <a:gd name="connsiteX2" fmla="*/ 538639 w 1009650"/>
                <a:gd name="connsiteY2" fmla="*/ 2486501 h 2571750"/>
                <a:gd name="connsiteX3" fmla="*/ 537686 w 1009650"/>
                <a:gd name="connsiteY3" fmla="*/ 2485549 h 2571750"/>
                <a:gd name="connsiteX4" fmla="*/ 486251 w 1009650"/>
                <a:gd name="connsiteY4" fmla="*/ 7144 h 2571750"/>
                <a:gd name="connsiteX5" fmla="*/ 72866 w 1009650"/>
                <a:gd name="connsiteY5" fmla="*/ 420529 h 2571750"/>
                <a:gd name="connsiteX6" fmla="*/ 130016 w 1009650"/>
                <a:gd name="connsiteY6" fmla="*/ 2064544 h 2571750"/>
                <a:gd name="connsiteX7" fmla="*/ 7144 w 1009650"/>
                <a:gd name="connsiteY7" fmla="*/ 1941671 h 2571750"/>
                <a:gd name="connsiteX8" fmla="*/ 43339 w 1009650"/>
                <a:gd name="connsiteY8" fmla="*/ 2152174 h 2571750"/>
                <a:gd name="connsiteX9" fmla="*/ 100489 w 1009650"/>
                <a:gd name="connsiteY9" fmla="*/ 2478881 h 2571750"/>
                <a:gd name="connsiteX10" fmla="*/ 479584 w 1009650"/>
                <a:gd name="connsiteY10" fmla="*/ 2545556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0" h="2571750">
                  <a:moveTo>
                    <a:pt x="479584" y="2545556"/>
                  </a:moveTo>
                  <a:lnTo>
                    <a:pt x="623411" y="2571274"/>
                  </a:lnTo>
                  <a:lnTo>
                    <a:pt x="538639" y="2486501"/>
                  </a:lnTo>
                  <a:lnTo>
                    <a:pt x="537686" y="2485549"/>
                  </a:lnTo>
                  <a:cubicBezTo>
                    <a:pt x="1184434" y="1782604"/>
                    <a:pt x="1167289" y="688181"/>
                    <a:pt x="486251" y="7144"/>
                  </a:cubicBezTo>
                  <a:lnTo>
                    <a:pt x="72866" y="420529"/>
                  </a:lnTo>
                  <a:cubicBezTo>
                    <a:pt x="524351" y="872014"/>
                    <a:pt x="542449" y="1591151"/>
                    <a:pt x="130016" y="2064544"/>
                  </a:cubicBezTo>
                  <a:lnTo>
                    <a:pt x="7144" y="1941671"/>
                  </a:lnTo>
                  <a:lnTo>
                    <a:pt x="43339" y="2152174"/>
                  </a:lnTo>
                  <a:lnTo>
                    <a:pt x="100489" y="2478881"/>
                  </a:lnTo>
                  <a:lnTo>
                    <a:pt x="479584" y="2545556"/>
                  </a:lnTo>
                  <a:close/>
                </a:path>
              </a:pathLst>
            </a:custGeom>
            <a:solidFill>
              <a:srgbClr val="FFFFFF"/>
            </a:solidFill>
            <a:ln w="9525" cap="flat">
              <a:noFill/>
              <a:prstDash val="solid"/>
              <a:miter/>
            </a:ln>
          </p:spPr>
          <p:txBody>
            <a:bodyPr rtlCol="0" anchor="ctr"/>
            <a:lstStyle/>
            <a:p>
              <a:endParaRPr lang="sv-SE" sz="1050"/>
            </a:p>
          </p:txBody>
        </p:sp>
        <p:sp>
          <p:nvSpPr>
            <p:cNvPr id="15" name="Frihandsfigur: Form 14">
              <a:extLst>
                <a:ext uri="{FF2B5EF4-FFF2-40B4-BE49-F238E27FC236}">
                  <a16:creationId xmlns:a16="http://schemas.microsoft.com/office/drawing/2014/main" id="{961338C0-5510-4753-95AE-9A87AB2D44A9}"/>
                </a:ext>
              </a:extLst>
            </p:cNvPr>
            <p:cNvSpPr/>
            <p:nvPr/>
          </p:nvSpPr>
          <p:spPr>
            <a:xfrm>
              <a:off x="6846094" y="2110264"/>
              <a:ext cx="1085850" cy="2647950"/>
            </a:xfrm>
            <a:custGeom>
              <a:avLst/>
              <a:gdLst>
                <a:gd name="connsiteX0" fmla="*/ 740569 w 1085850"/>
                <a:gd name="connsiteY0" fmla="*/ 2648426 h 2647950"/>
                <a:gd name="connsiteX1" fmla="*/ 117634 w 1085850"/>
                <a:gd name="connsiteY1" fmla="*/ 2537936 h 2647950"/>
                <a:gd name="connsiteX2" fmla="*/ 7144 w 1085850"/>
                <a:gd name="connsiteY2" fmla="*/ 1902619 h 2647950"/>
                <a:gd name="connsiteX3" fmla="*/ 168116 w 1085850"/>
                <a:gd name="connsiteY3" fmla="*/ 2063591 h 2647950"/>
                <a:gd name="connsiteX4" fmla="*/ 93821 w 1085850"/>
                <a:gd name="connsiteY4" fmla="*/ 475774 h 2647950"/>
                <a:gd name="connsiteX5" fmla="*/ 75724 w 1085850"/>
                <a:gd name="connsiteY5" fmla="*/ 457676 h 2647950"/>
                <a:gd name="connsiteX6" fmla="*/ 526256 w 1085850"/>
                <a:gd name="connsiteY6" fmla="*/ 7144 h 2647950"/>
                <a:gd name="connsiteX7" fmla="*/ 544354 w 1085850"/>
                <a:gd name="connsiteY7" fmla="*/ 25241 h 2647950"/>
                <a:gd name="connsiteX8" fmla="*/ 613886 w 1085850"/>
                <a:gd name="connsiteY8" fmla="*/ 2521744 h 2647950"/>
                <a:gd name="connsiteX9" fmla="*/ 740569 w 1085850"/>
                <a:gd name="connsiteY9" fmla="*/ 2648426 h 2647950"/>
                <a:gd name="connsiteX10" fmla="*/ 162401 w 1085850"/>
                <a:gd name="connsiteY10" fmla="*/ 2493169 h 2647950"/>
                <a:gd name="connsiteX11" fmla="*/ 587217 w 1085850"/>
                <a:gd name="connsiteY11" fmla="*/ 2568416 h 2647950"/>
                <a:gd name="connsiteX12" fmla="*/ 542449 w 1085850"/>
                <a:gd name="connsiteY12" fmla="*/ 2523649 h 2647950"/>
                <a:gd name="connsiteX13" fmla="*/ 558642 w 1085850"/>
                <a:gd name="connsiteY13" fmla="*/ 2504599 h 2647950"/>
                <a:gd name="connsiteX14" fmla="*/ 525304 w 1085850"/>
                <a:gd name="connsiteY14" fmla="*/ 80486 h 2647950"/>
                <a:gd name="connsiteX15" fmla="*/ 148114 w 1085850"/>
                <a:gd name="connsiteY15" fmla="*/ 457676 h 2647950"/>
                <a:gd name="connsiteX16" fmla="*/ 188119 w 1085850"/>
                <a:gd name="connsiteY16" fmla="*/ 2118836 h 2647950"/>
                <a:gd name="connsiteX17" fmla="*/ 170021 w 1085850"/>
                <a:gd name="connsiteY17" fmla="*/ 2139791 h 2647950"/>
                <a:gd name="connsiteX18" fmla="*/ 85249 w 1085850"/>
                <a:gd name="connsiteY18" fmla="*/ 2055019 h 2647950"/>
                <a:gd name="connsiteX19" fmla="*/ 162401 w 1085850"/>
                <a:gd name="connsiteY19" fmla="*/ 2493169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5850" h="2647950">
                  <a:moveTo>
                    <a:pt x="740569" y="2648426"/>
                  </a:moveTo>
                  <a:lnTo>
                    <a:pt x="117634" y="2537936"/>
                  </a:lnTo>
                  <a:lnTo>
                    <a:pt x="7144" y="1902619"/>
                  </a:lnTo>
                  <a:lnTo>
                    <a:pt x="168116" y="2063591"/>
                  </a:lnTo>
                  <a:cubicBezTo>
                    <a:pt x="554831" y="1597819"/>
                    <a:pt x="524351" y="906304"/>
                    <a:pt x="93821" y="475774"/>
                  </a:cubicBezTo>
                  <a:lnTo>
                    <a:pt x="75724" y="457676"/>
                  </a:lnTo>
                  <a:lnTo>
                    <a:pt x="526256" y="7144"/>
                  </a:lnTo>
                  <a:lnTo>
                    <a:pt x="544354" y="25241"/>
                  </a:lnTo>
                  <a:cubicBezTo>
                    <a:pt x="1230154" y="711041"/>
                    <a:pt x="1258729" y="1802606"/>
                    <a:pt x="613886" y="2521744"/>
                  </a:cubicBezTo>
                  <a:lnTo>
                    <a:pt x="740569" y="2648426"/>
                  </a:lnTo>
                  <a:close/>
                  <a:moveTo>
                    <a:pt x="162401" y="2493169"/>
                  </a:moveTo>
                  <a:lnTo>
                    <a:pt x="587217" y="2568416"/>
                  </a:lnTo>
                  <a:lnTo>
                    <a:pt x="542449" y="2523649"/>
                  </a:lnTo>
                  <a:lnTo>
                    <a:pt x="558642" y="2504599"/>
                  </a:lnTo>
                  <a:cubicBezTo>
                    <a:pt x="1195864" y="1813084"/>
                    <a:pt x="1179671" y="752951"/>
                    <a:pt x="525304" y="80486"/>
                  </a:cubicBezTo>
                  <a:lnTo>
                    <a:pt x="148114" y="457676"/>
                  </a:lnTo>
                  <a:cubicBezTo>
                    <a:pt x="586264" y="914876"/>
                    <a:pt x="606267" y="1639729"/>
                    <a:pt x="188119" y="2118836"/>
                  </a:cubicBezTo>
                  <a:lnTo>
                    <a:pt x="170021" y="2139791"/>
                  </a:lnTo>
                  <a:lnTo>
                    <a:pt x="85249" y="2055019"/>
                  </a:lnTo>
                  <a:lnTo>
                    <a:pt x="162401" y="2493169"/>
                  </a:lnTo>
                  <a:close/>
                </a:path>
              </a:pathLst>
            </a:custGeom>
            <a:solidFill>
              <a:srgbClr val="A9C941"/>
            </a:solidFill>
            <a:ln w="9525" cap="flat">
              <a:noFill/>
              <a:prstDash val="solid"/>
              <a:miter/>
            </a:ln>
          </p:spPr>
          <p:txBody>
            <a:bodyPr rtlCol="0" anchor="ctr"/>
            <a:lstStyle/>
            <a:p>
              <a:endParaRPr lang="sv-SE" sz="1050"/>
            </a:p>
          </p:txBody>
        </p:sp>
        <p:sp>
          <p:nvSpPr>
            <p:cNvPr id="16" name="Frihandsfigur: Form 15">
              <a:extLst>
                <a:ext uri="{FF2B5EF4-FFF2-40B4-BE49-F238E27FC236}">
                  <a16:creationId xmlns:a16="http://schemas.microsoft.com/office/drawing/2014/main" id="{1DD04649-593D-4DAA-A8FE-EF4A1E59121D}"/>
                </a:ext>
              </a:extLst>
            </p:cNvPr>
            <p:cNvSpPr/>
            <p:nvPr/>
          </p:nvSpPr>
          <p:spPr>
            <a:xfrm>
              <a:off x="4836319" y="1611028"/>
              <a:ext cx="2581275" cy="1000125"/>
            </a:xfrm>
            <a:custGeom>
              <a:avLst/>
              <a:gdLst>
                <a:gd name="connsiteX0" fmla="*/ 2454117 w 2581275"/>
                <a:gd name="connsiteY0" fmla="*/ 924527 h 1000125"/>
                <a:gd name="connsiteX1" fmla="*/ 2536984 w 2581275"/>
                <a:gd name="connsiteY1" fmla="*/ 551147 h 1000125"/>
                <a:gd name="connsiteX2" fmla="*/ 2539842 w 2581275"/>
                <a:gd name="connsiteY2" fmla="*/ 548289 h 1000125"/>
                <a:gd name="connsiteX3" fmla="*/ 2537936 w 2581275"/>
                <a:gd name="connsiteY3" fmla="*/ 546384 h 1000125"/>
                <a:gd name="connsiteX4" fmla="*/ 2575084 w 2581275"/>
                <a:gd name="connsiteY4" fmla="*/ 377792 h 1000125"/>
                <a:gd name="connsiteX5" fmla="*/ 2471261 w 2581275"/>
                <a:gd name="connsiteY5" fmla="*/ 481614 h 1000125"/>
                <a:gd name="connsiteX6" fmla="*/ 7144 w 2581275"/>
                <a:gd name="connsiteY6" fmla="*/ 515904 h 1000125"/>
                <a:gd name="connsiteX7" fmla="*/ 415766 w 2581275"/>
                <a:gd name="connsiteY7" fmla="*/ 935004 h 1000125"/>
                <a:gd name="connsiteX8" fmla="*/ 2051209 w 2581275"/>
                <a:gd name="connsiteY8" fmla="*/ 890237 h 1000125"/>
                <a:gd name="connsiteX9" fmla="*/ 1946434 w 2581275"/>
                <a:gd name="connsiteY9" fmla="*/ 995012 h 1000125"/>
                <a:gd name="connsiteX10" fmla="*/ 2454117 w 2581275"/>
                <a:gd name="connsiteY10" fmla="*/ 924527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275" h="1000125">
                  <a:moveTo>
                    <a:pt x="2454117" y="924527"/>
                  </a:moveTo>
                  <a:lnTo>
                    <a:pt x="2536984" y="551147"/>
                  </a:lnTo>
                  <a:lnTo>
                    <a:pt x="2539842" y="548289"/>
                  </a:lnTo>
                  <a:cubicBezTo>
                    <a:pt x="2538889" y="547337"/>
                    <a:pt x="2538889" y="547337"/>
                    <a:pt x="2537936" y="546384"/>
                  </a:cubicBezTo>
                  <a:lnTo>
                    <a:pt x="2575084" y="377792"/>
                  </a:lnTo>
                  <a:lnTo>
                    <a:pt x="2471261" y="481614"/>
                  </a:lnTo>
                  <a:cubicBezTo>
                    <a:pt x="1775936" y="-160371"/>
                    <a:pt x="691991" y="-152751"/>
                    <a:pt x="7144" y="515904"/>
                  </a:cubicBezTo>
                  <a:lnTo>
                    <a:pt x="415766" y="935004"/>
                  </a:lnTo>
                  <a:cubicBezTo>
                    <a:pt x="869156" y="493044"/>
                    <a:pt x="1582579" y="480662"/>
                    <a:pt x="2051209" y="890237"/>
                  </a:cubicBezTo>
                  <a:lnTo>
                    <a:pt x="1946434" y="995012"/>
                  </a:lnTo>
                  <a:lnTo>
                    <a:pt x="2454117" y="924527"/>
                  </a:lnTo>
                  <a:close/>
                </a:path>
              </a:pathLst>
            </a:custGeom>
            <a:solidFill>
              <a:srgbClr val="FFFFFF"/>
            </a:solidFill>
            <a:ln w="9525" cap="flat">
              <a:noFill/>
              <a:prstDash val="solid"/>
              <a:miter/>
            </a:ln>
          </p:spPr>
          <p:txBody>
            <a:bodyPr rtlCol="0" anchor="ctr"/>
            <a:lstStyle/>
            <a:p>
              <a:endParaRPr lang="sv-SE" sz="1050"/>
            </a:p>
          </p:txBody>
        </p:sp>
        <p:sp>
          <p:nvSpPr>
            <p:cNvPr id="17" name="Frihandsfigur: Form 16">
              <a:extLst>
                <a:ext uri="{FF2B5EF4-FFF2-40B4-BE49-F238E27FC236}">
                  <a16:creationId xmlns:a16="http://schemas.microsoft.com/office/drawing/2014/main" id="{EBE82193-21FF-4011-A4DA-B5798769EB3F}"/>
                </a:ext>
              </a:extLst>
            </p:cNvPr>
            <p:cNvSpPr/>
            <p:nvPr/>
          </p:nvSpPr>
          <p:spPr>
            <a:xfrm>
              <a:off x="4810601" y="1587094"/>
              <a:ext cx="2628900" cy="1047750"/>
            </a:xfrm>
            <a:custGeom>
              <a:avLst/>
              <a:gdLst>
                <a:gd name="connsiteX0" fmla="*/ 1972151 w 2628900"/>
                <a:gd name="connsiteY0" fmla="*/ 1045615 h 1047750"/>
                <a:gd name="connsiteX1" fmla="*/ 1949292 w 2628900"/>
                <a:gd name="connsiteY1" fmla="*/ 1031328 h 1047750"/>
                <a:gd name="connsiteX2" fmla="*/ 1954054 w 2628900"/>
                <a:gd name="connsiteY2" fmla="*/ 1001801 h 1047750"/>
                <a:gd name="connsiteX3" fmla="*/ 2038826 w 2628900"/>
                <a:gd name="connsiteY3" fmla="*/ 917028 h 1047750"/>
                <a:gd name="connsiteX4" fmla="*/ 459581 w 2628900"/>
                <a:gd name="connsiteY4" fmla="*/ 978940 h 1047750"/>
                <a:gd name="connsiteX5" fmla="*/ 423386 w 2628900"/>
                <a:gd name="connsiteY5" fmla="*/ 978940 h 1047750"/>
                <a:gd name="connsiteX6" fmla="*/ 14764 w 2628900"/>
                <a:gd name="connsiteY6" fmla="*/ 559840 h 1047750"/>
                <a:gd name="connsiteX7" fmla="*/ 7144 w 2628900"/>
                <a:gd name="connsiteY7" fmla="*/ 541743 h 1047750"/>
                <a:gd name="connsiteX8" fmla="*/ 14764 w 2628900"/>
                <a:gd name="connsiteY8" fmla="*/ 523646 h 1047750"/>
                <a:gd name="connsiteX9" fmla="*/ 2496979 w 2628900"/>
                <a:gd name="connsiteY9" fmla="*/ 472210 h 1047750"/>
                <a:gd name="connsiteX10" fmla="*/ 2583656 w 2628900"/>
                <a:gd name="connsiteY10" fmla="*/ 385533 h 1047750"/>
                <a:gd name="connsiteX11" fmla="*/ 2614136 w 2628900"/>
                <a:gd name="connsiteY11" fmla="*/ 380771 h 1047750"/>
                <a:gd name="connsiteX12" fmla="*/ 2627472 w 2628900"/>
                <a:gd name="connsiteY12" fmla="*/ 409346 h 1047750"/>
                <a:gd name="connsiteX13" fmla="*/ 2591276 w 2628900"/>
                <a:gd name="connsiteY13" fmla="*/ 571271 h 1047750"/>
                <a:gd name="connsiteX14" fmla="*/ 2587467 w 2628900"/>
                <a:gd name="connsiteY14" fmla="*/ 589368 h 1047750"/>
                <a:gd name="connsiteX15" fmla="*/ 2505551 w 2628900"/>
                <a:gd name="connsiteY15" fmla="*/ 956081 h 1047750"/>
                <a:gd name="connsiteX16" fmla="*/ 2483644 w 2628900"/>
                <a:gd name="connsiteY16" fmla="*/ 976083 h 1047750"/>
                <a:gd name="connsiteX17" fmla="*/ 1975961 w 2628900"/>
                <a:gd name="connsiteY17" fmla="*/ 1047521 h 1047750"/>
                <a:gd name="connsiteX18" fmla="*/ 1972151 w 2628900"/>
                <a:gd name="connsiteY18" fmla="*/ 1045615 h 1047750"/>
                <a:gd name="connsiteX19" fmla="*/ 1283494 w 2628900"/>
                <a:gd name="connsiteY19" fmla="*/ 592226 h 1047750"/>
                <a:gd name="connsiteX20" fmla="*/ 2093119 w 2628900"/>
                <a:gd name="connsiteY20" fmla="*/ 894168 h 1047750"/>
                <a:gd name="connsiteX21" fmla="*/ 2101692 w 2628900"/>
                <a:gd name="connsiteY21" fmla="*/ 913218 h 1047750"/>
                <a:gd name="connsiteX22" fmla="*/ 2094072 w 2628900"/>
                <a:gd name="connsiteY22" fmla="*/ 932268 h 1047750"/>
                <a:gd name="connsiteX23" fmla="*/ 2043589 w 2628900"/>
                <a:gd name="connsiteY23" fmla="*/ 982751 h 1047750"/>
                <a:gd name="connsiteX24" fmla="*/ 2456974 w 2628900"/>
                <a:gd name="connsiteY24" fmla="*/ 924648 h 1047750"/>
                <a:gd name="connsiteX25" fmla="*/ 2536031 w 2628900"/>
                <a:gd name="connsiteY25" fmla="*/ 568413 h 1047750"/>
                <a:gd name="connsiteX26" fmla="*/ 2536984 w 2628900"/>
                <a:gd name="connsiteY26" fmla="*/ 565556 h 1047750"/>
                <a:gd name="connsiteX27" fmla="*/ 2536984 w 2628900"/>
                <a:gd name="connsiteY27" fmla="*/ 563651 h 1047750"/>
                <a:gd name="connsiteX28" fmla="*/ 2555081 w 2628900"/>
                <a:gd name="connsiteY28" fmla="*/ 481735 h 1047750"/>
                <a:gd name="connsiteX29" fmla="*/ 2514124 w 2628900"/>
                <a:gd name="connsiteY29" fmla="*/ 522693 h 1047750"/>
                <a:gd name="connsiteX30" fmla="*/ 2477929 w 2628900"/>
                <a:gd name="connsiteY30" fmla="*/ 523646 h 1047750"/>
                <a:gd name="connsiteX31" fmla="*/ 68104 w 2628900"/>
                <a:gd name="connsiteY31" fmla="*/ 539838 h 1047750"/>
                <a:gd name="connsiteX32" fmla="*/ 440531 w 2628900"/>
                <a:gd name="connsiteY32" fmla="*/ 921790 h 1047750"/>
                <a:gd name="connsiteX33" fmla="*/ 1283494 w 2628900"/>
                <a:gd name="connsiteY33" fmla="*/ 592226 h 1047750"/>
                <a:gd name="connsiteX34" fmla="*/ 2479834 w 2628900"/>
                <a:gd name="connsiteY34" fmla="*/ 948461 h 1047750"/>
                <a:gd name="connsiteX35" fmla="*/ 2479834 w 2628900"/>
                <a:gd name="connsiteY35" fmla="*/ 948461 h 1047750"/>
                <a:gd name="connsiteX36" fmla="*/ 2479834 w 2628900"/>
                <a:gd name="connsiteY36" fmla="*/ 948461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28900" h="1047750">
                  <a:moveTo>
                    <a:pt x="1972151" y="1045615"/>
                  </a:moveTo>
                  <a:cubicBezTo>
                    <a:pt x="1962626" y="1045615"/>
                    <a:pt x="1953101" y="1039901"/>
                    <a:pt x="1949292" y="1031328"/>
                  </a:cubicBezTo>
                  <a:cubicBezTo>
                    <a:pt x="1944529" y="1021803"/>
                    <a:pt x="1946434" y="1009421"/>
                    <a:pt x="1954054" y="1001801"/>
                  </a:cubicBezTo>
                  <a:lnTo>
                    <a:pt x="2038826" y="917028"/>
                  </a:lnTo>
                  <a:cubicBezTo>
                    <a:pt x="1578769" y="533171"/>
                    <a:pt x="891064" y="557936"/>
                    <a:pt x="459581" y="978940"/>
                  </a:cubicBezTo>
                  <a:cubicBezTo>
                    <a:pt x="449104" y="988465"/>
                    <a:pt x="432911" y="988465"/>
                    <a:pt x="423386" y="978940"/>
                  </a:cubicBezTo>
                  <a:lnTo>
                    <a:pt x="14764" y="559840"/>
                  </a:lnTo>
                  <a:cubicBezTo>
                    <a:pt x="10001" y="555078"/>
                    <a:pt x="7144" y="548411"/>
                    <a:pt x="7144" y="541743"/>
                  </a:cubicBezTo>
                  <a:cubicBezTo>
                    <a:pt x="7144" y="535076"/>
                    <a:pt x="10001" y="528408"/>
                    <a:pt x="14764" y="523646"/>
                  </a:cubicBezTo>
                  <a:cubicBezTo>
                    <a:pt x="701517" y="-145962"/>
                    <a:pt x="1786414" y="-165965"/>
                    <a:pt x="2496979" y="472210"/>
                  </a:cubicBezTo>
                  <a:lnTo>
                    <a:pt x="2583656" y="385533"/>
                  </a:lnTo>
                  <a:cubicBezTo>
                    <a:pt x="2592229" y="376960"/>
                    <a:pt x="2604611" y="376008"/>
                    <a:pt x="2614136" y="380771"/>
                  </a:cubicBezTo>
                  <a:cubicBezTo>
                    <a:pt x="2624614" y="386485"/>
                    <a:pt x="2629376" y="397916"/>
                    <a:pt x="2627472" y="409346"/>
                  </a:cubicBezTo>
                  <a:lnTo>
                    <a:pt x="2591276" y="571271"/>
                  </a:lnTo>
                  <a:cubicBezTo>
                    <a:pt x="2592229" y="577938"/>
                    <a:pt x="2591276" y="583653"/>
                    <a:pt x="2587467" y="589368"/>
                  </a:cubicBezTo>
                  <a:lnTo>
                    <a:pt x="2505551" y="956081"/>
                  </a:lnTo>
                  <a:cubicBezTo>
                    <a:pt x="2503647" y="966558"/>
                    <a:pt x="2494122" y="974178"/>
                    <a:pt x="2483644" y="976083"/>
                  </a:cubicBezTo>
                  <a:lnTo>
                    <a:pt x="1975961" y="1047521"/>
                  </a:lnTo>
                  <a:cubicBezTo>
                    <a:pt x="1974056" y="1045615"/>
                    <a:pt x="1973104" y="1045615"/>
                    <a:pt x="1972151" y="1045615"/>
                  </a:cubicBezTo>
                  <a:close/>
                  <a:moveTo>
                    <a:pt x="1283494" y="592226"/>
                  </a:moveTo>
                  <a:cubicBezTo>
                    <a:pt x="1573054" y="592226"/>
                    <a:pt x="1862614" y="692238"/>
                    <a:pt x="2093119" y="894168"/>
                  </a:cubicBezTo>
                  <a:cubicBezTo>
                    <a:pt x="2098834" y="898931"/>
                    <a:pt x="2101692" y="905598"/>
                    <a:pt x="2101692" y="913218"/>
                  </a:cubicBezTo>
                  <a:cubicBezTo>
                    <a:pt x="2101692" y="920838"/>
                    <a:pt x="2098834" y="927506"/>
                    <a:pt x="2094072" y="932268"/>
                  </a:cubicBezTo>
                  <a:lnTo>
                    <a:pt x="2043589" y="982751"/>
                  </a:lnTo>
                  <a:lnTo>
                    <a:pt x="2456974" y="924648"/>
                  </a:lnTo>
                  <a:lnTo>
                    <a:pt x="2536031" y="568413"/>
                  </a:lnTo>
                  <a:cubicBezTo>
                    <a:pt x="2536031" y="567461"/>
                    <a:pt x="2536031" y="566508"/>
                    <a:pt x="2536984" y="565556"/>
                  </a:cubicBezTo>
                  <a:cubicBezTo>
                    <a:pt x="2536984" y="564603"/>
                    <a:pt x="2536984" y="563651"/>
                    <a:pt x="2536984" y="563651"/>
                  </a:cubicBezTo>
                  <a:lnTo>
                    <a:pt x="2555081" y="481735"/>
                  </a:lnTo>
                  <a:lnTo>
                    <a:pt x="2514124" y="522693"/>
                  </a:lnTo>
                  <a:cubicBezTo>
                    <a:pt x="2504599" y="532218"/>
                    <a:pt x="2488406" y="533171"/>
                    <a:pt x="2477929" y="523646"/>
                  </a:cubicBezTo>
                  <a:cubicBezTo>
                    <a:pt x="1794986" y="-106909"/>
                    <a:pt x="741521" y="-98337"/>
                    <a:pt x="68104" y="539838"/>
                  </a:cubicBezTo>
                  <a:lnTo>
                    <a:pt x="440531" y="921790"/>
                  </a:lnTo>
                  <a:cubicBezTo>
                    <a:pt x="676751" y="702715"/>
                    <a:pt x="980599" y="592226"/>
                    <a:pt x="1283494" y="592226"/>
                  </a:cubicBezTo>
                  <a:close/>
                  <a:moveTo>
                    <a:pt x="2479834" y="948461"/>
                  </a:moveTo>
                  <a:lnTo>
                    <a:pt x="2479834" y="948461"/>
                  </a:lnTo>
                  <a:lnTo>
                    <a:pt x="2479834" y="948461"/>
                  </a:lnTo>
                  <a:close/>
                </a:path>
              </a:pathLst>
            </a:custGeom>
            <a:solidFill>
              <a:srgbClr val="A9C941"/>
            </a:solidFill>
            <a:ln w="9525" cap="flat">
              <a:noFill/>
              <a:prstDash val="solid"/>
              <a:miter/>
            </a:ln>
          </p:spPr>
          <p:txBody>
            <a:bodyPr rtlCol="0" anchor="ctr"/>
            <a:lstStyle/>
            <a:p>
              <a:endParaRPr lang="sv-SE" sz="1050"/>
            </a:p>
          </p:txBody>
        </p:sp>
        <p:sp>
          <p:nvSpPr>
            <p:cNvPr id="18" name="Frihandsfigur: Form 17">
              <a:extLst>
                <a:ext uri="{FF2B5EF4-FFF2-40B4-BE49-F238E27FC236}">
                  <a16:creationId xmlns:a16="http://schemas.microsoft.com/office/drawing/2014/main" id="{7EA72749-248E-4466-8D88-BB97F6B9D370}"/>
                </a:ext>
              </a:extLst>
            </p:cNvPr>
            <p:cNvSpPr/>
            <p:nvPr/>
          </p:nvSpPr>
          <p:spPr>
            <a:xfrm>
              <a:off x="4320824" y="2078831"/>
              <a:ext cx="981075" cy="2581275"/>
            </a:xfrm>
            <a:custGeom>
              <a:avLst/>
              <a:gdLst>
                <a:gd name="connsiteX0" fmla="*/ 606459 w 981075"/>
                <a:gd name="connsiteY0" fmla="*/ 2227421 h 2581275"/>
                <a:gd name="connsiteX1" fmla="*/ 923641 w 981075"/>
                <a:gd name="connsiteY1" fmla="*/ 2182654 h 2581275"/>
                <a:gd name="connsiteX2" fmla="*/ 938881 w 981075"/>
                <a:gd name="connsiteY2" fmla="*/ 2167414 h 2581275"/>
                <a:gd name="connsiteX3" fmla="*/ 938881 w 981075"/>
                <a:gd name="connsiteY3" fmla="*/ 2167414 h 2581275"/>
                <a:gd name="connsiteX4" fmla="*/ 941739 w 981075"/>
                <a:gd name="connsiteY4" fmla="*/ 2170271 h 2581275"/>
                <a:gd name="connsiteX5" fmla="*/ 879826 w 981075"/>
                <a:gd name="connsiteY5" fmla="*/ 540544 h 2581275"/>
                <a:gd name="connsiteX6" fmla="*/ 976029 w 981075"/>
                <a:gd name="connsiteY6" fmla="*/ 636746 h 2581275"/>
                <a:gd name="connsiteX7" fmla="*/ 904591 w 981075"/>
                <a:gd name="connsiteY7" fmla="*/ 129064 h 2581275"/>
                <a:gd name="connsiteX8" fmla="*/ 357856 w 981075"/>
                <a:gd name="connsiteY8" fmla="*/ 7144 h 2581275"/>
                <a:gd name="connsiteX9" fmla="*/ 469299 w 981075"/>
                <a:gd name="connsiteY9" fmla="*/ 118586 h 2581275"/>
                <a:gd name="connsiteX10" fmla="*/ 470251 w 981075"/>
                <a:gd name="connsiteY10" fmla="*/ 119539 h 2581275"/>
                <a:gd name="connsiteX11" fmla="*/ 519781 w 981075"/>
                <a:gd name="connsiteY11" fmla="*/ 2576036 h 2581275"/>
                <a:gd name="connsiteX12" fmla="*/ 531211 w 981075"/>
                <a:gd name="connsiteY12" fmla="*/ 2565559 h 2581275"/>
                <a:gd name="connsiteX13" fmla="*/ 606459 w 981075"/>
                <a:gd name="connsiteY13" fmla="*/ 2227421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1075" h="2581275">
                  <a:moveTo>
                    <a:pt x="606459" y="2227421"/>
                  </a:moveTo>
                  <a:lnTo>
                    <a:pt x="923641" y="2182654"/>
                  </a:lnTo>
                  <a:lnTo>
                    <a:pt x="938881" y="2167414"/>
                  </a:lnTo>
                  <a:lnTo>
                    <a:pt x="938881" y="2167414"/>
                  </a:lnTo>
                  <a:cubicBezTo>
                    <a:pt x="939834" y="2168366"/>
                    <a:pt x="940786" y="2169319"/>
                    <a:pt x="941739" y="2170271"/>
                  </a:cubicBezTo>
                  <a:cubicBezTo>
                    <a:pt x="497874" y="1722596"/>
                    <a:pt x="476919" y="1012984"/>
                    <a:pt x="879826" y="540544"/>
                  </a:cubicBezTo>
                  <a:lnTo>
                    <a:pt x="976029" y="636746"/>
                  </a:lnTo>
                  <a:lnTo>
                    <a:pt x="904591" y="129064"/>
                  </a:lnTo>
                  <a:lnTo>
                    <a:pt x="357856" y="7144"/>
                  </a:lnTo>
                  <a:lnTo>
                    <a:pt x="469299" y="118586"/>
                  </a:lnTo>
                  <a:lnTo>
                    <a:pt x="470251" y="119539"/>
                  </a:lnTo>
                  <a:cubicBezTo>
                    <a:pt x="-163161" y="818674"/>
                    <a:pt x="-146969" y="1896904"/>
                    <a:pt x="519781" y="2576036"/>
                  </a:cubicBezTo>
                  <a:lnTo>
                    <a:pt x="531211" y="2565559"/>
                  </a:lnTo>
                  <a:lnTo>
                    <a:pt x="606459" y="2227421"/>
                  </a:lnTo>
                  <a:close/>
                </a:path>
              </a:pathLst>
            </a:custGeom>
            <a:solidFill>
              <a:srgbClr val="FFFFFF"/>
            </a:solidFill>
            <a:ln w="9525" cap="flat">
              <a:noFill/>
              <a:prstDash val="solid"/>
              <a:miter/>
            </a:ln>
          </p:spPr>
          <p:txBody>
            <a:bodyPr rtlCol="0" anchor="ctr"/>
            <a:lstStyle/>
            <a:p>
              <a:endParaRPr lang="sv-SE" sz="1050"/>
            </a:p>
          </p:txBody>
        </p:sp>
        <p:sp>
          <p:nvSpPr>
            <p:cNvPr id="19" name="Frihandsfigur: Form 18">
              <a:extLst>
                <a:ext uri="{FF2B5EF4-FFF2-40B4-BE49-F238E27FC236}">
                  <a16:creationId xmlns:a16="http://schemas.microsoft.com/office/drawing/2014/main" id="{156989D0-CA45-4D62-997D-210D7E468040}"/>
                </a:ext>
              </a:extLst>
            </p:cNvPr>
            <p:cNvSpPr/>
            <p:nvPr/>
          </p:nvSpPr>
          <p:spPr>
            <a:xfrm>
              <a:off x="4295621" y="2053250"/>
              <a:ext cx="1028700" cy="2628900"/>
            </a:xfrm>
            <a:custGeom>
              <a:avLst/>
              <a:gdLst>
                <a:gd name="connsiteX0" fmla="*/ 544984 w 1028700"/>
                <a:gd name="connsiteY0" fmla="*/ 2627336 h 2628900"/>
                <a:gd name="connsiteX1" fmla="*/ 544984 w 1028700"/>
                <a:gd name="connsiteY1" fmla="*/ 2627336 h 2628900"/>
                <a:gd name="connsiteX2" fmla="*/ 526887 w 1028700"/>
                <a:gd name="connsiteY2" fmla="*/ 2619716 h 2628900"/>
                <a:gd name="connsiteX3" fmla="*/ 460212 w 1028700"/>
                <a:gd name="connsiteY3" fmla="*/ 146073 h 2628900"/>
                <a:gd name="connsiteX4" fmla="*/ 364962 w 1028700"/>
                <a:gd name="connsiteY4" fmla="*/ 50823 h 2628900"/>
                <a:gd name="connsiteX5" fmla="*/ 360199 w 1028700"/>
                <a:gd name="connsiteY5" fmla="*/ 20343 h 2628900"/>
                <a:gd name="connsiteX6" fmla="*/ 388774 w 1028700"/>
                <a:gd name="connsiteY6" fmla="*/ 7960 h 2628900"/>
                <a:gd name="connsiteX7" fmla="*/ 935509 w 1028700"/>
                <a:gd name="connsiteY7" fmla="*/ 129880 h 2628900"/>
                <a:gd name="connsiteX8" fmla="*/ 955512 w 1028700"/>
                <a:gd name="connsiteY8" fmla="*/ 151788 h 2628900"/>
                <a:gd name="connsiteX9" fmla="*/ 1026949 w 1028700"/>
                <a:gd name="connsiteY9" fmla="*/ 659471 h 2628900"/>
                <a:gd name="connsiteX10" fmla="*/ 1012662 w 1028700"/>
                <a:gd name="connsiteY10" fmla="*/ 686141 h 2628900"/>
                <a:gd name="connsiteX11" fmla="*/ 983134 w 1028700"/>
                <a:gd name="connsiteY11" fmla="*/ 681378 h 2628900"/>
                <a:gd name="connsiteX12" fmla="*/ 906934 w 1028700"/>
                <a:gd name="connsiteY12" fmla="*/ 605178 h 2628900"/>
                <a:gd name="connsiteX13" fmla="*/ 985992 w 1028700"/>
                <a:gd name="connsiteY13" fmla="*/ 2178708 h 2628900"/>
                <a:gd name="connsiteX14" fmla="*/ 985992 w 1028700"/>
                <a:gd name="connsiteY14" fmla="*/ 2214903 h 2628900"/>
                <a:gd name="connsiteX15" fmla="*/ 972657 w 1028700"/>
                <a:gd name="connsiteY15" fmla="*/ 2221570 h 2628900"/>
                <a:gd name="connsiteX16" fmla="*/ 966942 w 1028700"/>
                <a:gd name="connsiteY16" fmla="*/ 2226333 h 2628900"/>
                <a:gd name="connsiteX17" fmla="*/ 952654 w 1028700"/>
                <a:gd name="connsiteY17" fmla="*/ 2233001 h 2628900"/>
                <a:gd name="connsiteX18" fmla="*/ 653569 w 1028700"/>
                <a:gd name="connsiteY18" fmla="*/ 2274911 h 2628900"/>
                <a:gd name="connsiteX19" fmla="*/ 582132 w 1028700"/>
                <a:gd name="connsiteY19" fmla="*/ 2594951 h 2628900"/>
                <a:gd name="connsiteX20" fmla="*/ 575464 w 1028700"/>
                <a:gd name="connsiteY20" fmla="*/ 2608286 h 2628900"/>
                <a:gd name="connsiteX21" fmla="*/ 564034 w 1028700"/>
                <a:gd name="connsiteY21" fmla="*/ 2618763 h 2628900"/>
                <a:gd name="connsiteX22" fmla="*/ 544984 w 1028700"/>
                <a:gd name="connsiteY22" fmla="*/ 2627336 h 2628900"/>
                <a:gd name="connsiteX23" fmla="*/ 464974 w 1028700"/>
                <a:gd name="connsiteY23" fmla="*/ 77493 h 2628900"/>
                <a:gd name="connsiteX24" fmla="*/ 513552 w 1028700"/>
                <a:gd name="connsiteY24" fmla="*/ 126070 h 2628900"/>
                <a:gd name="connsiteX25" fmla="*/ 515457 w 1028700"/>
                <a:gd name="connsiteY25" fmla="*/ 163218 h 2628900"/>
                <a:gd name="connsiteX26" fmla="*/ 537364 w 1028700"/>
                <a:gd name="connsiteY26" fmla="*/ 2556851 h 2628900"/>
                <a:gd name="connsiteX27" fmla="*/ 605944 w 1028700"/>
                <a:gd name="connsiteY27" fmla="*/ 2248241 h 2628900"/>
                <a:gd name="connsiteX28" fmla="*/ 627852 w 1028700"/>
                <a:gd name="connsiteY28" fmla="*/ 2228238 h 2628900"/>
                <a:gd name="connsiteX29" fmla="*/ 921222 w 1028700"/>
                <a:gd name="connsiteY29" fmla="*/ 2187281 h 2628900"/>
                <a:gd name="connsiteX30" fmla="*/ 885027 w 1028700"/>
                <a:gd name="connsiteY30" fmla="*/ 550885 h 2628900"/>
                <a:gd name="connsiteX31" fmla="*/ 904077 w 1028700"/>
                <a:gd name="connsiteY31" fmla="*/ 541360 h 2628900"/>
                <a:gd name="connsiteX32" fmla="*/ 923127 w 1028700"/>
                <a:gd name="connsiteY32" fmla="*/ 548980 h 2628900"/>
                <a:gd name="connsiteX33" fmla="*/ 964084 w 1028700"/>
                <a:gd name="connsiteY33" fmla="*/ 589938 h 2628900"/>
                <a:gd name="connsiteX34" fmla="*/ 905982 w 1028700"/>
                <a:gd name="connsiteY34" fmla="*/ 176553 h 2628900"/>
                <a:gd name="connsiteX35" fmla="*/ 464974 w 1028700"/>
                <a:gd name="connsiteY35" fmla="*/ 77493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8700" h="2628900">
                  <a:moveTo>
                    <a:pt x="544984" y="2627336"/>
                  </a:moveTo>
                  <a:cubicBezTo>
                    <a:pt x="544984" y="2627336"/>
                    <a:pt x="544984" y="2627336"/>
                    <a:pt x="544984" y="2627336"/>
                  </a:cubicBezTo>
                  <a:cubicBezTo>
                    <a:pt x="538317" y="2627336"/>
                    <a:pt x="531649" y="2624478"/>
                    <a:pt x="526887" y="2619716"/>
                  </a:cubicBezTo>
                  <a:cubicBezTo>
                    <a:pt x="-140816" y="1939631"/>
                    <a:pt x="-167486" y="857591"/>
                    <a:pt x="460212" y="146073"/>
                  </a:cubicBezTo>
                  <a:lnTo>
                    <a:pt x="364962" y="50823"/>
                  </a:lnTo>
                  <a:cubicBezTo>
                    <a:pt x="356389" y="42250"/>
                    <a:pt x="355437" y="29868"/>
                    <a:pt x="360199" y="20343"/>
                  </a:cubicBezTo>
                  <a:cubicBezTo>
                    <a:pt x="365914" y="9865"/>
                    <a:pt x="377344" y="5103"/>
                    <a:pt x="388774" y="7960"/>
                  </a:cubicBezTo>
                  <a:lnTo>
                    <a:pt x="935509" y="129880"/>
                  </a:lnTo>
                  <a:cubicBezTo>
                    <a:pt x="945987" y="131785"/>
                    <a:pt x="953607" y="141310"/>
                    <a:pt x="955512" y="151788"/>
                  </a:cubicBezTo>
                  <a:lnTo>
                    <a:pt x="1026949" y="659471"/>
                  </a:lnTo>
                  <a:cubicBezTo>
                    <a:pt x="1028854" y="670900"/>
                    <a:pt x="1023139" y="681378"/>
                    <a:pt x="1012662" y="686141"/>
                  </a:cubicBezTo>
                  <a:cubicBezTo>
                    <a:pt x="1002184" y="690903"/>
                    <a:pt x="990754" y="688998"/>
                    <a:pt x="983134" y="681378"/>
                  </a:cubicBezTo>
                  <a:lnTo>
                    <a:pt x="906934" y="605178"/>
                  </a:lnTo>
                  <a:cubicBezTo>
                    <a:pt x="531649" y="1067141"/>
                    <a:pt x="564034" y="1752941"/>
                    <a:pt x="985992" y="2178708"/>
                  </a:cubicBezTo>
                  <a:cubicBezTo>
                    <a:pt x="996469" y="2189186"/>
                    <a:pt x="996469" y="2205378"/>
                    <a:pt x="985992" y="2214903"/>
                  </a:cubicBezTo>
                  <a:cubicBezTo>
                    <a:pt x="982182" y="2218713"/>
                    <a:pt x="977419" y="2221570"/>
                    <a:pt x="972657" y="2221570"/>
                  </a:cubicBezTo>
                  <a:lnTo>
                    <a:pt x="966942" y="2226333"/>
                  </a:lnTo>
                  <a:cubicBezTo>
                    <a:pt x="963132" y="2230143"/>
                    <a:pt x="958369" y="2233001"/>
                    <a:pt x="952654" y="2233001"/>
                  </a:cubicBezTo>
                  <a:lnTo>
                    <a:pt x="653569" y="2274911"/>
                  </a:lnTo>
                  <a:lnTo>
                    <a:pt x="582132" y="2594951"/>
                  </a:lnTo>
                  <a:cubicBezTo>
                    <a:pt x="581179" y="2599713"/>
                    <a:pt x="578322" y="2604476"/>
                    <a:pt x="575464" y="2608286"/>
                  </a:cubicBezTo>
                  <a:lnTo>
                    <a:pt x="564034" y="2618763"/>
                  </a:lnTo>
                  <a:cubicBezTo>
                    <a:pt x="558319" y="2624478"/>
                    <a:pt x="551652" y="2627336"/>
                    <a:pt x="544984" y="2627336"/>
                  </a:cubicBezTo>
                  <a:close/>
                  <a:moveTo>
                    <a:pt x="464974" y="77493"/>
                  </a:moveTo>
                  <a:lnTo>
                    <a:pt x="513552" y="126070"/>
                  </a:lnTo>
                  <a:cubicBezTo>
                    <a:pt x="523077" y="135595"/>
                    <a:pt x="524982" y="152741"/>
                    <a:pt x="515457" y="163218"/>
                  </a:cubicBezTo>
                  <a:cubicBezTo>
                    <a:pt x="-102716" y="845208"/>
                    <a:pt x="-90333" y="1888195"/>
                    <a:pt x="537364" y="2556851"/>
                  </a:cubicBezTo>
                  <a:lnTo>
                    <a:pt x="605944" y="2248241"/>
                  </a:lnTo>
                  <a:cubicBezTo>
                    <a:pt x="607849" y="2237763"/>
                    <a:pt x="617374" y="2230143"/>
                    <a:pt x="627852" y="2228238"/>
                  </a:cubicBezTo>
                  <a:lnTo>
                    <a:pt x="921222" y="2187281"/>
                  </a:lnTo>
                  <a:cubicBezTo>
                    <a:pt x="501169" y="1734843"/>
                    <a:pt x="482119" y="1023325"/>
                    <a:pt x="885027" y="550885"/>
                  </a:cubicBezTo>
                  <a:cubicBezTo>
                    <a:pt x="889789" y="545171"/>
                    <a:pt x="896457" y="542313"/>
                    <a:pt x="904077" y="541360"/>
                  </a:cubicBezTo>
                  <a:cubicBezTo>
                    <a:pt x="911697" y="540408"/>
                    <a:pt x="918364" y="544218"/>
                    <a:pt x="923127" y="548980"/>
                  </a:cubicBezTo>
                  <a:lnTo>
                    <a:pt x="964084" y="589938"/>
                  </a:lnTo>
                  <a:lnTo>
                    <a:pt x="905982" y="176553"/>
                  </a:lnTo>
                  <a:lnTo>
                    <a:pt x="464974" y="77493"/>
                  </a:lnTo>
                  <a:close/>
                </a:path>
              </a:pathLst>
            </a:custGeom>
            <a:solidFill>
              <a:srgbClr val="A9C941"/>
            </a:solidFill>
            <a:ln w="9525" cap="flat">
              <a:noFill/>
              <a:prstDash val="solid"/>
              <a:miter/>
            </a:ln>
          </p:spPr>
          <p:txBody>
            <a:bodyPr rtlCol="0" anchor="ctr"/>
            <a:lstStyle/>
            <a:p>
              <a:endParaRPr lang="sv-SE" sz="1050"/>
            </a:p>
          </p:txBody>
        </p:sp>
        <p:sp>
          <p:nvSpPr>
            <p:cNvPr id="20" name="Frihandsfigur: Form 19">
              <a:extLst>
                <a:ext uri="{FF2B5EF4-FFF2-40B4-BE49-F238E27FC236}">
                  <a16:creationId xmlns:a16="http://schemas.microsoft.com/office/drawing/2014/main" id="{CFEF94DE-7F0A-4E6A-9343-095C92AC057D}"/>
                </a:ext>
              </a:extLst>
            </p:cNvPr>
            <p:cNvSpPr/>
            <p:nvPr/>
          </p:nvSpPr>
          <p:spPr>
            <a:xfrm>
              <a:off x="4838224" y="4652486"/>
              <a:ext cx="9525" cy="9525"/>
            </a:xfrm>
            <a:custGeom>
              <a:avLst/>
              <a:gdLst>
                <a:gd name="connsiteX0" fmla="*/ 7144 w 9525"/>
                <a:gd name="connsiteY0" fmla="*/ 7144 h 9525"/>
                <a:gd name="connsiteX1" fmla="*/ 9049 w 9525"/>
                <a:gd name="connsiteY1" fmla="*/ 9049 h 9525"/>
                <a:gd name="connsiteX2" fmla="*/ 9049 w 9525"/>
                <a:gd name="connsiteY2" fmla="*/ 9049 h 9525"/>
                <a:gd name="connsiteX3" fmla="*/ 7144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144" y="7144"/>
                  </a:moveTo>
                  <a:cubicBezTo>
                    <a:pt x="8096" y="8096"/>
                    <a:pt x="8096" y="8096"/>
                    <a:pt x="9049" y="9049"/>
                  </a:cubicBezTo>
                  <a:lnTo>
                    <a:pt x="9049" y="9049"/>
                  </a:lnTo>
                  <a:cubicBezTo>
                    <a:pt x="9049" y="9049"/>
                    <a:pt x="8096" y="8096"/>
                    <a:pt x="7144" y="7144"/>
                  </a:cubicBezTo>
                  <a:close/>
                </a:path>
              </a:pathLst>
            </a:custGeom>
            <a:solidFill>
              <a:srgbClr val="FFFFFF"/>
            </a:solidFill>
            <a:ln w="9525" cap="flat">
              <a:noFill/>
              <a:prstDash val="solid"/>
              <a:miter/>
            </a:ln>
          </p:spPr>
          <p:txBody>
            <a:bodyPr rtlCol="0" anchor="ctr"/>
            <a:lstStyle/>
            <a:p>
              <a:endParaRPr lang="sv-SE" sz="1050"/>
            </a:p>
          </p:txBody>
        </p:sp>
        <p:sp>
          <p:nvSpPr>
            <p:cNvPr id="21" name="Frihandsfigur: Form 20">
              <a:extLst>
                <a:ext uri="{FF2B5EF4-FFF2-40B4-BE49-F238E27FC236}">
                  <a16:creationId xmlns:a16="http://schemas.microsoft.com/office/drawing/2014/main" id="{E4762042-F142-4457-B081-09C1B1013E22}"/>
                </a:ext>
              </a:extLst>
            </p:cNvPr>
            <p:cNvSpPr/>
            <p:nvPr/>
          </p:nvSpPr>
          <p:spPr>
            <a:xfrm>
              <a:off x="4819174" y="4634389"/>
              <a:ext cx="47625" cy="47625"/>
            </a:xfrm>
            <a:custGeom>
              <a:avLst/>
              <a:gdLst>
                <a:gd name="connsiteX0" fmla="*/ 13811 w 47625"/>
                <a:gd name="connsiteY0" fmla="*/ 48101 h 47625"/>
                <a:gd name="connsiteX1" fmla="*/ 7144 w 47625"/>
                <a:gd name="connsiteY1" fmla="*/ 42386 h 47625"/>
                <a:gd name="connsiteX2" fmla="*/ 45244 w 47625"/>
                <a:gd name="connsiteY2" fmla="*/ 7144 h 47625"/>
                <a:gd name="connsiteX3" fmla="*/ 45244 w 47625"/>
                <a:gd name="connsiteY3" fmla="*/ 8096 h 47625"/>
                <a:gd name="connsiteX4" fmla="*/ 43339 w 47625"/>
                <a:gd name="connsiteY4" fmla="*/ 10954 h 47625"/>
                <a:gd name="connsiteX5" fmla="*/ 46196 w 47625"/>
                <a:gd name="connsiteY5" fmla="*/ 9049 h 47625"/>
                <a:gd name="connsiteX6" fmla="*/ 41434 w 47625"/>
                <a:gd name="connsiteY6" fmla="*/ 12859 h 47625"/>
                <a:gd name="connsiteX7" fmla="*/ 46196 w 47625"/>
                <a:gd name="connsiteY7" fmla="*/ 9049 h 47625"/>
                <a:gd name="connsiteX8" fmla="*/ 37624 w 47625"/>
                <a:gd name="connsiteY8" fmla="*/ 1762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13811" y="48101"/>
                  </a:moveTo>
                  <a:lnTo>
                    <a:pt x="7144" y="42386"/>
                  </a:lnTo>
                  <a:lnTo>
                    <a:pt x="45244" y="7144"/>
                  </a:lnTo>
                  <a:lnTo>
                    <a:pt x="45244" y="8096"/>
                  </a:lnTo>
                  <a:lnTo>
                    <a:pt x="43339" y="10954"/>
                  </a:lnTo>
                  <a:lnTo>
                    <a:pt x="46196" y="9049"/>
                  </a:lnTo>
                  <a:lnTo>
                    <a:pt x="41434" y="12859"/>
                  </a:lnTo>
                  <a:lnTo>
                    <a:pt x="46196" y="9049"/>
                  </a:lnTo>
                  <a:lnTo>
                    <a:pt x="37624" y="17621"/>
                  </a:lnTo>
                  <a:close/>
                </a:path>
              </a:pathLst>
            </a:custGeom>
            <a:solidFill>
              <a:srgbClr val="F29100"/>
            </a:solidFill>
            <a:ln w="9525" cap="flat">
              <a:noFill/>
              <a:prstDash val="solid"/>
              <a:miter/>
            </a:ln>
          </p:spPr>
          <p:txBody>
            <a:bodyPr rtlCol="0" anchor="ctr"/>
            <a:lstStyle/>
            <a:p>
              <a:endParaRPr lang="sv-SE" sz="1050"/>
            </a:p>
          </p:txBody>
        </p:sp>
        <p:sp>
          <p:nvSpPr>
            <p:cNvPr id="22" name="Frihandsfigur: Form 21">
              <a:extLst>
                <a:ext uri="{FF2B5EF4-FFF2-40B4-BE49-F238E27FC236}">
                  <a16:creationId xmlns:a16="http://schemas.microsoft.com/office/drawing/2014/main" id="{DBF843FA-FCC3-4FE0-8999-1FEFF23BF294}"/>
                </a:ext>
              </a:extLst>
            </p:cNvPr>
            <p:cNvSpPr/>
            <p:nvPr/>
          </p:nvSpPr>
          <p:spPr>
            <a:xfrm>
              <a:off x="4797266" y="4227671"/>
              <a:ext cx="2571750" cy="971550"/>
            </a:xfrm>
            <a:custGeom>
              <a:avLst/>
              <a:gdLst>
                <a:gd name="connsiteX0" fmla="*/ 2132171 w 2571750"/>
                <a:gd name="connsiteY0" fmla="*/ 71914 h 971550"/>
                <a:gd name="connsiteX1" fmla="*/ 547211 w 2571750"/>
                <a:gd name="connsiteY1" fmla="*/ 97631 h 971550"/>
                <a:gd name="connsiteX2" fmla="*/ 548164 w 2571750"/>
                <a:gd name="connsiteY2" fmla="*/ 96679 h 971550"/>
                <a:gd name="connsiteX3" fmla="*/ 637699 w 2571750"/>
                <a:gd name="connsiteY3" fmla="*/ 7144 h 971550"/>
                <a:gd name="connsiteX4" fmla="*/ 473869 w 2571750"/>
                <a:gd name="connsiteY4" fmla="*/ 30004 h 971550"/>
                <a:gd name="connsiteX5" fmla="*/ 465296 w 2571750"/>
                <a:gd name="connsiteY5" fmla="*/ 21431 h 971550"/>
                <a:gd name="connsiteX6" fmla="*/ 462439 w 2571750"/>
                <a:gd name="connsiteY6" fmla="*/ 18574 h 971550"/>
                <a:gd name="connsiteX7" fmla="*/ 462439 w 2571750"/>
                <a:gd name="connsiteY7" fmla="*/ 18574 h 971550"/>
                <a:gd name="connsiteX8" fmla="*/ 447199 w 2571750"/>
                <a:gd name="connsiteY8" fmla="*/ 33814 h 971550"/>
                <a:gd name="connsiteX9" fmla="*/ 130016 w 2571750"/>
                <a:gd name="connsiteY9" fmla="*/ 78581 h 971550"/>
                <a:gd name="connsiteX10" fmla="*/ 54769 w 2571750"/>
                <a:gd name="connsiteY10" fmla="*/ 416719 h 971550"/>
                <a:gd name="connsiteX11" fmla="*/ 43339 w 2571750"/>
                <a:gd name="connsiteY11" fmla="*/ 427196 h 971550"/>
                <a:gd name="connsiteX12" fmla="*/ 43339 w 2571750"/>
                <a:gd name="connsiteY12" fmla="*/ 427196 h 971550"/>
                <a:gd name="connsiteX13" fmla="*/ 43339 w 2571750"/>
                <a:gd name="connsiteY13" fmla="*/ 427196 h 971550"/>
                <a:gd name="connsiteX14" fmla="*/ 48101 w 2571750"/>
                <a:gd name="connsiteY14" fmla="*/ 431959 h 971550"/>
                <a:gd name="connsiteX15" fmla="*/ 50006 w 2571750"/>
                <a:gd name="connsiteY15" fmla="*/ 433864 h 971550"/>
                <a:gd name="connsiteX16" fmla="*/ 50006 w 2571750"/>
                <a:gd name="connsiteY16" fmla="*/ 433864 h 971550"/>
                <a:gd name="connsiteX17" fmla="*/ 7144 w 2571750"/>
                <a:gd name="connsiteY17" fmla="*/ 624364 h 971550"/>
                <a:gd name="connsiteX18" fmla="*/ 125254 w 2571750"/>
                <a:gd name="connsiteY18" fmla="*/ 506254 h 971550"/>
                <a:gd name="connsiteX19" fmla="*/ 2568416 w 2571750"/>
                <a:gd name="connsiteY19" fmla="*/ 465296 h 971550"/>
                <a:gd name="connsiteX20" fmla="*/ 2188369 w 2571750"/>
                <a:gd name="connsiteY20" fmla="*/ 397669 h 971550"/>
                <a:gd name="connsiteX21" fmla="*/ 2132171 w 2571750"/>
                <a:gd name="connsiteY21" fmla="*/ 71914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71750" h="971550">
                  <a:moveTo>
                    <a:pt x="2132171" y="71914"/>
                  </a:moveTo>
                  <a:cubicBezTo>
                    <a:pt x="1682591" y="477679"/>
                    <a:pt x="1004411" y="484346"/>
                    <a:pt x="547211" y="97631"/>
                  </a:cubicBezTo>
                  <a:lnTo>
                    <a:pt x="548164" y="96679"/>
                  </a:lnTo>
                  <a:lnTo>
                    <a:pt x="637699" y="7144"/>
                  </a:lnTo>
                  <a:lnTo>
                    <a:pt x="473869" y="30004"/>
                  </a:lnTo>
                  <a:cubicBezTo>
                    <a:pt x="471011" y="27146"/>
                    <a:pt x="468154" y="24289"/>
                    <a:pt x="465296" y="21431"/>
                  </a:cubicBezTo>
                  <a:cubicBezTo>
                    <a:pt x="464344" y="20479"/>
                    <a:pt x="463391" y="19526"/>
                    <a:pt x="462439" y="18574"/>
                  </a:cubicBezTo>
                  <a:lnTo>
                    <a:pt x="462439" y="18574"/>
                  </a:lnTo>
                  <a:lnTo>
                    <a:pt x="447199" y="33814"/>
                  </a:lnTo>
                  <a:lnTo>
                    <a:pt x="130016" y="78581"/>
                  </a:lnTo>
                  <a:lnTo>
                    <a:pt x="54769" y="416719"/>
                  </a:lnTo>
                  <a:lnTo>
                    <a:pt x="43339" y="427196"/>
                  </a:lnTo>
                  <a:lnTo>
                    <a:pt x="43339" y="427196"/>
                  </a:lnTo>
                  <a:lnTo>
                    <a:pt x="43339" y="427196"/>
                  </a:lnTo>
                  <a:cubicBezTo>
                    <a:pt x="45244" y="429101"/>
                    <a:pt x="47149" y="431006"/>
                    <a:pt x="48101" y="431959"/>
                  </a:cubicBezTo>
                  <a:cubicBezTo>
                    <a:pt x="49054" y="432911"/>
                    <a:pt x="49054" y="432911"/>
                    <a:pt x="50006" y="433864"/>
                  </a:cubicBezTo>
                  <a:lnTo>
                    <a:pt x="50006" y="433864"/>
                  </a:lnTo>
                  <a:lnTo>
                    <a:pt x="7144" y="624364"/>
                  </a:lnTo>
                  <a:lnTo>
                    <a:pt x="125254" y="506254"/>
                  </a:lnTo>
                  <a:cubicBezTo>
                    <a:pt x="818674" y="1132999"/>
                    <a:pt x="1887379" y="1122521"/>
                    <a:pt x="2568416" y="465296"/>
                  </a:cubicBezTo>
                  <a:lnTo>
                    <a:pt x="2188369" y="397669"/>
                  </a:lnTo>
                  <a:lnTo>
                    <a:pt x="2132171" y="71914"/>
                  </a:lnTo>
                  <a:close/>
                </a:path>
              </a:pathLst>
            </a:custGeom>
            <a:solidFill>
              <a:srgbClr val="FFFFFF"/>
            </a:solidFill>
            <a:ln w="9525" cap="flat">
              <a:noFill/>
              <a:prstDash val="solid"/>
              <a:miter/>
            </a:ln>
          </p:spPr>
          <p:txBody>
            <a:bodyPr rtlCol="0" anchor="ctr"/>
            <a:lstStyle/>
            <a:p>
              <a:endParaRPr lang="sv-SE" sz="1050"/>
            </a:p>
          </p:txBody>
        </p:sp>
        <p:sp>
          <p:nvSpPr>
            <p:cNvPr id="23" name="Frihandsfigur: Form 22">
              <a:extLst>
                <a:ext uri="{FF2B5EF4-FFF2-40B4-BE49-F238E27FC236}">
                  <a16:creationId xmlns:a16="http://schemas.microsoft.com/office/drawing/2014/main" id="{E7A9DB83-BCBB-4946-9E1E-08145ECA07E8}"/>
                </a:ext>
              </a:extLst>
            </p:cNvPr>
            <p:cNvSpPr/>
            <p:nvPr/>
          </p:nvSpPr>
          <p:spPr>
            <a:xfrm>
              <a:off x="4772637" y="4199930"/>
              <a:ext cx="2619375" cy="1019175"/>
            </a:xfrm>
            <a:custGeom>
              <a:avLst/>
              <a:gdLst>
                <a:gd name="connsiteX0" fmla="*/ 1350033 w 2619375"/>
                <a:gd name="connsiteY0" fmla="*/ 1019770 h 1019175"/>
                <a:gd name="connsiteX1" fmla="*/ 151788 w 2619375"/>
                <a:gd name="connsiteY1" fmla="*/ 570190 h 1019175"/>
                <a:gd name="connsiteX2" fmla="*/ 50823 w 2619375"/>
                <a:gd name="connsiteY2" fmla="*/ 671155 h 1019175"/>
                <a:gd name="connsiteX3" fmla="*/ 20343 w 2619375"/>
                <a:gd name="connsiteY3" fmla="*/ 675918 h 1019175"/>
                <a:gd name="connsiteX4" fmla="*/ 7960 w 2619375"/>
                <a:gd name="connsiteY4" fmla="*/ 647343 h 1019175"/>
                <a:gd name="connsiteX5" fmla="*/ 47013 w 2619375"/>
                <a:gd name="connsiteY5" fmla="*/ 470178 h 1019175"/>
                <a:gd name="connsiteX6" fmla="*/ 45108 w 2619375"/>
                <a:gd name="connsiteY6" fmla="*/ 466368 h 1019175"/>
                <a:gd name="connsiteX7" fmla="*/ 51775 w 2619375"/>
                <a:gd name="connsiteY7" fmla="*/ 434935 h 1019175"/>
                <a:gd name="connsiteX8" fmla="*/ 56538 w 2619375"/>
                <a:gd name="connsiteY8" fmla="*/ 430173 h 1019175"/>
                <a:gd name="connsiteX9" fmla="*/ 129881 w 2619375"/>
                <a:gd name="connsiteY9" fmla="*/ 99655 h 1019175"/>
                <a:gd name="connsiteX10" fmla="*/ 151788 w 2619375"/>
                <a:gd name="connsiteY10" fmla="*/ 79653 h 1019175"/>
                <a:gd name="connsiteX11" fmla="*/ 460398 w 2619375"/>
                <a:gd name="connsiteY11" fmla="*/ 36790 h 1019175"/>
                <a:gd name="connsiteX12" fmla="*/ 469923 w 2619375"/>
                <a:gd name="connsiteY12" fmla="*/ 27265 h 1019175"/>
                <a:gd name="connsiteX13" fmla="*/ 488020 w 2619375"/>
                <a:gd name="connsiteY13" fmla="*/ 19645 h 1019175"/>
                <a:gd name="connsiteX14" fmla="*/ 506118 w 2619375"/>
                <a:gd name="connsiteY14" fmla="*/ 27265 h 1019175"/>
                <a:gd name="connsiteX15" fmla="*/ 505166 w 2619375"/>
                <a:gd name="connsiteY15" fmla="*/ 29170 h 1019175"/>
                <a:gd name="connsiteX16" fmla="*/ 659470 w 2619375"/>
                <a:gd name="connsiteY16" fmla="*/ 7263 h 1019175"/>
                <a:gd name="connsiteX17" fmla="*/ 686141 w 2619375"/>
                <a:gd name="connsiteY17" fmla="*/ 21550 h 1019175"/>
                <a:gd name="connsiteX18" fmla="*/ 681378 w 2619375"/>
                <a:gd name="connsiteY18" fmla="*/ 51078 h 1019175"/>
                <a:gd name="connsiteX19" fmla="*/ 610893 w 2619375"/>
                <a:gd name="connsiteY19" fmla="*/ 121563 h 1019175"/>
                <a:gd name="connsiteX20" fmla="*/ 2139656 w 2619375"/>
                <a:gd name="connsiteY20" fmla="*/ 78700 h 1019175"/>
                <a:gd name="connsiteX21" fmla="*/ 2165373 w 2619375"/>
                <a:gd name="connsiteY21" fmla="*/ 72985 h 1019175"/>
                <a:gd name="connsiteX22" fmla="*/ 2182518 w 2619375"/>
                <a:gd name="connsiteY22" fmla="*/ 92988 h 1019175"/>
                <a:gd name="connsiteX23" fmla="*/ 2236811 w 2619375"/>
                <a:gd name="connsiteY23" fmla="*/ 401598 h 1019175"/>
                <a:gd name="connsiteX24" fmla="*/ 2598761 w 2619375"/>
                <a:gd name="connsiteY24" fmla="*/ 465415 h 1019175"/>
                <a:gd name="connsiteX25" fmla="*/ 2618763 w 2619375"/>
                <a:gd name="connsiteY25" fmla="*/ 483513 h 1019175"/>
                <a:gd name="connsiteX26" fmla="*/ 2612095 w 2619375"/>
                <a:gd name="connsiteY26" fmla="*/ 510183 h 1019175"/>
                <a:gd name="connsiteX27" fmla="*/ 1350033 w 2619375"/>
                <a:gd name="connsiteY27" fmla="*/ 1019770 h 1019175"/>
                <a:gd name="connsiteX28" fmla="*/ 150835 w 2619375"/>
                <a:gd name="connsiteY28" fmla="*/ 508278 h 1019175"/>
                <a:gd name="connsiteX29" fmla="*/ 167981 w 2619375"/>
                <a:gd name="connsiteY29" fmla="*/ 514945 h 1019175"/>
                <a:gd name="connsiteX30" fmla="*/ 2537801 w 2619375"/>
                <a:gd name="connsiteY30" fmla="*/ 510183 h 1019175"/>
                <a:gd name="connsiteX31" fmla="*/ 2208236 w 2619375"/>
                <a:gd name="connsiteY31" fmla="*/ 452080 h 1019175"/>
                <a:gd name="connsiteX32" fmla="*/ 2187281 w 2619375"/>
                <a:gd name="connsiteY32" fmla="*/ 431125 h 1019175"/>
                <a:gd name="connsiteX33" fmla="*/ 2137751 w 2619375"/>
                <a:gd name="connsiteY33" fmla="*/ 150138 h 1019175"/>
                <a:gd name="connsiteX34" fmla="*/ 553743 w 2619375"/>
                <a:gd name="connsiteY34" fmla="*/ 146328 h 1019175"/>
                <a:gd name="connsiteX35" fmla="*/ 544218 w 2619375"/>
                <a:gd name="connsiteY35" fmla="*/ 127278 h 1019175"/>
                <a:gd name="connsiteX36" fmla="*/ 552791 w 2619375"/>
                <a:gd name="connsiteY36" fmla="*/ 107275 h 1019175"/>
                <a:gd name="connsiteX37" fmla="*/ 588033 w 2619375"/>
                <a:gd name="connsiteY37" fmla="*/ 72033 h 1019175"/>
                <a:gd name="connsiteX38" fmla="*/ 501356 w 2619375"/>
                <a:gd name="connsiteY38" fmla="*/ 84415 h 1019175"/>
                <a:gd name="connsiteX39" fmla="*/ 487068 w 2619375"/>
                <a:gd name="connsiteY39" fmla="*/ 82510 h 1019175"/>
                <a:gd name="connsiteX40" fmla="*/ 473733 w 2619375"/>
                <a:gd name="connsiteY40" fmla="*/ 88225 h 1019175"/>
                <a:gd name="connsiteX41" fmla="*/ 174648 w 2619375"/>
                <a:gd name="connsiteY41" fmla="*/ 130135 h 1019175"/>
                <a:gd name="connsiteX42" fmla="*/ 103210 w 2619375"/>
                <a:gd name="connsiteY42" fmla="*/ 450175 h 1019175"/>
                <a:gd name="connsiteX43" fmla="*/ 99400 w 2619375"/>
                <a:gd name="connsiteY43" fmla="*/ 459700 h 1019175"/>
                <a:gd name="connsiteX44" fmla="*/ 99400 w 2619375"/>
                <a:gd name="connsiteY44" fmla="*/ 468273 h 1019175"/>
                <a:gd name="connsiteX45" fmla="*/ 76541 w 2619375"/>
                <a:gd name="connsiteY45" fmla="*/ 572095 h 1019175"/>
                <a:gd name="connsiteX46" fmla="*/ 131785 w 2619375"/>
                <a:gd name="connsiteY46" fmla="*/ 516850 h 1019175"/>
                <a:gd name="connsiteX47" fmla="*/ 150835 w 2619375"/>
                <a:gd name="connsiteY47" fmla="*/ 508278 h 1019175"/>
                <a:gd name="connsiteX48" fmla="*/ 496593 w 2619375"/>
                <a:gd name="connsiteY48" fmla="*/ 45363 h 1019175"/>
                <a:gd name="connsiteX49" fmla="*/ 492783 w 2619375"/>
                <a:gd name="connsiteY49" fmla="*/ 52983 h 1019175"/>
                <a:gd name="connsiteX50" fmla="*/ 496593 w 2619375"/>
                <a:gd name="connsiteY50" fmla="*/ 48220 h 1019175"/>
                <a:gd name="connsiteX51" fmla="*/ 496593 w 2619375"/>
                <a:gd name="connsiteY51" fmla="*/ 45363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619375" h="1019175">
                  <a:moveTo>
                    <a:pt x="1350033" y="1019770"/>
                  </a:moveTo>
                  <a:cubicBezTo>
                    <a:pt x="922360" y="1019770"/>
                    <a:pt x="493735" y="870228"/>
                    <a:pt x="151788" y="570190"/>
                  </a:cubicBezTo>
                  <a:lnTo>
                    <a:pt x="50823" y="671155"/>
                  </a:lnTo>
                  <a:cubicBezTo>
                    <a:pt x="42250" y="679728"/>
                    <a:pt x="29868" y="680680"/>
                    <a:pt x="20343" y="675918"/>
                  </a:cubicBezTo>
                  <a:cubicBezTo>
                    <a:pt x="9866" y="670203"/>
                    <a:pt x="5103" y="658773"/>
                    <a:pt x="7960" y="647343"/>
                  </a:cubicBezTo>
                  <a:lnTo>
                    <a:pt x="47013" y="470178"/>
                  </a:lnTo>
                  <a:cubicBezTo>
                    <a:pt x="46060" y="469225"/>
                    <a:pt x="46060" y="468273"/>
                    <a:pt x="45108" y="466368"/>
                  </a:cubicBezTo>
                  <a:cubicBezTo>
                    <a:pt x="39393" y="455890"/>
                    <a:pt x="42250" y="442555"/>
                    <a:pt x="51775" y="434935"/>
                  </a:cubicBezTo>
                  <a:lnTo>
                    <a:pt x="56538" y="430173"/>
                  </a:lnTo>
                  <a:lnTo>
                    <a:pt x="129881" y="99655"/>
                  </a:lnTo>
                  <a:cubicBezTo>
                    <a:pt x="131785" y="89178"/>
                    <a:pt x="141310" y="81558"/>
                    <a:pt x="151788" y="79653"/>
                  </a:cubicBezTo>
                  <a:lnTo>
                    <a:pt x="460398" y="36790"/>
                  </a:lnTo>
                  <a:lnTo>
                    <a:pt x="469923" y="27265"/>
                  </a:lnTo>
                  <a:cubicBezTo>
                    <a:pt x="474685" y="22503"/>
                    <a:pt x="481353" y="19645"/>
                    <a:pt x="488020" y="19645"/>
                  </a:cubicBezTo>
                  <a:cubicBezTo>
                    <a:pt x="494688" y="19645"/>
                    <a:pt x="501356" y="22503"/>
                    <a:pt x="506118" y="27265"/>
                  </a:cubicBezTo>
                  <a:lnTo>
                    <a:pt x="505166" y="29170"/>
                  </a:lnTo>
                  <a:lnTo>
                    <a:pt x="659470" y="7263"/>
                  </a:lnTo>
                  <a:cubicBezTo>
                    <a:pt x="670900" y="6310"/>
                    <a:pt x="681378" y="11073"/>
                    <a:pt x="686141" y="21550"/>
                  </a:cubicBezTo>
                  <a:cubicBezTo>
                    <a:pt x="690903" y="31075"/>
                    <a:pt x="688998" y="43458"/>
                    <a:pt x="681378" y="51078"/>
                  </a:cubicBezTo>
                  <a:lnTo>
                    <a:pt x="610893" y="121563"/>
                  </a:lnTo>
                  <a:cubicBezTo>
                    <a:pt x="1057616" y="482560"/>
                    <a:pt x="1710078" y="465415"/>
                    <a:pt x="2139656" y="78700"/>
                  </a:cubicBezTo>
                  <a:cubicBezTo>
                    <a:pt x="2146323" y="72033"/>
                    <a:pt x="2156801" y="70128"/>
                    <a:pt x="2165373" y="72985"/>
                  </a:cubicBezTo>
                  <a:cubicBezTo>
                    <a:pt x="2173945" y="75843"/>
                    <a:pt x="2180613" y="83463"/>
                    <a:pt x="2182518" y="92988"/>
                  </a:cubicBezTo>
                  <a:lnTo>
                    <a:pt x="2236811" y="401598"/>
                  </a:lnTo>
                  <a:lnTo>
                    <a:pt x="2598761" y="465415"/>
                  </a:lnTo>
                  <a:cubicBezTo>
                    <a:pt x="2608286" y="467320"/>
                    <a:pt x="2615906" y="473988"/>
                    <a:pt x="2618763" y="483513"/>
                  </a:cubicBezTo>
                  <a:cubicBezTo>
                    <a:pt x="2621620" y="493038"/>
                    <a:pt x="2618763" y="502563"/>
                    <a:pt x="2612095" y="510183"/>
                  </a:cubicBezTo>
                  <a:cubicBezTo>
                    <a:pt x="2261576" y="850225"/>
                    <a:pt x="1805328" y="1019770"/>
                    <a:pt x="1350033" y="1019770"/>
                  </a:cubicBezTo>
                  <a:close/>
                  <a:moveTo>
                    <a:pt x="150835" y="508278"/>
                  </a:moveTo>
                  <a:cubicBezTo>
                    <a:pt x="157503" y="508278"/>
                    <a:pt x="163218" y="510183"/>
                    <a:pt x="167981" y="514945"/>
                  </a:cubicBezTo>
                  <a:cubicBezTo>
                    <a:pt x="840445" y="1122640"/>
                    <a:pt x="1871051" y="1116925"/>
                    <a:pt x="2537801" y="510183"/>
                  </a:cubicBezTo>
                  <a:lnTo>
                    <a:pt x="2208236" y="452080"/>
                  </a:lnTo>
                  <a:cubicBezTo>
                    <a:pt x="2197758" y="450175"/>
                    <a:pt x="2189186" y="441603"/>
                    <a:pt x="2187281" y="431125"/>
                  </a:cubicBezTo>
                  <a:lnTo>
                    <a:pt x="2137751" y="150138"/>
                  </a:lnTo>
                  <a:cubicBezTo>
                    <a:pt x="1681503" y="531138"/>
                    <a:pt x="1009038" y="532090"/>
                    <a:pt x="553743" y="146328"/>
                  </a:cubicBezTo>
                  <a:cubicBezTo>
                    <a:pt x="548028" y="141565"/>
                    <a:pt x="545170" y="134898"/>
                    <a:pt x="544218" y="127278"/>
                  </a:cubicBezTo>
                  <a:cubicBezTo>
                    <a:pt x="544218" y="119658"/>
                    <a:pt x="547075" y="112990"/>
                    <a:pt x="552791" y="107275"/>
                  </a:cubicBezTo>
                  <a:lnTo>
                    <a:pt x="588033" y="72033"/>
                  </a:lnTo>
                  <a:lnTo>
                    <a:pt x="501356" y="84415"/>
                  </a:lnTo>
                  <a:cubicBezTo>
                    <a:pt x="496593" y="85368"/>
                    <a:pt x="491831" y="84415"/>
                    <a:pt x="487068" y="82510"/>
                  </a:cubicBezTo>
                  <a:cubicBezTo>
                    <a:pt x="483258" y="85368"/>
                    <a:pt x="478495" y="87273"/>
                    <a:pt x="473733" y="88225"/>
                  </a:cubicBezTo>
                  <a:lnTo>
                    <a:pt x="174648" y="130135"/>
                  </a:lnTo>
                  <a:lnTo>
                    <a:pt x="103210" y="450175"/>
                  </a:lnTo>
                  <a:cubicBezTo>
                    <a:pt x="102258" y="453033"/>
                    <a:pt x="101306" y="456843"/>
                    <a:pt x="99400" y="459700"/>
                  </a:cubicBezTo>
                  <a:cubicBezTo>
                    <a:pt x="100353" y="462558"/>
                    <a:pt x="100353" y="465415"/>
                    <a:pt x="99400" y="468273"/>
                  </a:cubicBezTo>
                  <a:lnTo>
                    <a:pt x="76541" y="572095"/>
                  </a:lnTo>
                  <a:lnTo>
                    <a:pt x="131785" y="516850"/>
                  </a:lnTo>
                  <a:cubicBezTo>
                    <a:pt x="137500" y="511135"/>
                    <a:pt x="144168" y="508278"/>
                    <a:pt x="150835" y="508278"/>
                  </a:cubicBezTo>
                  <a:close/>
                  <a:moveTo>
                    <a:pt x="496593" y="45363"/>
                  </a:moveTo>
                  <a:lnTo>
                    <a:pt x="492783" y="52983"/>
                  </a:lnTo>
                  <a:lnTo>
                    <a:pt x="496593" y="48220"/>
                  </a:lnTo>
                  <a:lnTo>
                    <a:pt x="496593" y="45363"/>
                  </a:lnTo>
                  <a:close/>
                </a:path>
              </a:pathLst>
            </a:custGeom>
            <a:solidFill>
              <a:srgbClr val="A9C941"/>
            </a:solidFill>
            <a:ln w="9525" cap="flat">
              <a:noFill/>
              <a:prstDash val="solid"/>
              <a:miter/>
            </a:ln>
          </p:spPr>
          <p:txBody>
            <a:bodyPr rtlCol="0" anchor="ctr"/>
            <a:lstStyle/>
            <a:p>
              <a:endParaRPr lang="sv-SE" sz="1050"/>
            </a:p>
          </p:txBody>
        </p:sp>
        <p:sp>
          <p:nvSpPr>
            <p:cNvPr id="24" name="Frihandsfigur: Form 23">
              <a:extLst>
                <a:ext uri="{FF2B5EF4-FFF2-40B4-BE49-F238E27FC236}">
                  <a16:creationId xmlns:a16="http://schemas.microsoft.com/office/drawing/2014/main" id="{B6FC8C8C-23C7-4E67-9A9C-5F5B436E539C}"/>
                </a:ext>
              </a:extLst>
            </p:cNvPr>
            <p:cNvSpPr/>
            <p:nvPr/>
          </p:nvSpPr>
          <p:spPr>
            <a:xfrm>
              <a:off x="6886099" y="2147411"/>
              <a:ext cx="1009650" cy="2571750"/>
            </a:xfrm>
            <a:custGeom>
              <a:avLst/>
              <a:gdLst>
                <a:gd name="connsiteX0" fmla="*/ 538639 w 1009650"/>
                <a:gd name="connsiteY0" fmla="*/ 2486501 h 2571750"/>
                <a:gd name="connsiteX1" fmla="*/ 538639 w 1009650"/>
                <a:gd name="connsiteY1" fmla="*/ 2486501 h 2571750"/>
                <a:gd name="connsiteX2" fmla="*/ 486251 w 1009650"/>
                <a:gd name="connsiteY2" fmla="*/ 7144 h 2571750"/>
                <a:gd name="connsiteX3" fmla="*/ 72866 w 1009650"/>
                <a:gd name="connsiteY3" fmla="*/ 420529 h 2571750"/>
                <a:gd name="connsiteX4" fmla="*/ 130016 w 1009650"/>
                <a:gd name="connsiteY4" fmla="*/ 2064544 h 2571750"/>
                <a:gd name="connsiteX5" fmla="*/ 7144 w 1009650"/>
                <a:gd name="connsiteY5" fmla="*/ 1941671 h 2571750"/>
                <a:gd name="connsiteX6" fmla="*/ 43339 w 1009650"/>
                <a:gd name="connsiteY6" fmla="*/ 2152174 h 2571750"/>
                <a:gd name="connsiteX7" fmla="*/ 100489 w 1009650"/>
                <a:gd name="connsiteY7" fmla="*/ 2478882 h 2571750"/>
                <a:gd name="connsiteX8" fmla="*/ 480536 w 1009650"/>
                <a:gd name="connsiteY8" fmla="*/ 2546509 h 2571750"/>
                <a:gd name="connsiteX9" fmla="*/ 624364 w 1009650"/>
                <a:gd name="connsiteY9" fmla="*/ 2572226 h 2571750"/>
                <a:gd name="connsiteX10" fmla="*/ 538639 w 1009650"/>
                <a:gd name="connsiteY10" fmla="*/ 2486501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0" h="2571750">
                  <a:moveTo>
                    <a:pt x="538639" y="2486501"/>
                  </a:moveTo>
                  <a:lnTo>
                    <a:pt x="538639" y="2486501"/>
                  </a:lnTo>
                  <a:cubicBezTo>
                    <a:pt x="1185386" y="1783556"/>
                    <a:pt x="1168241" y="689134"/>
                    <a:pt x="486251" y="7144"/>
                  </a:cubicBezTo>
                  <a:lnTo>
                    <a:pt x="72866" y="420529"/>
                  </a:lnTo>
                  <a:cubicBezTo>
                    <a:pt x="524351" y="872014"/>
                    <a:pt x="542449" y="1591151"/>
                    <a:pt x="130016" y="2064544"/>
                  </a:cubicBezTo>
                  <a:lnTo>
                    <a:pt x="7144" y="1941671"/>
                  </a:lnTo>
                  <a:lnTo>
                    <a:pt x="43339" y="2152174"/>
                  </a:lnTo>
                  <a:lnTo>
                    <a:pt x="100489" y="2478882"/>
                  </a:lnTo>
                  <a:lnTo>
                    <a:pt x="480536" y="2546509"/>
                  </a:lnTo>
                  <a:lnTo>
                    <a:pt x="624364" y="2572226"/>
                  </a:lnTo>
                  <a:lnTo>
                    <a:pt x="538639" y="2486501"/>
                  </a:lnTo>
                  <a:close/>
                </a:path>
              </a:pathLst>
            </a:custGeom>
            <a:solidFill>
              <a:srgbClr val="FFFFFF"/>
            </a:solidFill>
            <a:ln w="9525" cap="flat">
              <a:noFill/>
              <a:prstDash val="solid"/>
              <a:miter/>
            </a:ln>
          </p:spPr>
          <p:txBody>
            <a:bodyPr rtlCol="0" anchor="ctr"/>
            <a:lstStyle/>
            <a:p>
              <a:endParaRPr lang="sv-SE" sz="1050"/>
            </a:p>
          </p:txBody>
        </p:sp>
        <p:sp>
          <p:nvSpPr>
            <p:cNvPr id="25" name="Frihandsfigur: Form 24">
              <a:extLst>
                <a:ext uri="{FF2B5EF4-FFF2-40B4-BE49-F238E27FC236}">
                  <a16:creationId xmlns:a16="http://schemas.microsoft.com/office/drawing/2014/main" id="{52751529-1053-4CD9-899F-749C4D8E98A9}"/>
                </a:ext>
              </a:extLst>
            </p:cNvPr>
            <p:cNvSpPr/>
            <p:nvPr/>
          </p:nvSpPr>
          <p:spPr>
            <a:xfrm>
              <a:off x="6859064" y="2122408"/>
              <a:ext cx="1066800" cy="2628900"/>
            </a:xfrm>
            <a:custGeom>
              <a:avLst/>
              <a:gdLst>
                <a:gd name="connsiteX0" fmla="*/ 650446 w 1066800"/>
                <a:gd name="connsiteY0" fmla="*/ 2622947 h 2628900"/>
                <a:gd name="connsiteX1" fmla="*/ 645684 w 1066800"/>
                <a:gd name="connsiteY1" fmla="*/ 2622947 h 2628900"/>
                <a:gd name="connsiteX2" fmla="*/ 121809 w 1066800"/>
                <a:gd name="connsiteY2" fmla="*/ 2529602 h 2628900"/>
                <a:gd name="connsiteX3" fmla="*/ 100854 w 1066800"/>
                <a:gd name="connsiteY3" fmla="*/ 2508647 h 2628900"/>
                <a:gd name="connsiteX4" fmla="*/ 7509 w 1066800"/>
                <a:gd name="connsiteY4" fmla="*/ 1971437 h 2628900"/>
                <a:gd name="connsiteX5" fmla="*/ 20843 w 1066800"/>
                <a:gd name="connsiteY5" fmla="*/ 1943814 h 2628900"/>
                <a:gd name="connsiteX6" fmla="*/ 51324 w 1066800"/>
                <a:gd name="connsiteY6" fmla="*/ 1948577 h 2628900"/>
                <a:gd name="connsiteX7" fmla="*/ 155146 w 1066800"/>
                <a:gd name="connsiteY7" fmla="*/ 2052399 h 2628900"/>
                <a:gd name="connsiteX8" fmla="*/ 80851 w 1066800"/>
                <a:gd name="connsiteY8" fmla="*/ 464582 h 2628900"/>
                <a:gd name="connsiteX9" fmla="*/ 73231 w 1066800"/>
                <a:gd name="connsiteY9" fmla="*/ 446484 h 2628900"/>
                <a:gd name="connsiteX10" fmla="*/ 80851 w 1066800"/>
                <a:gd name="connsiteY10" fmla="*/ 428387 h 2628900"/>
                <a:gd name="connsiteX11" fmla="*/ 494236 w 1066800"/>
                <a:gd name="connsiteY11" fmla="*/ 15002 h 2628900"/>
                <a:gd name="connsiteX12" fmla="*/ 530431 w 1066800"/>
                <a:gd name="connsiteY12" fmla="*/ 15002 h 2628900"/>
                <a:gd name="connsiteX13" fmla="*/ 599963 w 1066800"/>
                <a:gd name="connsiteY13" fmla="*/ 2511504 h 2628900"/>
                <a:gd name="connsiteX14" fmla="*/ 668543 w 1066800"/>
                <a:gd name="connsiteY14" fmla="*/ 2580085 h 2628900"/>
                <a:gd name="connsiteX15" fmla="*/ 673306 w 1066800"/>
                <a:gd name="connsiteY15" fmla="*/ 2610564 h 2628900"/>
                <a:gd name="connsiteX16" fmla="*/ 650446 w 1066800"/>
                <a:gd name="connsiteY16" fmla="*/ 2622947 h 2628900"/>
                <a:gd name="connsiteX17" fmla="*/ 149431 w 1066800"/>
                <a:gd name="connsiteY17" fmla="*/ 2481024 h 2628900"/>
                <a:gd name="connsiteX18" fmla="*/ 574246 w 1066800"/>
                <a:gd name="connsiteY18" fmla="*/ 2556272 h 2628900"/>
                <a:gd name="connsiteX19" fmla="*/ 546624 w 1066800"/>
                <a:gd name="connsiteY19" fmla="*/ 2528649 h 2628900"/>
                <a:gd name="connsiteX20" fmla="*/ 545671 w 1066800"/>
                <a:gd name="connsiteY20" fmla="*/ 2492454 h 2628900"/>
                <a:gd name="connsiteX21" fmla="*/ 512334 w 1066800"/>
                <a:gd name="connsiteY21" fmla="*/ 68342 h 2628900"/>
                <a:gd name="connsiteX22" fmla="*/ 135143 w 1066800"/>
                <a:gd name="connsiteY22" fmla="*/ 445532 h 2628900"/>
                <a:gd name="connsiteX23" fmla="*/ 175149 w 1066800"/>
                <a:gd name="connsiteY23" fmla="*/ 2106692 h 2628900"/>
                <a:gd name="connsiteX24" fmla="*/ 156099 w 1066800"/>
                <a:gd name="connsiteY24" fmla="*/ 2115264 h 2628900"/>
                <a:gd name="connsiteX25" fmla="*/ 137049 w 1066800"/>
                <a:gd name="connsiteY25" fmla="*/ 2107645 h 2628900"/>
                <a:gd name="connsiteX26" fmla="*/ 71326 w 1066800"/>
                <a:gd name="connsiteY26" fmla="*/ 2041922 h 2628900"/>
                <a:gd name="connsiteX27" fmla="*/ 149431 w 1066800"/>
                <a:gd name="connsiteY27" fmla="*/ 248102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6800" h="2628900">
                  <a:moveTo>
                    <a:pt x="650446" y="2622947"/>
                  </a:moveTo>
                  <a:cubicBezTo>
                    <a:pt x="648541" y="2622947"/>
                    <a:pt x="647588" y="2622947"/>
                    <a:pt x="645684" y="2622947"/>
                  </a:cubicBezTo>
                  <a:lnTo>
                    <a:pt x="121809" y="2529602"/>
                  </a:lnTo>
                  <a:cubicBezTo>
                    <a:pt x="111331" y="2527697"/>
                    <a:pt x="102759" y="2519124"/>
                    <a:pt x="100854" y="2508647"/>
                  </a:cubicBezTo>
                  <a:lnTo>
                    <a:pt x="7509" y="1971437"/>
                  </a:lnTo>
                  <a:cubicBezTo>
                    <a:pt x="5604" y="1960007"/>
                    <a:pt x="11318" y="1949529"/>
                    <a:pt x="20843" y="1943814"/>
                  </a:cubicBezTo>
                  <a:cubicBezTo>
                    <a:pt x="31321" y="1939052"/>
                    <a:pt x="42751" y="1940957"/>
                    <a:pt x="51324" y="1948577"/>
                  </a:cubicBezTo>
                  <a:lnTo>
                    <a:pt x="155146" y="2052399"/>
                  </a:lnTo>
                  <a:cubicBezTo>
                    <a:pt x="541861" y="1586627"/>
                    <a:pt x="511381" y="895112"/>
                    <a:pt x="80851" y="464582"/>
                  </a:cubicBezTo>
                  <a:cubicBezTo>
                    <a:pt x="76088" y="459819"/>
                    <a:pt x="73231" y="453152"/>
                    <a:pt x="73231" y="446484"/>
                  </a:cubicBezTo>
                  <a:cubicBezTo>
                    <a:pt x="73231" y="439817"/>
                    <a:pt x="76088" y="433149"/>
                    <a:pt x="80851" y="428387"/>
                  </a:cubicBezTo>
                  <a:lnTo>
                    <a:pt x="494236" y="15002"/>
                  </a:lnTo>
                  <a:cubicBezTo>
                    <a:pt x="504713" y="4524"/>
                    <a:pt x="520906" y="4524"/>
                    <a:pt x="530431" y="15002"/>
                  </a:cubicBezTo>
                  <a:cubicBezTo>
                    <a:pt x="1216231" y="700802"/>
                    <a:pt x="1244806" y="1792367"/>
                    <a:pt x="599963" y="2511504"/>
                  </a:cubicBezTo>
                  <a:lnTo>
                    <a:pt x="668543" y="2580085"/>
                  </a:lnTo>
                  <a:cubicBezTo>
                    <a:pt x="676163" y="2587704"/>
                    <a:pt x="678068" y="2600087"/>
                    <a:pt x="673306" y="2610564"/>
                  </a:cubicBezTo>
                  <a:cubicBezTo>
                    <a:pt x="669496" y="2617232"/>
                    <a:pt x="659971" y="2622947"/>
                    <a:pt x="650446" y="2622947"/>
                  </a:cubicBezTo>
                  <a:close/>
                  <a:moveTo>
                    <a:pt x="149431" y="2481024"/>
                  </a:moveTo>
                  <a:lnTo>
                    <a:pt x="574246" y="2556272"/>
                  </a:lnTo>
                  <a:lnTo>
                    <a:pt x="546624" y="2528649"/>
                  </a:lnTo>
                  <a:cubicBezTo>
                    <a:pt x="537099" y="2519124"/>
                    <a:pt x="536146" y="2502932"/>
                    <a:pt x="545671" y="2492454"/>
                  </a:cubicBezTo>
                  <a:cubicBezTo>
                    <a:pt x="1182894" y="1800939"/>
                    <a:pt x="1166701" y="740807"/>
                    <a:pt x="512334" y="68342"/>
                  </a:cubicBezTo>
                  <a:lnTo>
                    <a:pt x="135143" y="445532"/>
                  </a:lnTo>
                  <a:cubicBezTo>
                    <a:pt x="573293" y="902732"/>
                    <a:pt x="593296" y="1627585"/>
                    <a:pt x="175149" y="2106692"/>
                  </a:cubicBezTo>
                  <a:cubicBezTo>
                    <a:pt x="170386" y="2112407"/>
                    <a:pt x="163718" y="2115264"/>
                    <a:pt x="156099" y="2115264"/>
                  </a:cubicBezTo>
                  <a:cubicBezTo>
                    <a:pt x="148479" y="2115264"/>
                    <a:pt x="141811" y="2112407"/>
                    <a:pt x="137049" y="2107645"/>
                  </a:cubicBezTo>
                  <a:lnTo>
                    <a:pt x="71326" y="2041922"/>
                  </a:lnTo>
                  <a:lnTo>
                    <a:pt x="149431" y="2481024"/>
                  </a:lnTo>
                  <a:close/>
                </a:path>
              </a:pathLst>
            </a:custGeom>
            <a:solidFill>
              <a:srgbClr val="A9C941"/>
            </a:solidFill>
            <a:ln w="9525" cap="flat">
              <a:noFill/>
              <a:prstDash val="solid"/>
              <a:miter/>
            </a:ln>
          </p:spPr>
          <p:txBody>
            <a:bodyPr rtlCol="0" anchor="ctr"/>
            <a:lstStyle/>
            <a:p>
              <a:endParaRPr lang="sv-SE" sz="1050"/>
            </a:p>
          </p:txBody>
        </p:sp>
        <p:sp>
          <p:nvSpPr>
            <p:cNvPr id="26" name="Frihandsfigur: Form 25">
              <a:extLst>
                <a:ext uri="{FF2B5EF4-FFF2-40B4-BE49-F238E27FC236}">
                  <a16:creationId xmlns:a16="http://schemas.microsoft.com/office/drawing/2014/main" id="{37F88E67-9573-4D1A-B401-ED97BC60B192}"/>
                </a:ext>
              </a:extLst>
            </p:cNvPr>
            <p:cNvSpPr/>
            <p:nvPr/>
          </p:nvSpPr>
          <p:spPr>
            <a:xfrm>
              <a:off x="1516856" y="850106"/>
              <a:ext cx="9525" cy="9525"/>
            </a:xfrm>
            <a:custGeom>
              <a:avLst/>
              <a:gdLst/>
              <a:ahLst/>
              <a:cxnLst/>
              <a:rect l="l" t="t" r="r" b="b"/>
              <a:pathLst>
                <a:path w="9525" h="9525"/>
              </a:pathLst>
            </a:custGeom>
            <a:solidFill>
              <a:srgbClr val="FFFFFF"/>
            </a:solidFill>
            <a:ln w="9525" cap="rnd">
              <a:solidFill>
                <a:srgbClr val="F29100"/>
              </a:solidFill>
              <a:custDash>
                <a:ds d="0" sp="75000"/>
                <a:ds d="0" sp="75000"/>
                <a:ds d="0" sp="75000"/>
              </a:custDash>
              <a:miter/>
            </a:ln>
          </p:spPr>
          <p:txBody>
            <a:bodyPr rtlCol="0" anchor="ctr"/>
            <a:lstStyle/>
            <a:p>
              <a:endParaRPr lang="sv-SE" sz="1050"/>
            </a:p>
          </p:txBody>
        </p:sp>
        <p:sp>
          <p:nvSpPr>
            <p:cNvPr id="27" name="Frihandsfigur: Form 26">
              <a:extLst>
                <a:ext uri="{FF2B5EF4-FFF2-40B4-BE49-F238E27FC236}">
                  <a16:creationId xmlns:a16="http://schemas.microsoft.com/office/drawing/2014/main" id="{7B466BA2-BAF9-4898-87D8-9544F8FCDA22}"/>
                </a:ext>
              </a:extLst>
            </p:cNvPr>
            <p:cNvSpPr/>
            <p:nvPr/>
          </p:nvSpPr>
          <p:spPr>
            <a:xfrm>
              <a:off x="6775609" y="1980724"/>
              <a:ext cx="638175" cy="628650"/>
            </a:xfrm>
            <a:custGeom>
              <a:avLst/>
              <a:gdLst>
                <a:gd name="connsiteX0" fmla="*/ 111919 w 638175"/>
                <a:gd name="connsiteY0" fmla="*/ 520541 h 628650"/>
                <a:gd name="connsiteX1" fmla="*/ 7144 w 638175"/>
                <a:gd name="connsiteY1" fmla="*/ 625316 h 628650"/>
                <a:gd name="connsiteX2" fmla="*/ 514827 w 638175"/>
                <a:gd name="connsiteY2" fmla="*/ 553879 h 628650"/>
                <a:gd name="connsiteX3" fmla="*/ 597694 w 638175"/>
                <a:gd name="connsiteY3" fmla="*/ 180499 h 628650"/>
                <a:gd name="connsiteX4" fmla="*/ 600552 w 638175"/>
                <a:gd name="connsiteY4" fmla="*/ 177641 h 628650"/>
                <a:gd name="connsiteX5" fmla="*/ 598647 w 638175"/>
                <a:gd name="connsiteY5" fmla="*/ 175736 h 628650"/>
                <a:gd name="connsiteX6" fmla="*/ 635794 w 638175"/>
                <a:gd name="connsiteY6" fmla="*/ 7144 h 628650"/>
                <a:gd name="connsiteX7" fmla="*/ 531972 w 638175"/>
                <a:gd name="connsiteY7" fmla="*/ 110966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175" h="628650">
                  <a:moveTo>
                    <a:pt x="111919" y="520541"/>
                  </a:moveTo>
                  <a:lnTo>
                    <a:pt x="7144" y="625316"/>
                  </a:lnTo>
                  <a:lnTo>
                    <a:pt x="514827" y="553879"/>
                  </a:lnTo>
                  <a:lnTo>
                    <a:pt x="597694" y="180499"/>
                  </a:lnTo>
                  <a:lnTo>
                    <a:pt x="600552" y="177641"/>
                  </a:lnTo>
                  <a:cubicBezTo>
                    <a:pt x="599599" y="176689"/>
                    <a:pt x="599599" y="176689"/>
                    <a:pt x="598647" y="175736"/>
                  </a:cubicBezTo>
                  <a:lnTo>
                    <a:pt x="635794" y="7144"/>
                  </a:lnTo>
                  <a:lnTo>
                    <a:pt x="531972" y="110966"/>
                  </a:lnTo>
                </a:path>
              </a:pathLst>
            </a:custGeom>
            <a:solidFill>
              <a:srgbClr val="FFFFFF"/>
            </a:solidFill>
            <a:ln w="9525" cap="flat">
              <a:noFill/>
              <a:prstDash val="solid"/>
              <a:miter/>
            </a:ln>
          </p:spPr>
          <p:txBody>
            <a:bodyPr rtlCol="0" anchor="ctr"/>
            <a:lstStyle/>
            <a:p>
              <a:endParaRPr lang="sv-SE" sz="1050"/>
            </a:p>
          </p:txBody>
        </p:sp>
        <p:sp>
          <p:nvSpPr>
            <p:cNvPr id="28" name="Frihandsfigur: Form 27">
              <a:extLst>
                <a:ext uri="{FF2B5EF4-FFF2-40B4-BE49-F238E27FC236}">
                  <a16:creationId xmlns:a16="http://schemas.microsoft.com/office/drawing/2014/main" id="{38263D4D-2F91-424D-A582-28ED4E2A7DEE}"/>
                </a:ext>
              </a:extLst>
            </p:cNvPr>
            <p:cNvSpPr/>
            <p:nvPr/>
          </p:nvSpPr>
          <p:spPr>
            <a:xfrm>
              <a:off x="6702266" y="1900714"/>
              <a:ext cx="752475" cy="742950"/>
            </a:xfrm>
            <a:custGeom>
              <a:avLst/>
              <a:gdLst>
                <a:gd name="connsiteX0" fmla="*/ 7144 w 752475"/>
                <a:gd name="connsiteY0" fmla="*/ 742474 h 742950"/>
                <a:gd name="connsiteX1" fmla="*/ 167164 w 752475"/>
                <a:gd name="connsiteY1" fmla="*/ 582454 h 742950"/>
                <a:gd name="connsiteX2" fmla="*/ 203359 w 752475"/>
                <a:gd name="connsiteY2" fmla="*/ 582454 h 742950"/>
                <a:gd name="connsiteX3" fmla="*/ 203359 w 752475"/>
                <a:gd name="connsiteY3" fmla="*/ 618649 h 742950"/>
                <a:gd name="connsiteX4" fmla="*/ 152876 w 752475"/>
                <a:gd name="connsiteY4" fmla="*/ 669131 h 742950"/>
                <a:gd name="connsiteX5" fmla="*/ 566261 w 752475"/>
                <a:gd name="connsiteY5" fmla="*/ 611029 h 742950"/>
                <a:gd name="connsiteX6" fmla="*/ 664369 w 752475"/>
                <a:gd name="connsiteY6" fmla="*/ 169069 h 742950"/>
                <a:gd name="connsiteX7" fmla="*/ 623411 w 752475"/>
                <a:gd name="connsiteY7" fmla="*/ 210026 h 742950"/>
                <a:gd name="connsiteX8" fmla="*/ 587216 w 752475"/>
                <a:gd name="connsiteY8" fmla="*/ 210026 h 742950"/>
                <a:gd name="connsiteX9" fmla="*/ 587216 w 752475"/>
                <a:gd name="connsiteY9" fmla="*/ 173831 h 742950"/>
                <a:gd name="connsiteX10" fmla="*/ 753903 w 752475"/>
                <a:gd name="connsiteY10" fmla="*/ 7144 h 742950"/>
                <a:gd name="connsiteX11" fmla="*/ 699611 w 752475"/>
                <a:gd name="connsiteY11" fmla="*/ 249079 h 742950"/>
                <a:gd name="connsiteX12" fmla="*/ 707231 w 752475"/>
                <a:gd name="connsiteY12" fmla="*/ 257651 h 742950"/>
                <a:gd name="connsiteX13" fmla="*/ 693896 w 752475"/>
                <a:gd name="connsiteY13" fmla="*/ 273844 h 742950"/>
                <a:gd name="connsiteX14" fmla="*/ 608171 w 752475"/>
                <a:gd name="connsiteY14" fmla="*/ 657701 h 742950"/>
                <a:gd name="connsiteX15" fmla="*/ 7144 w 752475"/>
                <a:gd name="connsiteY15" fmla="*/ 742474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475" h="742950">
                  <a:moveTo>
                    <a:pt x="7144" y="742474"/>
                  </a:moveTo>
                  <a:lnTo>
                    <a:pt x="167164" y="582454"/>
                  </a:lnTo>
                  <a:cubicBezTo>
                    <a:pt x="177641" y="571976"/>
                    <a:pt x="193834" y="571976"/>
                    <a:pt x="203359" y="582454"/>
                  </a:cubicBezTo>
                  <a:cubicBezTo>
                    <a:pt x="213836" y="592931"/>
                    <a:pt x="213836" y="609124"/>
                    <a:pt x="203359" y="618649"/>
                  </a:cubicBezTo>
                  <a:lnTo>
                    <a:pt x="152876" y="669131"/>
                  </a:lnTo>
                  <a:lnTo>
                    <a:pt x="566261" y="611029"/>
                  </a:lnTo>
                  <a:lnTo>
                    <a:pt x="664369" y="169069"/>
                  </a:lnTo>
                  <a:lnTo>
                    <a:pt x="623411" y="210026"/>
                  </a:lnTo>
                  <a:cubicBezTo>
                    <a:pt x="612934" y="220504"/>
                    <a:pt x="596741" y="220504"/>
                    <a:pt x="587216" y="210026"/>
                  </a:cubicBezTo>
                  <a:cubicBezTo>
                    <a:pt x="576739" y="199549"/>
                    <a:pt x="576739" y="183356"/>
                    <a:pt x="587216" y="173831"/>
                  </a:cubicBezTo>
                  <a:lnTo>
                    <a:pt x="753903" y="7144"/>
                  </a:lnTo>
                  <a:lnTo>
                    <a:pt x="699611" y="249079"/>
                  </a:lnTo>
                  <a:lnTo>
                    <a:pt x="707231" y="257651"/>
                  </a:lnTo>
                  <a:lnTo>
                    <a:pt x="693896" y="273844"/>
                  </a:lnTo>
                  <a:lnTo>
                    <a:pt x="608171" y="657701"/>
                  </a:lnTo>
                  <a:lnTo>
                    <a:pt x="7144" y="742474"/>
                  </a:lnTo>
                  <a:close/>
                </a:path>
              </a:pathLst>
            </a:custGeom>
            <a:solidFill>
              <a:srgbClr val="A9C941"/>
            </a:solidFill>
            <a:ln w="9525" cap="flat">
              <a:noFill/>
              <a:prstDash val="solid"/>
              <a:miter/>
            </a:ln>
          </p:spPr>
          <p:txBody>
            <a:bodyPr rtlCol="0" anchor="ctr"/>
            <a:lstStyle/>
            <a:p>
              <a:endParaRPr lang="sv-SE" sz="1050"/>
            </a:p>
          </p:txBody>
        </p:sp>
        <p:sp>
          <p:nvSpPr>
            <p:cNvPr id="29" name="Frihandsfigur: Form 28">
              <a:extLst>
                <a:ext uri="{FF2B5EF4-FFF2-40B4-BE49-F238E27FC236}">
                  <a16:creationId xmlns:a16="http://schemas.microsoft.com/office/drawing/2014/main" id="{E4B20541-91A1-49F8-AA6E-E5CF368089D4}"/>
                </a:ext>
              </a:extLst>
            </p:cNvPr>
            <p:cNvSpPr/>
            <p:nvPr/>
          </p:nvSpPr>
          <p:spPr>
            <a:xfrm>
              <a:off x="1516856" y="850106"/>
              <a:ext cx="9525" cy="9525"/>
            </a:xfrm>
            <a:custGeom>
              <a:avLst/>
              <a:gdLst/>
              <a:ahLst/>
              <a:cxnLst/>
              <a:rect l="l" t="t" r="r" b="b"/>
              <a:pathLst>
                <a:path w="9525" h="9525"/>
              </a:pathLst>
            </a:custGeom>
            <a:solidFill>
              <a:srgbClr val="FFFFFF"/>
            </a:solidFill>
            <a:ln w="9525" cap="rnd">
              <a:solidFill>
                <a:srgbClr val="F29100"/>
              </a:solidFill>
              <a:custDash>
                <a:ds d="0" sp="75000"/>
                <a:ds d="0" sp="75000"/>
                <a:ds d="0" sp="75000"/>
              </a:custDash>
              <a:miter/>
            </a:ln>
          </p:spPr>
          <p:txBody>
            <a:bodyPr rtlCol="0" anchor="ctr"/>
            <a:lstStyle/>
            <a:p>
              <a:endParaRPr lang="sv-SE" sz="1050"/>
            </a:p>
          </p:txBody>
        </p:sp>
        <p:sp>
          <p:nvSpPr>
            <p:cNvPr id="30" name="Frihandsfigur: Form 29">
              <a:extLst>
                <a:ext uri="{FF2B5EF4-FFF2-40B4-BE49-F238E27FC236}">
                  <a16:creationId xmlns:a16="http://schemas.microsoft.com/office/drawing/2014/main" id="{95679408-6FB2-4791-BF07-7C8E19446AA5}"/>
                </a:ext>
              </a:extLst>
            </p:cNvPr>
            <p:cNvSpPr/>
            <p:nvPr/>
          </p:nvSpPr>
          <p:spPr>
            <a:xfrm>
              <a:off x="5345906" y="3310414"/>
              <a:ext cx="133350" cy="180975"/>
            </a:xfrm>
            <a:custGeom>
              <a:avLst/>
              <a:gdLst>
                <a:gd name="connsiteX0" fmla="*/ 120491 w 133350"/>
                <a:gd name="connsiteY0" fmla="*/ 40481 h 180975"/>
                <a:gd name="connsiteX1" fmla="*/ 89059 w 133350"/>
                <a:gd name="connsiteY1" fmla="*/ 31909 h 180975"/>
                <a:gd name="connsiteX2" fmla="*/ 59531 w 133350"/>
                <a:gd name="connsiteY2" fmla="*/ 50959 h 180975"/>
                <a:gd name="connsiteX3" fmla="*/ 113824 w 133350"/>
                <a:gd name="connsiteY3" fmla="*/ 123349 h 180975"/>
                <a:gd name="connsiteX4" fmla="*/ 53816 w 133350"/>
                <a:gd name="connsiteY4" fmla="*/ 173831 h 180975"/>
                <a:gd name="connsiteX5" fmla="*/ 7144 w 133350"/>
                <a:gd name="connsiteY5" fmla="*/ 166211 h 180975"/>
                <a:gd name="connsiteX6" fmla="*/ 12859 w 133350"/>
                <a:gd name="connsiteY6" fmla="*/ 141446 h 180975"/>
                <a:gd name="connsiteX7" fmla="*/ 49054 w 133350"/>
                <a:gd name="connsiteY7" fmla="*/ 150019 h 180975"/>
                <a:gd name="connsiteX8" fmla="*/ 82391 w 133350"/>
                <a:gd name="connsiteY8" fmla="*/ 125254 h 180975"/>
                <a:gd name="connsiteX9" fmla="*/ 28099 w 133350"/>
                <a:gd name="connsiteY9" fmla="*/ 53816 h 180975"/>
                <a:gd name="connsiteX10" fmla="*/ 88106 w 133350"/>
                <a:gd name="connsiteY10" fmla="*/ 7144 h 180975"/>
                <a:gd name="connsiteX11" fmla="*/ 129064 w 133350"/>
                <a:gd name="connsiteY11" fmla="*/ 15716 h 180975"/>
                <a:gd name="connsiteX12" fmla="*/ 120491 w 133350"/>
                <a:gd name="connsiteY12" fmla="*/ 40481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80975">
                  <a:moveTo>
                    <a:pt x="120491" y="40481"/>
                  </a:moveTo>
                  <a:cubicBezTo>
                    <a:pt x="111919" y="36671"/>
                    <a:pt x="99536" y="31909"/>
                    <a:pt x="89059" y="31909"/>
                  </a:cubicBezTo>
                  <a:cubicBezTo>
                    <a:pt x="76676" y="31909"/>
                    <a:pt x="59531" y="35719"/>
                    <a:pt x="59531" y="50959"/>
                  </a:cubicBezTo>
                  <a:cubicBezTo>
                    <a:pt x="59531" y="77629"/>
                    <a:pt x="113824" y="79534"/>
                    <a:pt x="113824" y="123349"/>
                  </a:cubicBezTo>
                  <a:cubicBezTo>
                    <a:pt x="113824" y="161449"/>
                    <a:pt x="78581" y="173831"/>
                    <a:pt x="53816" y="173831"/>
                  </a:cubicBezTo>
                  <a:cubicBezTo>
                    <a:pt x="29051" y="173831"/>
                    <a:pt x="19526" y="170021"/>
                    <a:pt x="7144" y="166211"/>
                  </a:cubicBezTo>
                  <a:lnTo>
                    <a:pt x="12859" y="141446"/>
                  </a:lnTo>
                  <a:cubicBezTo>
                    <a:pt x="24289" y="146209"/>
                    <a:pt x="36671" y="150019"/>
                    <a:pt x="49054" y="150019"/>
                  </a:cubicBezTo>
                  <a:cubicBezTo>
                    <a:pt x="65246" y="150019"/>
                    <a:pt x="82391" y="143351"/>
                    <a:pt x="82391" y="125254"/>
                  </a:cubicBezTo>
                  <a:cubicBezTo>
                    <a:pt x="82391" y="98584"/>
                    <a:pt x="28099" y="93821"/>
                    <a:pt x="28099" y="53816"/>
                  </a:cubicBezTo>
                  <a:cubicBezTo>
                    <a:pt x="28099" y="20479"/>
                    <a:pt x="61436" y="7144"/>
                    <a:pt x="88106" y="7144"/>
                  </a:cubicBezTo>
                  <a:cubicBezTo>
                    <a:pt x="102394" y="7144"/>
                    <a:pt x="116681" y="10954"/>
                    <a:pt x="129064" y="15716"/>
                  </a:cubicBezTo>
                  <a:lnTo>
                    <a:pt x="120491" y="40481"/>
                  </a:lnTo>
                  <a:close/>
                </a:path>
              </a:pathLst>
            </a:custGeom>
            <a:solidFill>
              <a:srgbClr val="1D1D1B"/>
            </a:solidFill>
            <a:ln w="9525" cap="flat">
              <a:noFill/>
              <a:prstDash val="solid"/>
              <a:miter/>
            </a:ln>
          </p:spPr>
          <p:txBody>
            <a:bodyPr rtlCol="0" anchor="ctr"/>
            <a:lstStyle/>
            <a:p>
              <a:endParaRPr lang="sv-SE" sz="1050"/>
            </a:p>
          </p:txBody>
        </p:sp>
        <p:sp>
          <p:nvSpPr>
            <p:cNvPr id="31" name="Frihandsfigur: Form 30">
              <a:extLst>
                <a:ext uri="{FF2B5EF4-FFF2-40B4-BE49-F238E27FC236}">
                  <a16:creationId xmlns:a16="http://schemas.microsoft.com/office/drawing/2014/main" id="{597C3539-04B8-496C-9A37-C2088713D8BD}"/>
                </a:ext>
              </a:extLst>
            </p:cNvPr>
            <p:cNvSpPr/>
            <p:nvPr/>
          </p:nvSpPr>
          <p:spPr>
            <a:xfrm>
              <a:off x="5476399" y="3312319"/>
              <a:ext cx="152400" cy="171450"/>
            </a:xfrm>
            <a:custGeom>
              <a:avLst/>
              <a:gdLst>
                <a:gd name="connsiteX0" fmla="*/ 43339 w 152400"/>
                <a:gd name="connsiteY0" fmla="*/ 14764 h 171450"/>
                <a:gd name="connsiteX1" fmla="*/ 87154 w 152400"/>
                <a:gd name="connsiteY1" fmla="*/ 7144 h 171450"/>
                <a:gd name="connsiteX2" fmla="*/ 150019 w 152400"/>
                <a:gd name="connsiteY2" fmla="*/ 57626 h 171450"/>
                <a:gd name="connsiteX3" fmla="*/ 147161 w 152400"/>
                <a:gd name="connsiteY3" fmla="*/ 82391 h 171450"/>
                <a:gd name="connsiteX4" fmla="*/ 130969 w 152400"/>
                <a:gd name="connsiteY4" fmla="*/ 169069 h 171450"/>
                <a:gd name="connsiteX5" fmla="*/ 104299 w 152400"/>
                <a:gd name="connsiteY5" fmla="*/ 169069 h 171450"/>
                <a:gd name="connsiteX6" fmla="*/ 110014 w 152400"/>
                <a:gd name="connsiteY6" fmla="*/ 142399 h 171450"/>
                <a:gd name="connsiteX7" fmla="*/ 109061 w 152400"/>
                <a:gd name="connsiteY7" fmla="*/ 142399 h 171450"/>
                <a:gd name="connsiteX8" fmla="*/ 57626 w 152400"/>
                <a:gd name="connsiteY8" fmla="*/ 172879 h 171450"/>
                <a:gd name="connsiteX9" fmla="*/ 7144 w 152400"/>
                <a:gd name="connsiteY9" fmla="*/ 129064 h 171450"/>
                <a:gd name="connsiteX10" fmla="*/ 101441 w 152400"/>
                <a:gd name="connsiteY10" fmla="*/ 70961 h 171450"/>
                <a:gd name="connsiteX11" fmla="*/ 122396 w 152400"/>
                <a:gd name="connsiteY11" fmla="*/ 71914 h 171450"/>
                <a:gd name="connsiteX12" fmla="*/ 124301 w 152400"/>
                <a:gd name="connsiteY12" fmla="*/ 61436 h 171450"/>
                <a:gd name="connsiteX13" fmla="*/ 88106 w 152400"/>
                <a:gd name="connsiteY13" fmla="*/ 30004 h 171450"/>
                <a:gd name="connsiteX14" fmla="*/ 39529 w 152400"/>
                <a:gd name="connsiteY14" fmla="*/ 43339 h 171450"/>
                <a:gd name="connsiteX15" fmla="*/ 43339 w 152400"/>
                <a:gd name="connsiteY15" fmla="*/ 14764 h 171450"/>
                <a:gd name="connsiteX16" fmla="*/ 92869 w 152400"/>
                <a:gd name="connsiteY16" fmla="*/ 92869 h 171450"/>
                <a:gd name="connsiteX17" fmla="*/ 37624 w 152400"/>
                <a:gd name="connsiteY17" fmla="*/ 128111 h 171450"/>
                <a:gd name="connsiteX18" fmla="*/ 63341 w 152400"/>
                <a:gd name="connsiteY18" fmla="*/ 150019 h 171450"/>
                <a:gd name="connsiteX19" fmla="*/ 114776 w 152400"/>
                <a:gd name="connsiteY19" fmla="*/ 93821 h 171450"/>
                <a:gd name="connsiteX20" fmla="*/ 92869 w 152400"/>
                <a:gd name="connsiteY20" fmla="*/ 93821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400" h="171450">
                  <a:moveTo>
                    <a:pt x="43339" y="14764"/>
                  </a:moveTo>
                  <a:cubicBezTo>
                    <a:pt x="57626" y="10001"/>
                    <a:pt x="75724" y="7144"/>
                    <a:pt x="87154" y="7144"/>
                  </a:cubicBezTo>
                  <a:cubicBezTo>
                    <a:pt x="119539" y="7144"/>
                    <a:pt x="150019" y="19526"/>
                    <a:pt x="150019" y="57626"/>
                  </a:cubicBezTo>
                  <a:cubicBezTo>
                    <a:pt x="150019" y="65246"/>
                    <a:pt x="149066" y="74771"/>
                    <a:pt x="147161" y="82391"/>
                  </a:cubicBezTo>
                  <a:cubicBezTo>
                    <a:pt x="141446" y="111919"/>
                    <a:pt x="134779" y="141446"/>
                    <a:pt x="130969" y="169069"/>
                  </a:cubicBezTo>
                  <a:lnTo>
                    <a:pt x="104299" y="169069"/>
                  </a:lnTo>
                  <a:lnTo>
                    <a:pt x="110014" y="142399"/>
                  </a:lnTo>
                  <a:lnTo>
                    <a:pt x="109061" y="142399"/>
                  </a:lnTo>
                  <a:cubicBezTo>
                    <a:pt x="99536" y="161449"/>
                    <a:pt x="78581" y="172879"/>
                    <a:pt x="57626" y="172879"/>
                  </a:cubicBezTo>
                  <a:cubicBezTo>
                    <a:pt x="30956" y="172879"/>
                    <a:pt x="7144" y="158591"/>
                    <a:pt x="7144" y="129064"/>
                  </a:cubicBezTo>
                  <a:cubicBezTo>
                    <a:pt x="7144" y="84296"/>
                    <a:pt x="48101" y="70961"/>
                    <a:pt x="101441" y="70961"/>
                  </a:cubicBezTo>
                  <a:cubicBezTo>
                    <a:pt x="108109" y="70961"/>
                    <a:pt x="115729" y="71914"/>
                    <a:pt x="122396" y="71914"/>
                  </a:cubicBezTo>
                  <a:cubicBezTo>
                    <a:pt x="123349" y="69056"/>
                    <a:pt x="124301" y="65246"/>
                    <a:pt x="124301" y="61436"/>
                  </a:cubicBezTo>
                  <a:cubicBezTo>
                    <a:pt x="124301" y="38576"/>
                    <a:pt x="109061" y="30004"/>
                    <a:pt x="88106" y="30004"/>
                  </a:cubicBezTo>
                  <a:cubicBezTo>
                    <a:pt x="70961" y="30004"/>
                    <a:pt x="52864" y="35719"/>
                    <a:pt x="39529" y="43339"/>
                  </a:cubicBezTo>
                  <a:lnTo>
                    <a:pt x="43339" y="14764"/>
                  </a:lnTo>
                  <a:close/>
                  <a:moveTo>
                    <a:pt x="92869" y="92869"/>
                  </a:moveTo>
                  <a:cubicBezTo>
                    <a:pt x="70961" y="92869"/>
                    <a:pt x="37624" y="98584"/>
                    <a:pt x="37624" y="128111"/>
                  </a:cubicBezTo>
                  <a:cubicBezTo>
                    <a:pt x="37624" y="142399"/>
                    <a:pt x="50006" y="150019"/>
                    <a:pt x="63341" y="150019"/>
                  </a:cubicBezTo>
                  <a:cubicBezTo>
                    <a:pt x="92869" y="150019"/>
                    <a:pt x="111919" y="120491"/>
                    <a:pt x="114776" y="93821"/>
                  </a:cubicBezTo>
                  <a:lnTo>
                    <a:pt x="92869" y="93821"/>
                  </a:lnTo>
                  <a:close/>
                </a:path>
              </a:pathLst>
            </a:custGeom>
            <a:solidFill>
              <a:srgbClr val="1D1D1B"/>
            </a:solidFill>
            <a:ln w="9525" cap="flat">
              <a:noFill/>
              <a:prstDash val="solid"/>
              <a:miter/>
            </a:ln>
          </p:spPr>
          <p:txBody>
            <a:bodyPr rtlCol="0" anchor="ctr"/>
            <a:lstStyle/>
            <a:p>
              <a:endParaRPr lang="sv-SE" sz="1050"/>
            </a:p>
          </p:txBody>
        </p:sp>
        <p:sp>
          <p:nvSpPr>
            <p:cNvPr id="32" name="Frihandsfigur: Form 31">
              <a:extLst>
                <a:ext uri="{FF2B5EF4-FFF2-40B4-BE49-F238E27FC236}">
                  <a16:creationId xmlns:a16="http://schemas.microsoft.com/office/drawing/2014/main" id="{07DB2FE8-11B7-4762-B285-EF62B7B94058}"/>
                </a:ext>
              </a:extLst>
            </p:cNvPr>
            <p:cNvSpPr/>
            <p:nvPr/>
          </p:nvSpPr>
          <p:spPr>
            <a:xfrm>
              <a:off x="5650706" y="3311366"/>
              <a:ext cx="257175" cy="171450"/>
            </a:xfrm>
            <a:custGeom>
              <a:avLst/>
              <a:gdLst>
                <a:gd name="connsiteX0" fmla="*/ 37624 w 257175"/>
                <a:gd name="connsiteY0" fmla="*/ 29051 h 171450"/>
                <a:gd name="connsiteX1" fmla="*/ 40481 w 257175"/>
                <a:gd name="connsiteY1" fmla="*/ 10954 h 171450"/>
                <a:gd name="connsiteX2" fmla="*/ 68104 w 257175"/>
                <a:gd name="connsiteY2" fmla="*/ 10954 h 171450"/>
                <a:gd name="connsiteX3" fmla="*/ 64294 w 257175"/>
                <a:gd name="connsiteY3" fmla="*/ 32861 h 171450"/>
                <a:gd name="connsiteX4" fmla="*/ 65246 w 257175"/>
                <a:gd name="connsiteY4" fmla="*/ 32861 h 171450"/>
                <a:gd name="connsiteX5" fmla="*/ 115729 w 257175"/>
                <a:gd name="connsiteY5" fmla="*/ 7144 h 171450"/>
                <a:gd name="connsiteX6" fmla="*/ 157639 w 257175"/>
                <a:gd name="connsiteY6" fmla="*/ 34766 h 171450"/>
                <a:gd name="connsiteX7" fmla="*/ 213836 w 257175"/>
                <a:gd name="connsiteY7" fmla="*/ 7144 h 171450"/>
                <a:gd name="connsiteX8" fmla="*/ 257651 w 257175"/>
                <a:gd name="connsiteY8" fmla="*/ 48101 h 171450"/>
                <a:gd name="connsiteX9" fmla="*/ 252889 w 257175"/>
                <a:gd name="connsiteY9" fmla="*/ 81439 h 171450"/>
                <a:gd name="connsiteX10" fmla="*/ 234791 w 257175"/>
                <a:gd name="connsiteY10" fmla="*/ 169069 h 171450"/>
                <a:gd name="connsiteX11" fmla="*/ 205264 w 257175"/>
                <a:gd name="connsiteY11" fmla="*/ 169069 h 171450"/>
                <a:gd name="connsiteX12" fmla="*/ 226219 w 257175"/>
                <a:gd name="connsiteY12" fmla="*/ 69056 h 171450"/>
                <a:gd name="connsiteX13" fmla="*/ 228124 w 257175"/>
                <a:gd name="connsiteY13" fmla="*/ 53816 h 171450"/>
                <a:gd name="connsiteX14" fmla="*/ 205264 w 257175"/>
                <a:gd name="connsiteY14" fmla="*/ 30004 h 171450"/>
                <a:gd name="connsiteX15" fmla="*/ 153829 w 257175"/>
                <a:gd name="connsiteY15" fmla="*/ 89059 h 171450"/>
                <a:gd name="connsiteX16" fmla="*/ 135731 w 257175"/>
                <a:gd name="connsiteY16" fmla="*/ 169069 h 171450"/>
                <a:gd name="connsiteX17" fmla="*/ 106204 w 257175"/>
                <a:gd name="connsiteY17" fmla="*/ 169069 h 171450"/>
                <a:gd name="connsiteX18" fmla="*/ 127159 w 257175"/>
                <a:gd name="connsiteY18" fmla="*/ 69056 h 171450"/>
                <a:gd name="connsiteX19" fmla="*/ 129064 w 257175"/>
                <a:gd name="connsiteY19" fmla="*/ 53816 h 171450"/>
                <a:gd name="connsiteX20" fmla="*/ 106204 w 257175"/>
                <a:gd name="connsiteY20" fmla="*/ 30004 h 171450"/>
                <a:gd name="connsiteX21" fmla="*/ 54769 w 257175"/>
                <a:gd name="connsiteY21" fmla="*/ 89059 h 171450"/>
                <a:gd name="connsiteX22" fmla="*/ 36671 w 257175"/>
                <a:gd name="connsiteY22" fmla="*/ 169069 h 171450"/>
                <a:gd name="connsiteX23" fmla="*/ 7144 w 257175"/>
                <a:gd name="connsiteY23" fmla="*/ 169069 h 171450"/>
                <a:gd name="connsiteX24" fmla="*/ 37624 w 257175"/>
                <a:gd name="connsiteY24" fmla="*/ 29051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7175" h="171450">
                  <a:moveTo>
                    <a:pt x="37624" y="29051"/>
                  </a:moveTo>
                  <a:cubicBezTo>
                    <a:pt x="38576" y="23336"/>
                    <a:pt x="39529" y="17621"/>
                    <a:pt x="40481" y="10954"/>
                  </a:cubicBezTo>
                  <a:lnTo>
                    <a:pt x="68104" y="10954"/>
                  </a:lnTo>
                  <a:lnTo>
                    <a:pt x="64294" y="32861"/>
                  </a:lnTo>
                  <a:lnTo>
                    <a:pt x="65246" y="32861"/>
                  </a:lnTo>
                  <a:cubicBezTo>
                    <a:pt x="76676" y="15716"/>
                    <a:pt x="94774" y="7144"/>
                    <a:pt x="115729" y="7144"/>
                  </a:cubicBezTo>
                  <a:cubicBezTo>
                    <a:pt x="134779" y="7144"/>
                    <a:pt x="152876" y="15716"/>
                    <a:pt x="157639" y="34766"/>
                  </a:cubicBezTo>
                  <a:cubicBezTo>
                    <a:pt x="172879" y="16669"/>
                    <a:pt x="190024" y="7144"/>
                    <a:pt x="213836" y="7144"/>
                  </a:cubicBezTo>
                  <a:cubicBezTo>
                    <a:pt x="239554" y="7144"/>
                    <a:pt x="257651" y="24289"/>
                    <a:pt x="257651" y="48101"/>
                  </a:cubicBezTo>
                  <a:cubicBezTo>
                    <a:pt x="257651" y="57626"/>
                    <a:pt x="255746" y="70009"/>
                    <a:pt x="252889" y="81439"/>
                  </a:cubicBezTo>
                  <a:lnTo>
                    <a:pt x="234791" y="169069"/>
                  </a:lnTo>
                  <a:lnTo>
                    <a:pt x="205264" y="169069"/>
                  </a:lnTo>
                  <a:lnTo>
                    <a:pt x="226219" y="69056"/>
                  </a:lnTo>
                  <a:cubicBezTo>
                    <a:pt x="227171" y="62389"/>
                    <a:pt x="228124" y="57626"/>
                    <a:pt x="228124" y="53816"/>
                  </a:cubicBezTo>
                  <a:cubicBezTo>
                    <a:pt x="228124" y="40481"/>
                    <a:pt x="219551" y="30004"/>
                    <a:pt x="205264" y="30004"/>
                  </a:cubicBezTo>
                  <a:cubicBezTo>
                    <a:pt x="175736" y="30004"/>
                    <a:pt x="159544" y="64294"/>
                    <a:pt x="153829" y="89059"/>
                  </a:cubicBezTo>
                  <a:lnTo>
                    <a:pt x="135731" y="169069"/>
                  </a:lnTo>
                  <a:lnTo>
                    <a:pt x="106204" y="169069"/>
                  </a:lnTo>
                  <a:lnTo>
                    <a:pt x="127159" y="69056"/>
                  </a:lnTo>
                  <a:cubicBezTo>
                    <a:pt x="128111" y="62389"/>
                    <a:pt x="129064" y="57626"/>
                    <a:pt x="129064" y="53816"/>
                  </a:cubicBezTo>
                  <a:cubicBezTo>
                    <a:pt x="129064" y="40481"/>
                    <a:pt x="120491" y="30004"/>
                    <a:pt x="106204" y="30004"/>
                  </a:cubicBezTo>
                  <a:cubicBezTo>
                    <a:pt x="76676" y="30004"/>
                    <a:pt x="60484" y="64294"/>
                    <a:pt x="54769" y="89059"/>
                  </a:cubicBezTo>
                  <a:lnTo>
                    <a:pt x="36671" y="169069"/>
                  </a:lnTo>
                  <a:lnTo>
                    <a:pt x="7144" y="169069"/>
                  </a:lnTo>
                  <a:lnTo>
                    <a:pt x="37624" y="29051"/>
                  </a:lnTo>
                  <a:close/>
                </a:path>
              </a:pathLst>
            </a:custGeom>
            <a:solidFill>
              <a:srgbClr val="1D1D1B"/>
            </a:solidFill>
            <a:ln w="9525" cap="flat">
              <a:noFill/>
              <a:prstDash val="solid"/>
              <a:miter/>
            </a:ln>
          </p:spPr>
          <p:txBody>
            <a:bodyPr rtlCol="0" anchor="ctr"/>
            <a:lstStyle/>
            <a:p>
              <a:endParaRPr lang="sv-SE" sz="1050"/>
            </a:p>
          </p:txBody>
        </p:sp>
        <p:sp>
          <p:nvSpPr>
            <p:cNvPr id="33" name="Frihandsfigur: Form 32">
              <a:extLst>
                <a:ext uri="{FF2B5EF4-FFF2-40B4-BE49-F238E27FC236}">
                  <a16:creationId xmlns:a16="http://schemas.microsoft.com/office/drawing/2014/main" id="{9F6B65FA-1E90-41A0-B619-AB43FA4E01E6}"/>
                </a:ext>
              </a:extLst>
            </p:cNvPr>
            <p:cNvSpPr/>
            <p:nvPr/>
          </p:nvSpPr>
          <p:spPr>
            <a:xfrm>
              <a:off x="5938361" y="3315176"/>
              <a:ext cx="161925" cy="171450"/>
            </a:xfrm>
            <a:custGeom>
              <a:avLst/>
              <a:gdLst>
                <a:gd name="connsiteX0" fmla="*/ 7144 w 161925"/>
                <a:gd name="connsiteY0" fmla="*/ 7144 h 171450"/>
                <a:gd name="connsiteX1" fmla="*/ 38576 w 161925"/>
                <a:gd name="connsiteY1" fmla="*/ 7144 h 171450"/>
                <a:gd name="connsiteX2" fmla="*/ 54769 w 161925"/>
                <a:gd name="connsiteY2" fmla="*/ 134779 h 171450"/>
                <a:gd name="connsiteX3" fmla="*/ 55721 w 161925"/>
                <a:gd name="connsiteY3" fmla="*/ 134779 h 171450"/>
                <a:gd name="connsiteX4" fmla="*/ 126206 w 161925"/>
                <a:gd name="connsiteY4" fmla="*/ 7144 h 171450"/>
                <a:gd name="connsiteX5" fmla="*/ 157639 w 161925"/>
                <a:gd name="connsiteY5" fmla="*/ 7144 h 171450"/>
                <a:gd name="connsiteX6" fmla="*/ 67151 w 161925"/>
                <a:gd name="connsiteY6" fmla="*/ 165259 h 171450"/>
                <a:gd name="connsiteX7" fmla="*/ 32861 w 161925"/>
                <a:gd name="connsiteY7" fmla="*/ 165259 h 171450"/>
                <a:gd name="connsiteX8" fmla="*/ 7144 w 161925"/>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25" h="171450">
                  <a:moveTo>
                    <a:pt x="7144" y="7144"/>
                  </a:moveTo>
                  <a:lnTo>
                    <a:pt x="38576" y="7144"/>
                  </a:lnTo>
                  <a:lnTo>
                    <a:pt x="54769" y="134779"/>
                  </a:lnTo>
                  <a:lnTo>
                    <a:pt x="55721" y="134779"/>
                  </a:lnTo>
                  <a:lnTo>
                    <a:pt x="126206" y="7144"/>
                  </a:lnTo>
                  <a:lnTo>
                    <a:pt x="157639" y="7144"/>
                  </a:lnTo>
                  <a:lnTo>
                    <a:pt x="67151" y="165259"/>
                  </a:lnTo>
                  <a:lnTo>
                    <a:pt x="32861" y="165259"/>
                  </a:lnTo>
                  <a:lnTo>
                    <a:pt x="7144" y="7144"/>
                  </a:lnTo>
                  <a:close/>
                </a:path>
              </a:pathLst>
            </a:custGeom>
            <a:solidFill>
              <a:srgbClr val="1D1D1B"/>
            </a:solidFill>
            <a:ln w="9525" cap="flat">
              <a:noFill/>
              <a:prstDash val="solid"/>
              <a:miter/>
            </a:ln>
          </p:spPr>
          <p:txBody>
            <a:bodyPr rtlCol="0" anchor="ctr"/>
            <a:lstStyle/>
            <a:p>
              <a:endParaRPr lang="sv-SE" sz="1050"/>
            </a:p>
          </p:txBody>
        </p:sp>
        <p:sp>
          <p:nvSpPr>
            <p:cNvPr id="34" name="Frihandsfigur: Form 33">
              <a:extLst>
                <a:ext uri="{FF2B5EF4-FFF2-40B4-BE49-F238E27FC236}">
                  <a16:creationId xmlns:a16="http://schemas.microsoft.com/office/drawing/2014/main" id="{55794AAE-8AA6-49D1-8580-C25D9AFE6EEF}"/>
                </a:ext>
              </a:extLst>
            </p:cNvPr>
            <p:cNvSpPr/>
            <p:nvPr/>
          </p:nvSpPr>
          <p:spPr>
            <a:xfrm>
              <a:off x="6087904" y="3312319"/>
              <a:ext cx="152400" cy="171450"/>
            </a:xfrm>
            <a:custGeom>
              <a:avLst/>
              <a:gdLst>
                <a:gd name="connsiteX0" fmla="*/ 127159 w 152400"/>
                <a:gd name="connsiteY0" fmla="*/ 166211 h 171450"/>
                <a:gd name="connsiteX1" fmla="*/ 80486 w 152400"/>
                <a:gd name="connsiteY1" fmla="*/ 172879 h 171450"/>
                <a:gd name="connsiteX2" fmla="*/ 7144 w 152400"/>
                <a:gd name="connsiteY2" fmla="*/ 101441 h 171450"/>
                <a:gd name="connsiteX3" fmla="*/ 93821 w 152400"/>
                <a:gd name="connsiteY3" fmla="*/ 7144 h 171450"/>
                <a:gd name="connsiteX4" fmla="*/ 153829 w 152400"/>
                <a:gd name="connsiteY4" fmla="*/ 68104 h 171450"/>
                <a:gd name="connsiteX5" fmla="*/ 150971 w 152400"/>
                <a:gd name="connsiteY5" fmla="*/ 96679 h 171450"/>
                <a:gd name="connsiteX6" fmla="*/ 39529 w 152400"/>
                <a:gd name="connsiteY6" fmla="*/ 96679 h 171450"/>
                <a:gd name="connsiteX7" fmla="*/ 38576 w 152400"/>
                <a:gd name="connsiteY7" fmla="*/ 106204 h 171450"/>
                <a:gd name="connsiteX8" fmla="*/ 87154 w 152400"/>
                <a:gd name="connsiteY8" fmla="*/ 149066 h 171450"/>
                <a:gd name="connsiteX9" fmla="*/ 131921 w 152400"/>
                <a:gd name="connsiteY9" fmla="*/ 139541 h 171450"/>
                <a:gd name="connsiteX10" fmla="*/ 127159 w 152400"/>
                <a:gd name="connsiteY10" fmla="*/ 166211 h 171450"/>
                <a:gd name="connsiteX11" fmla="*/ 123349 w 152400"/>
                <a:gd name="connsiteY11" fmla="*/ 74771 h 171450"/>
                <a:gd name="connsiteX12" fmla="*/ 124301 w 152400"/>
                <a:gd name="connsiteY12" fmla="*/ 62389 h 171450"/>
                <a:gd name="connsiteX13" fmla="*/ 90964 w 152400"/>
                <a:gd name="connsiteY13" fmla="*/ 30004 h 171450"/>
                <a:gd name="connsiteX14" fmla="*/ 42386 w 152400"/>
                <a:gd name="connsiteY14" fmla="*/ 73819 h 171450"/>
                <a:gd name="connsiteX15" fmla="*/ 123349 w 152400"/>
                <a:gd name="connsiteY15" fmla="*/ 73819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400" h="171450">
                  <a:moveTo>
                    <a:pt x="127159" y="166211"/>
                  </a:moveTo>
                  <a:cubicBezTo>
                    <a:pt x="111919" y="170021"/>
                    <a:pt x="95726" y="172879"/>
                    <a:pt x="80486" y="172879"/>
                  </a:cubicBezTo>
                  <a:cubicBezTo>
                    <a:pt x="42386" y="172879"/>
                    <a:pt x="7144" y="157639"/>
                    <a:pt x="7144" y="101441"/>
                  </a:cubicBezTo>
                  <a:cubicBezTo>
                    <a:pt x="7144" y="57626"/>
                    <a:pt x="37624" y="7144"/>
                    <a:pt x="93821" y="7144"/>
                  </a:cubicBezTo>
                  <a:cubicBezTo>
                    <a:pt x="131921" y="7144"/>
                    <a:pt x="153829" y="30004"/>
                    <a:pt x="153829" y="68104"/>
                  </a:cubicBezTo>
                  <a:cubicBezTo>
                    <a:pt x="153829" y="78581"/>
                    <a:pt x="152876" y="88106"/>
                    <a:pt x="150971" y="96679"/>
                  </a:cubicBezTo>
                  <a:lnTo>
                    <a:pt x="39529" y="96679"/>
                  </a:lnTo>
                  <a:cubicBezTo>
                    <a:pt x="38576" y="100489"/>
                    <a:pt x="38576" y="103346"/>
                    <a:pt x="38576" y="106204"/>
                  </a:cubicBezTo>
                  <a:cubicBezTo>
                    <a:pt x="38576" y="139541"/>
                    <a:pt x="59531" y="149066"/>
                    <a:pt x="87154" y="149066"/>
                  </a:cubicBezTo>
                  <a:cubicBezTo>
                    <a:pt x="101441" y="149066"/>
                    <a:pt x="117634" y="145256"/>
                    <a:pt x="131921" y="139541"/>
                  </a:cubicBezTo>
                  <a:lnTo>
                    <a:pt x="127159" y="166211"/>
                  </a:lnTo>
                  <a:close/>
                  <a:moveTo>
                    <a:pt x="123349" y="74771"/>
                  </a:moveTo>
                  <a:cubicBezTo>
                    <a:pt x="124301" y="70009"/>
                    <a:pt x="124301" y="66199"/>
                    <a:pt x="124301" y="62389"/>
                  </a:cubicBezTo>
                  <a:cubicBezTo>
                    <a:pt x="124301" y="43339"/>
                    <a:pt x="112871" y="30004"/>
                    <a:pt x="90964" y="30004"/>
                  </a:cubicBezTo>
                  <a:cubicBezTo>
                    <a:pt x="67151" y="30004"/>
                    <a:pt x="49054" y="50959"/>
                    <a:pt x="42386" y="73819"/>
                  </a:cubicBezTo>
                  <a:lnTo>
                    <a:pt x="123349" y="73819"/>
                  </a:lnTo>
                  <a:close/>
                </a:path>
              </a:pathLst>
            </a:custGeom>
            <a:solidFill>
              <a:srgbClr val="1D1D1B"/>
            </a:solidFill>
            <a:ln w="9525" cap="flat">
              <a:noFill/>
              <a:prstDash val="solid"/>
              <a:miter/>
            </a:ln>
          </p:spPr>
          <p:txBody>
            <a:bodyPr rtlCol="0" anchor="ctr"/>
            <a:lstStyle/>
            <a:p>
              <a:endParaRPr lang="sv-SE" sz="1050"/>
            </a:p>
          </p:txBody>
        </p:sp>
        <p:sp>
          <p:nvSpPr>
            <p:cNvPr id="35" name="Frihandsfigur: Form 34">
              <a:extLst>
                <a:ext uri="{FF2B5EF4-FFF2-40B4-BE49-F238E27FC236}">
                  <a16:creationId xmlns:a16="http://schemas.microsoft.com/office/drawing/2014/main" id="{4C9883F7-B5DE-4F27-ADE0-7288AA4D018D}"/>
                </a:ext>
              </a:extLst>
            </p:cNvPr>
            <p:cNvSpPr/>
            <p:nvPr/>
          </p:nvSpPr>
          <p:spPr>
            <a:xfrm>
              <a:off x="6257449" y="3312319"/>
              <a:ext cx="133350" cy="171450"/>
            </a:xfrm>
            <a:custGeom>
              <a:avLst/>
              <a:gdLst>
                <a:gd name="connsiteX0" fmla="*/ 33814 w 133350"/>
                <a:gd name="connsiteY0" fmla="*/ 34766 h 171450"/>
                <a:gd name="connsiteX1" fmla="*/ 38576 w 133350"/>
                <a:gd name="connsiteY1" fmla="*/ 10954 h 171450"/>
                <a:gd name="connsiteX2" fmla="*/ 66199 w 133350"/>
                <a:gd name="connsiteY2" fmla="*/ 10954 h 171450"/>
                <a:gd name="connsiteX3" fmla="*/ 61436 w 133350"/>
                <a:gd name="connsiteY3" fmla="*/ 35719 h 171450"/>
                <a:gd name="connsiteX4" fmla="*/ 62389 w 133350"/>
                <a:gd name="connsiteY4" fmla="*/ 35719 h 171450"/>
                <a:gd name="connsiteX5" fmla="*/ 116681 w 133350"/>
                <a:gd name="connsiteY5" fmla="*/ 7144 h 171450"/>
                <a:gd name="connsiteX6" fmla="*/ 130016 w 133350"/>
                <a:gd name="connsiteY6" fmla="*/ 10001 h 171450"/>
                <a:gd name="connsiteX7" fmla="*/ 123349 w 133350"/>
                <a:gd name="connsiteY7" fmla="*/ 35719 h 171450"/>
                <a:gd name="connsiteX8" fmla="*/ 110966 w 133350"/>
                <a:gd name="connsiteY8" fmla="*/ 32861 h 171450"/>
                <a:gd name="connsiteX9" fmla="*/ 52864 w 133350"/>
                <a:gd name="connsiteY9" fmla="*/ 91916 h 171450"/>
                <a:gd name="connsiteX10" fmla="*/ 36671 w 133350"/>
                <a:gd name="connsiteY10" fmla="*/ 170021 h 171450"/>
                <a:gd name="connsiteX11" fmla="*/ 7144 w 133350"/>
                <a:gd name="connsiteY11" fmla="*/ 170021 h 171450"/>
                <a:gd name="connsiteX12" fmla="*/ 33814 w 133350"/>
                <a:gd name="connsiteY12" fmla="*/ 3476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71450">
                  <a:moveTo>
                    <a:pt x="33814" y="34766"/>
                  </a:moveTo>
                  <a:cubicBezTo>
                    <a:pt x="34766" y="28099"/>
                    <a:pt x="36671" y="19526"/>
                    <a:pt x="38576" y="10954"/>
                  </a:cubicBezTo>
                  <a:lnTo>
                    <a:pt x="66199" y="10954"/>
                  </a:lnTo>
                  <a:lnTo>
                    <a:pt x="61436" y="35719"/>
                  </a:lnTo>
                  <a:lnTo>
                    <a:pt x="62389" y="35719"/>
                  </a:lnTo>
                  <a:cubicBezTo>
                    <a:pt x="71914" y="20479"/>
                    <a:pt x="89059" y="7144"/>
                    <a:pt x="116681" y="7144"/>
                  </a:cubicBezTo>
                  <a:cubicBezTo>
                    <a:pt x="119539" y="7144"/>
                    <a:pt x="124301" y="8096"/>
                    <a:pt x="130016" y="10001"/>
                  </a:cubicBezTo>
                  <a:lnTo>
                    <a:pt x="123349" y="35719"/>
                  </a:lnTo>
                  <a:cubicBezTo>
                    <a:pt x="117634" y="33814"/>
                    <a:pt x="112871" y="32861"/>
                    <a:pt x="110966" y="32861"/>
                  </a:cubicBezTo>
                  <a:cubicBezTo>
                    <a:pt x="74771" y="32861"/>
                    <a:pt x="56674" y="71914"/>
                    <a:pt x="52864" y="91916"/>
                  </a:cubicBezTo>
                  <a:lnTo>
                    <a:pt x="36671" y="170021"/>
                  </a:lnTo>
                  <a:lnTo>
                    <a:pt x="7144" y="170021"/>
                  </a:lnTo>
                  <a:lnTo>
                    <a:pt x="33814" y="34766"/>
                  </a:lnTo>
                  <a:close/>
                </a:path>
              </a:pathLst>
            </a:custGeom>
            <a:solidFill>
              <a:srgbClr val="1D1D1B"/>
            </a:solidFill>
            <a:ln w="9525" cap="flat">
              <a:noFill/>
              <a:prstDash val="solid"/>
              <a:miter/>
            </a:ln>
          </p:spPr>
          <p:txBody>
            <a:bodyPr rtlCol="0" anchor="ctr"/>
            <a:lstStyle/>
            <a:p>
              <a:endParaRPr lang="sv-SE" sz="1050"/>
            </a:p>
          </p:txBody>
        </p:sp>
        <p:sp>
          <p:nvSpPr>
            <p:cNvPr id="36" name="Frihandsfigur: Form 35">
              <a:extLst>
                <a:ext uri="{FF2B5EF4-FFF2-40B4-BE49-F238E27FC236}">
                  <a16:creationId xmlns:a16="http://schemas.microsoft.com/office/drawing/2014/main" id="{24609310-15AC-4161-99C4-2CF6977819E8}"/>
                </a:ext>
              </a:extLst>
            </p:cNvPr>
            <p:cNvSpPr/>
            <p:nvPr/>
          </p:nvSpPr>
          <p:spPr>
            <a:xfrm>
              <a:off x="6378416" y="3240881"/>
              <a:ext cx="171450" cy="247650"/>
            </a:xfrm>
            <a:custGeom>
              <a:avLst/>
              <a:gdLst>
                <a:gd name="connsiteX0" fmla="*/ 55721 w 171450"/>
                <a:gd name="connsiteY0" fmla="*/ 7144 h 247650"/>
                <a:gd name="connsiteX1" fmla="*/ 85249 w 171450"/>
                <a:gd name="connsiteY1" fmla="*/ 7144 h 247650"/>
                <a:gd name="connsiteX2" fmla="*/ 55721 w 171450"/>
                <a:gd name="connsiteY2" fmla="*/ 144304 h 247650"/>
                <a:gd name="connsiteX3" fmla="*/ 56674 w 171450"/>
                <a:gd name="connsiteY3" fmla="*/ 144304 h 247650"/>
                <a:gd name="connsiteX4" fmla="*/ 130016 w 171450"/>
                <a:gd name="connsiteY4" fmla="*/ 82391 h 247650"/>
                <a:gd name="connsiteX5" fmla="*/ 172879 w 171450"/>
                <a:gd name="connsiteY5" fmla="*/ 82391 h 247650"/>
                <a:gd name="connsiteX6" fmla="*/ 83344 w 171450"/>
                <a:gd name="connsiteY6" fmla="*/ 152876 h 247650"/>
                <a:gd name="connsiteX7" fmla="*/ 148114 w 171450"/>
                <a:gd name="connsiteY7" fmla="*/ 241459 h 247650"/>
                <a:gd name="connsiteX8" fmla="*/ 110966 w 171450"/>
                <a:gd name="connsiteY8" fmla="*/ 241459 h 247650"/>
                <a:gd name="connsiteX9" fmla="*/ 53816 w 171450"/>
                <a:gd name="connsiteY9" fmla="*/ 159544 h 247650"/>
                <a:gd name="connsiteX10" fmla="*/ 36671 w 171450"/>
                <a:gd name="connsiteY10" fmla="*/ 241459 h 247650"/>
                <a:gd name="connsiteX11" fmla="*/ 7144 w 171450"/>
                <a:gd name="connsiteY11" fmla="*/ 241459 h 247650"/>
                <a:gd name="connsiteX12" fmla="*/ 55721 w 171450"/>
                <a:gd name="connsiteY12" fmla="*/ 7144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247650">
                  <a:moveTo>
                    <a:pt x="55721" y="7144"/>
                  </a:moveTo>
                  <a:lnTo>
                    <a:pt x="85249" y="7144"/>
                  </a:lnTo>
                  <a:lnTo>
                    <a:pt x="55721" y="144304"/>
                  </a:lnTo>
                  <a:lnTo>
                    <a:pt x="56674" y="144304"/>
                  </a:lnTo>
                  <a:lnTo>
                    <a:pt x="130016" y="82391"/>
                  </a:lnTo>
                  <a:lnTo>
                    <a:pt x="172879" y="82391"/>
                  </a:lnTo>
                  <a:lnTo>
                    <a:pt x="83344" y="152876"/>
                  </a:lnTo>
                  <a:lnTo>
                    <a:pt x="148114" y="241459"/>
                  </a:lnTo>
                  <a:lnTo>
                    <a:pt x="110966" y="241459"/>
                  </a:lnTo>
                  <a:lnTo>
                    <a:pt x="53816" y="159544"/>
                  </a:lnTo>
                  <a:lnTo>
                    <a:pt x="36671" y="241459"/>
                  </a:lnTo>
                  <a:lnTo>
                    <a:pt x="7144" y="241459"/>
                  </a:lnTo>
                  <a:lnTo>
                    <a:pt x="55721" y="7144"/>
                  </a:lnTo>
                  <a:close/>
                </a:path>
              </a:pathLst>
            </a:custGeom>
            <a:solidFill>
              <a:srgbClr val="1D1D1B"/>
            </a:solidFill>
            <a:ln w="9525" cap="flat">
              <a:noFill/>
              <a:prstDash val="solid"/>
              <a:miter/>
            </a:ln>
          </p:spPr>
          <p:txBody>
            <a:bodyPr rtlCol="0" anchor="ctr"/>
            <a:lstStyle/>
            <a:p>
              <a:endParaRPr lang="sv-SE" sz="1050"/>
            </a:p>
          </p:txBody>
        </p:sp>
        <p:sp>
          <p:nvSpPr>
            <p:cNvPr id="37" name="Frihandsfigur: Form 36">
              <a:extLst>
                <a:ext uri="{FF2B5EF4-FFF2-40B4-BE49-F238E27FC236}">
                  <a16:creationId xmlns:a16="http://schemas.microsoft.com/office/drawing/2014/main" id="{FA33D9B2-402B-4B0E-B53C-543B0646D1B5}"/>
                </a:ext>
              </a:extLst>
            </p:cNvPr>
            <p:cNvSpPr/>
            <p:nvPr/>
          </p:nvSpPr>
          <p:spPr>
            <a:xfrm>
              <a:off x="6548914" y="3312319"/>
              <a:ext cx="152400" cy="171450"/>
            </a:xfrm>
            <a:custGeom>
              <a:avLst/>
              <a:gdLst>
                <a:gd name="connsiteX0" fmla="*/ 43339 w 152400"/>
                <a:gd name="connsiteY0" fmla="*/ 14764 h 171450"/>
                <a:gd name="connsiteX1" fmla="*/ 87154 w 152400"/>
                <a:gd name="connsiteY1" fmla="*/ 7144 h 171450"/>
                <a:gd name="connsiteX2" fmla="*/ 150019 w 152400"/>
                <a:gd name="connsiteY2" fmla="*/ 57626 h 171450"/>
                <a:gd name="connsiteX3" fmla="*/ 147161 w 152400"/>
                <a:gd name="connsiteY3" fmla="*/ 82391 h 171450"/>
                <a:gd name="connsiteX4" fmla="*/ 130969 w 152400"/>
                <a:gd name="connsiteY4" fmla="*/ 169069 h 171450"/>
                <a:gd name="connsiteX5" fmla="*/ 104299 w 152400"/>
                <a:gd name="connsiteY5" fmla="*/ 169069 h 171450"/>
                <a:gd name="connsiteX6" fmla="*/ 110014 w 152400"/>
                <a:gd name="connsiteY6" fmla="*/ 142399 h 171450"/>
                <a:gd name="connsiteX7" fmla="*/ 109061 w 152400"/>
                <a:gd name="connsiteY7" fmla="*/ 142399 h 171450"/>
                <a:gd name="connsiteX8" fmla="*/ 57626 w 152400"/>
                <a:gd name="connsiteY8" fmla="*/ 172879 h 171450"/>
                <a:gd name="connsiteX9" fmla="*/ 7144 w 152400"/>
                <a:gd name="connsiteY9" fmla="*/ 129064 h 171450"/>
                <a:gd name="connsiteX10" fmla="*/ 101441 w 152400"/>
                <a:gd name="connsiteY10" fmla="*/ 70961 h 171450"/>
                <a:gd name="connsiteX11" fmla="*/ 122397 w 152400"/>
                <a:gd name="connsiteY11" fmla="*/ 71914 h 171450"/>
                <a:gd name="connsiteX12" fmla="*/ 124301 w 152400"/>
                <a:gd name="connsiteY12" fmla="*/ 61436 h 171450"/>
                <a:gd name="connsiteX13" fmla="*/ 88106 w 152400"/>
                <a:gd name="connsiteY13" fmla="*/ 30004 h 171450"/>
                <a:gd name="connsiteX14" fmla="*/ 39529 w 152400"/>
                <a:gd name="connsiteY14" fmla="*/ 43339 h 171450"/>
                <a:gd name="connsiteX15" fmla="*/ 43339 w 152400"/>
                <a:gd name="connsiteY15" fmla="*/ 14764 h 171450"/>
                <a:gd name="connsiteX16" fmla="*/ 92869 w 152400"/>
                <a:gd name="connsiteY16" fmla="*/ 92869 h 171450"/>
                <a:gd name="connsiteX17" fmla="*/ 37624 w 152400"/>
                <a:gd name="connsiteY17" fmla="*/ 128111 h 171450"/>
                <a:gd name="connsiteX18" fmla="*/ 63341 w 152400"/>
                <a:gd name="connsiteY18" fmla="*/ 150019 h 171450"/>
                <a:gd name="connsiteX19" fmla="*/ 114776 w 152400"/>
                <a:gd name="connsiteY19" fmla="*/ 93821 h 171450"/>
                <a:gd name="connsiteX20" fmla="*/ 92869 w 152400"/>
                <a:gd name="connsiteY20" fmla="*/ 93821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400" h="171450">
                  <a:moveTo>
                    <a:pt x="43339" y="14764"/>
                  </a:moveTo>
                  <a:cubicBezTo>
                    <a:pt x="57626" y="10001"/>
                    <a:pt x="75724" y="7144"/>
                    <a:pt x="87154" y="7144"/>
                  </a:cubicBezTo>
                  <a:cubicBezTo>
                    <a:pt x="119539" y="7144"/>
                    <a:pt x="150019" y="19526"/>
                    <a:pt x="150019" y="57626"/>
                  </a:cubicBezTo>
                  <a:cubicBezTo>
                    <a:pt x="150019" y="65246"/>
                    <a:pt x="149066" y="74771"/>
                    <a:pt x="147161" y="82391"/>
                  </a:cubicBezTo>
                  <a:cubicBezTo>
                    <a:pt x="141447" y="111919"/>
                    <a:pt x="134779" y="141446"/>
                    <a:pt x="130969" y="169069"/>
                  </a:cubicBezTo>
                  <a:lnTo>
                    <a:pt x="104299" y="169069"/>
                  </a:lnTo>
                  <a:lnTo>
                    <a:pt x="110014" y="142399"/>
                  </a:lnTo>
                  <a:lnTo>
                    <a:pt x="109061" y="142399"/>
                  </a:lnTo>
                  <a:cubicBezTo>
                    <a:pt x="99536" y="161449"/>
                    <a:pt x="78581" y="172879"/>
                    <a:pt x="57626" y="172879"/>
                  </a:cubicBezTo>
                  <a:cubicBezTo>
                    <a:pt x="30956" y="172879"/>
                    <a:pt x="7144" y="158591"/>
                    <a:pt x="7144" y="129064"/>
                  </a:cubicBezTo>
                  <a:cubicBezTo>
                    <a:pt x="7144" y="84296"/>
                    <a:pt x="48101" y="70961"/>
                    <a:pt x="101441" y="70961"/>
                  </a:cubicBezTo>
                  <a:cubicBezTo>
                    <a:pt x="107156" y="70961"/>
                    <a:pt x="115729" y="71914"/>
                    <a:pt x="122397" y="71914"/>
                  </a:cubicBezTo>
                  <a:cubicBezTo>
                    <a:pt x="123349" y="69056"/>
                    <a:pt x="124301" y="65246"/>
                    <a:pt x="124301" y="61436"/>
                  </a:cubicBezTo>
                  <a:cubicBezTo>
                    <a:pt x="124301" y="38576"/>
                    <a:pt x="109061" y="30004"/>
                    <a:pt x="88106" y="30004"/>
                  </a:cubicBezTo>
                  <a:cubicBezTo>
                    <a:pt x="70961" y="30004"/>
                    <a:pt x="52864" y="35719"/>
                    <a:pt x="39529" y="43339"/>
                  </a:cubicBezTo>
                  <a:lnTo>
                    <a:pt x="43339" y="14764"/>
                  </a:lnTo>
                  <a:close/>
                  <a:moveTo>
                    <a:pt x="92869" y="92869"/>
                  </a:moveTo>
                  <a:cubicBezTo>
                    <a:pt x="70961" y="92869"/>
                    <a:pt x="37624" y="98584"/>
                    <a:pt x="37624" y="128111"/>
                  </a:cubicBezTo>
                  <a:cubicBezTo>
                    <a:pt x="37624" y="142399"/>
                    <a:pt x="50006" y="150019"/>
                    <a:pt x="63341" y="150019"/>
                  </a:cubicBezTo>
                  <a:cubicBezTo>
                    <a:pt x="92869" y="150019"/>
                    <a:pt x="111919" y="120491"/>
                    <a:pt x="114776" y="93821"/>
                  </a:cubicBezTo>
                  <a:lnTo>
                    <a:pt x="92869" y="93821"/>
                  </a:lnTo>
                  <a:close/>
                </a:path>
              </a:pathLst>
            </a:custGeom>
            <a:solidFill>
              <a:srgbClr val="1D1D1B"/>
            </a:solidFill>
            <a:ln w="9525" cap="flat">
              <a:noFill/>
              <a:prstDash val="solid"/>
              <a:miter/>
            </a:ln>
          </p:spPr>
          <p:txBody>
            <a:bodyPr rtlCol="0" anchor="ctr"/>
            <a:lstStyle/>
            <a:p>
              <a:endParaRPr lang="sv-SE" sz="1050"/>
            </a:p>
          </p:txBody>
        </p:sp>
        <p:sp>
          <p:nvSpPr>
            <p:cNvPr id="38" name="Frihandsfigur: Form 37">
              <a:extLst>
                <a:ext uri="{FF2B5EF4-FFF2-40B4-BE49-F238E27FC236}">
                  <a16:creationId xmlns:a16="http://schemas.microsoft.com/office/drawing/2014/main" id="{96CBAEB2-903E-40FB-A752-CF95D656C83B}"/>
                </a:ext>
              </a:extLst>
            </p:cNvPr>
            <p:cNvSpPr/>
            <p:nvPr/>
          </p:nvSpPr>
          <p:spPr>
            <a:xfrm>
              <a:off x="6724174" y="3312319"/>
              <a:ext cx="171450" cy="171450"/>
            </a:xfrm>
            <a:custGeom>
              <a:avLst/>
              <a:gdLst>
                <a:gd name="connsiteX0" fmla="*/ 33814 w 171450"/>
                <a:gd name="connsiteY0" fmla="*/ 34766 h 171450"/>
                <a:gd name="connsiteX1" fmla="*/ 38576 w 171450"/>
                <a:gd name="connsiteY1" fmla="*/ 10954 h 171450"/>
                <a:gd name="connsiteX2" fmla="*/ 66199 w 171450"/>
                <a:gd name="connsiteY2" fmla="*/ 10954 h 171450"/>
                <a:gd name="connsiteX3" fmla="*/ 61436 w 171450"/>
                <a:gd name="connsiteY3" fmla="*/ 35719 h 171450"/>
                <a:gd name="connsiteX4" fmla="*/ 62389 w 171450"/>
                <a:gd name="connsiteY4" fmla="*/ 35719 h 171450"/>
                <a:gd name="connsiteX5" fmla="*/ 116681 w 171450"/>
                <a:gd name="connsiteY5" fmla="*/ 7144 h 171450"/>
                <a:gd name="connsiteX6" fmla="*/ 169069 w 171450"/>
                <a:gd name="connsiteY6" fmla="*/ 56674 h 171450"/>
                <a:gd name="connsiteX7" fmla="*/ 165259 w 171450"/>
                <a:gd name="connsiteY7" fmla="*/ 85249 h 171450"/>
                <a:gd name="connsiteX8" fmla="*/ 148114 w 171450"/>
                <a:gd name="connsiteY8" fmla="*/ 169069 h 171450"/>
                <a:gd name="connsiteX9" fmla="*/ 118586 w 171450"/>
                <a:gd name="connsiteY9" fmla="*/ 169069 h 171450"/>
                <a:gd name="connsiteX10" fmla="*/ 138589 w 171450"/>
                <a:gd name="connsiteY10" fmla="*/ 73819 h 171450"/>
                <a:gd name="connsiteX11" fmla="*/ 140494 w 171450"/>
                <a:gd name="connsiteY11" fmla="*/ 58579 h 171450"/>
                <a:gd name="connsiteX12" fmla="*/ 111919 w 171450"/>
                <a:gd name="connsiteY12" fmla="*/ 30004 h 171450"/>
                <a:gd name="connsiteX13" fmla="*/ 53816 w 171450"/>
                <a:gd name="connsiteY13" fmla="*/ 89059 h 171450"/>
                <a:gd name="connsiteX14" fmla="*/ 36671 w 171450"/>
                <a:gd name="connsiteY14" fmla="*/ 169069 h 171450"/>
                <a:gd name="connsiteX15" fmla="*/ 7144 w 171450"/>
                <a:gd name="connsiteY15" fmla="*/ 169069 h 171450"/>
                <a:gd name="connsiteX16" fmla="*/ 33814 w 171450"/>
                <a:gd name="connsiteY16" fmla="*/ 3476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450" h="171450">
                  <a:moveTo>
                    <a:pt x="33814" y="34766"/>
                  </a:moveTo>
                  <a:cubicBezTo>
                    <a:pt x="34766" y="28099"/>
                    <a:pt x="36671" y="19526"/>
                    <a:pt x="38576" y="10954"/>
                  </a:cubicBezTo>
                  <a:lnTo>
                    <a:pt x="66199" y="10954"/>
                  </a:lnTo>
                  <a:lnTo>
                    <a:pt x="61436" y="35719"/>
                  </a:lnTo>
                  <a:lnTo>
                    <a:pt x="62389" y="35719"/>
                  </a:lnTo>
                  <a:cubicBezTo>
                    <a:pt x="71914" y="20479"/>
                    <a:pt x="89059" y="7144"/>
                    <a:pt x="116681" y="7144"/>
                  </a:cubicBezTo>
                  <a:cubicBezTo>
                    <a:pt x="147161" y="7144"/>
                    <a:pt x="169069" y="23336"/>
                    <a:pt x="169069" y="56674"/>
                  </a:cubicBezTo>
                  <a:cubicBezTo>
                    <a:pt x="169069" y="66199"/>
                    <a:pt x="167164" y="76676"/>
                    <a:pt x="165259" y="85249"/>
                  </a:cubicBezTo>
                  <a:lnTo>
                    <a:pt x="148114" y="169069"/>
                  </a:lnTo>
                  <a:lnTo>
                    <a:pt x="118586" y="169069"/>
                  </a:lnTo>
                  <a:lnTo>
                    <a:pt x="138589" y="73819"/>
                  </a:lnTo>
                  <a:cubicBezTo>
                    <a:pt x="139541" y="68104"/>
                    <a:pt x="140494" y="62389"/>
                    <a:pt x="140494" y="58579"/>
                  </a:cubicBezTo>
                  <a:cubicBezTo>
                    <a:pt x="140494" y="42386"/>
                    <a:pt x="130016" y="30004"/>
                    <a:pt x="111919" y="30004"/>
                  </a:cubicBezTo>
                  <a:cubicBezTo>
                    <a:pt x="75724" y="30004"/>
                    <a:pt x="57626" y="69056"/>
                    <a:pt x="53816" y="89059"/>
                  </a:cubicBezTo>
                  <a:lnTo>
                    <a:pt x="36671" y="169069"/>
                  </a:lnTo>
                  <a:lnTo>
                    <a:pt x="7144" y="169069"/>
                  </a:lnTo>
                  <a:lnTo>
                    <a:pt x="33814" y="34766"/>
                  </a:lnTo>
                  <a:close/>
                </a:path>
              </a:pathLst>
            </a:custGeom>
            <a:solidFill>
              <a:srgbClr val="1D1D1B"/>
            </a:solidFill>
            <a:ln w="9525" cap="flat">
              <a:noFill/>
              <a:prstDash val="solid"/>
              <a:miter/>
            </a:ln>
          </p:spPr>
          <p:txBody>
            <a:bodyPr rtlCol="0" anchor="ctr"/>
            <a:lstStyle/>
            <a:p>
              <a:endParaRPr lang="sv-SE" sz="1050"/>
            </a:p>
          </p:txBody>
        </p:sp>
        <p:sp>
          <p:nvSpPr>
            <p:cNvPr id="39" name="Frihandsfigur: Form 38">
              <a:extLst>
                <a:ext uri="{FF2B5EF4-FFF2-40B4-BE49-F238E27FC236}">
                  <a16:creationId xmlns:a16="http://schemas.microsoft.com/office/drawing/2014/main" id="{6A2EACD4-A144-4DED-9910-53CFCA3AC9F9}"/>
                </a:ext>
              </a:extLst>
            </p:cNvPr>
            <p:cNvSpPr/>
            <p:nvPr/>
          </p:nvSpPr>
          <p:spPr>
            <a:xfrm>
              <a:off x="4639151" y="3871436"/>
              <a:ext cx="257175" cy="238125"/>
            </a:xfrm>
            <a:custGeom>
              <a:avLst/>
              <a:gdLst>
                <a:gd name="connsiteX0" fmla="*/ 72866 w 257175"/>
                <a:gd name="connsiteY0" fmla="*/ 237649 h 238125"/>
                <a:gd name="connsiteX1" fmla="*/ 56674 w 257175"/>
                <a:gd name="connsiteY1" fmla="*/ 201454 h 238125"/>
                <a:gd name="connsiteX2" fmla="*/ 134779 w 257175"/>
                <a:gd name="connsiteY2" fmla="*/ 167164 h 238125"/>
                <a:gd name="connsiteX3" fmla="*/ 27146 w 257175"/>
                <a:gd name="connsiteY3" fmla="*/ 135731 h 238125"/>
                <a:gd name="connsiteX4" fmla="*/ 7144 w 257175"/>
                <a:gd name="connsiteY4" fmla="*/ 90964 h 238125"/>
                <a:gd name="connsiteX5" fmla="*/ 126206 w 257175"/>
                <a:gd name="connsiteY5" fmla="*/ 128111 h 238125"/>
                <a:gd name="connsiteX6" fmla="*/ 188119 w 257175"/>
                <a:gd name="connsiteY6" fmla="*/ 7144 h 238125"/>
                <a:gd name="connsiteX7" fmla="*/ 209074 w 257175"/>
                <a:gd name="connsiteY7" fmla="*/ 54769 h 238125"/>
                <a:gd name="connsiteX8" fmla="*/ 152876 w 257175"/>
                <a:gd name="connsiteY8" fmla="*/ 157639 h 238125"/>
                <a:gd name="connsiteX9" fmla="*/ 152876 w 257175"/>
                <a:gd name="connsiteY9" fmla="*/ 158591 h 238125"/>
                <a:gd name="connsiteX10" fmla="*/ 237649 w 257175"/>
                <a:gd name="connsiteY10" fmla="*/ 121444 h 238125"/>
                <a:gd name="connsiteX11" fmla="*/ 253841 w 257175"/>
                <a:gd name="connsiteY11" fmla="*/ 157639 h 238125"/>
                <a:gd name="connsiteX12" fmla="*/ 72866 w 257175"/>
                <a:gd name="connsiteY12" fmla="*/ 23764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175" h="238125">
                  <a:moveTo>
                    <a:pt x="72866" y="237649"/>
                  </a:moveTo>
                  <a:lnTo>
                    <a:pt x="56674" y="201454"/>
                  </a:lnTo>
                  <a:lnTo>
                    <a:pt x="134779" y="167164"/>
                  </a:lnTo>
                  <a:lnTo>
                    <a:pt x="27146" y="135731"/>
                  </a:lnTo>
                  <a:lnTo>
                    <a:pt x="7144" y="90964"/>
                  </a:lnTo>
                  <a:lnTo>
                    <a:pt x="126206" y="128111"/>
                  </a:lnTo>
                  <a:lnTo>
                    <a:pt x="188119" y="7144"/>
                  </a:lnTo>
                  <a:lnTo>
                    <a:pt x="209074" y="54769"/>
                  </a:lnTo>
                  <a:lnTo>
                    <a:pt x="152876" y="157639"/>
                  </a:lnTo>
                  <a:lnTo>
                    <a:pt x="152876" y="158591"/>
                  </a:lnTo>
                  <a:lnTo>
                    <a:pt x="237649" y="121444"/>
                  </a:lnTo>
                  <a:lnTo>
                    <a:pt x="253841" y="157639"/>
                  </a:lnTo>
                  <a:lnTo>
                    <a:pt x="72866" y="237649"/>
                  </a:lnTo>
                  <a:close/>
                </a:path>
              </a:pathLst>
            </a:custGeom>
            <a:solidFill>
              <a:srgbClr val="1D1D1B"/>
            </a:solidFill>
            <a:ln w="9525" cap="flat">
              <a:noFill/>
              <a:prstDash val="solid"/>
              <a:miter/>
            </a:ln>
          </p:spPr>
          <p:txBody>
            <a:bodyPr rtlCol="0" anchor="ctr"/>
            <a:lstStyle/>
            <a:p>
              <a:endParaRPr lang="sv-SE" sz="1050"/>
            </a:p>
          </p:txBody>
        </p:sp>
        <p:sp>
          <p:nvSpPr>
            <p:cNvPr id="40" name="Frihandsfigur: Form 39">
              <a:extLst>
                <a:ext uri="{FF2B5EF4-FFF2-40B4-BE49-F238E27FC236}">
                  <a16:creationId xmlns:a16="http://schemas.microsoft.com/office/drawing/2014/main" id="{CD286280-93D5-43A1-836E-A08B22549E15}"/>
                </a:ext>
              </a:extLst>
            </p:cNvPr>
            <p:cNvSpPr/>
            <p:nvPr/>
          </p:nvSpPr>
          <p:spPr>
            <a:xfrm>
              <a:off x="4652507" y="3740859"/>
              <a:ext cx="161925" cy="161925"/>
            </a:xfrm>
            <a:custGeom>
              <a:avLst/>
              <a:gdLst>
                <a:gd name="connsiteX0" fmla="*/ 10933 w 161925"/>
                <a:gd name="connsiteY0" fmla="*/ 107241 h 161925"/>
                <a:gd name="connsiteX1" fmla="*/ 63320 w 161925"/>
                <a:gd name="connsiteY1" fmla="*/ 11038 h 161925"/>
                <a:gd name="connsiteX2" fmla="*/ 157618 w 161925"/>
                <a:gd name="connsiteY2" fmla="*/ 62473 h 161925"/>
                <a:gd name="connsiteX3" fmla="*/ 107135 w 161925"/>
                <a:gd name="connsiteY3" fmla="*/ 157723 h 161925"/>
                <a:gd name="connsiteX4" fmla="*/ 10933 w 161925"/>
                <a:gd name="connsiteY4" fmla="*/ 107241 h 161925"/>
                <a:gd name="connsiteX5" fmla="*/ 129043 w 161925"/>
                <a:gd name="connsiteY5" fmla="*/ 71998 h 161925"/>
                <a:gd name="connsiteX6" fmla="*/ 69988 w 161925"/>
                <a:gd name="connsiteY6" fmla="*/ 51043 h 161925"/>
                <a:gd name="connsiteX7" fmla="*/ 38555 w 161925"/>
                <a:gd name="connsiteY7" fmla="*/ 98668 h 161925"/>
                <a:gd name="connsiteX8" fmla="*/ 90943 w 161925"/>
                <a:gd name="connsiteY8" fmla="*/ 121528 h 161925"/>
                <a:gd name="connsiteX9" fmla="*/ 129043 w 161925"/>
                <a:gd name="connsiteY9" fmla="*/ 7199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10933" y="107241"/>
                  </a:moveTo>
                  <a:cubicBezTo>
                    <a:pt x="-1450" y="65331"/>
                    <a:pt x="16648" y="25326"/>
                    <a:pt x="63320" y="11038"/>
                  </a:cubicBezTo>
                  <a:cubicBezTo>
                    <a:pt x="103325" y="-1344"/>
                    <a:pt x="144283" y="15801"/>
                    <a:pt x="157618" y="62473"/>
                  </a:cubicBezTo>
                  <a:cubicBezTo>
                    <a:pt x="171905" y="109146"/>
                    <a:pt x="147140" y="145341"/>
                    <a:pt x="107135" y="157723"/>
                  </a:cubicBezTo>
                  <a:cubicBezTo>
                    <a:pt x="60463" y="172963"/>
                    <a:pt x="23315" y="149151"/>
                    <a:pt x="10933" y="107241"/>
                  </a:cubicBezTo>
                  <a:close/>
                  <a:moveTo>
                    <a:pt x="129043" y="71998"/>
                  </a:moveTo>
                  <a:cubicBezTo>
                    <a:pt x="120470" y="43423"/>
                    <a:pt x="92848" y="44376"/>
                    <a:pt x="69988" y="51043"/>
                  </a:cubicBezTo>
                  <a:cubicBezTo>
                    <a:pt x="48080" y="57711"/>
                    <a:pt x="31888" y="74856"/>
                    <a:pt x="38555" y="98668"/>
                  </a:cubicBezTo>
                  <a:cubicBezTo>
                    <a:pt x="45223" y="122481"/>
                    <a:pt x="69988" y="127243"/>
                    <a:pt x="90943" y="121528"/>
                  </a:cubicBezTo>
                  <a:cubicBezTo>
                    <a:pt x="114755" y="114861"/>
                    <a:pt x="137615" y="99621"/>
                    <a:pt x="129043" y="71998"/>
                  </a:cubicBezTo>
                  <a:close/>
                </a:path>
              </a:pathLst>
            </a:custGeom>
            <a:solidFill>
              <a:srgbClr val="1D1D1B"/>
            </a:solidFill>
            <a:ln w="9525" cap="flat">
              <a:noFill/>
              <a:prstDash val="solid"/>
              <a:miter/>
            </a:ln>
          </p:spPr>
          <p:txBody>
            <a:bodyPr rtlCol="0" anchor="ctr"/>
            <a:lstStyle/>
            <a:p>
              <a:endParaRPr lang="sv-SE" sz="1050"/>
            </a:p>
          </p:txBody>
        </p:sp>
        <p:sp>
          <p:nvSpPr>
            <p:cNvPr id="41" name="Frihandsfigur: Form 40">
              <a:extLst>
                <a:ext uri="{FF2B5EF4-FFF2-40B4-BE49-F238E27FC236}">
                  <a16:creationId xmlns:a16="http://schemas.microsoft.com/office/drawing/2014/main" id="{AAC5C044-CB0A-43E7-924E-472546FD6599}"/>
                </a:ext>
              </a:extLst>
            </p:cNvPr>
            <p:cNvSpPr/>
            <p:nvPr/>
          </p:nvSpPr>
          <p:spPr>
            <a:xfrm>
              <a:off x="4611543" y="3577114"/>
              <a:ext cx="171450" cy="171450"/>
            </a:xfrm>
            <a:custGeom>
              <a:avLst/>
              <a:gdLst>
                <a:gd name="connsiteX0" fmla="*/ 26179 w 171450"/>
                <a:gd name="connsiteY0" fmla="*/ 166211 h 171450"/>
                <a:gd name="connsiteX1" fmla="*/ 19512 w 171450"/>
                <a:gd name="connsiteY1" fmla="*/ 130969 h 171450"/>
                <a:gd name="connsiteX2" fmla="*/ 39514 w 171450"/>
                <a:gd name="connsiteY2" fmla="*/ 127159 h 171450"/>
                <a:gd name="connsiteX3" fmla="*/ 39514 w 171450"/>
                <a:gd name="connsiteY3" fmla="*/ 126206 h 171450"/>
                <a:gd name="connsiteX4" fmla="*/ 8082 w 171450"/>
                <a:gd name="connsiteY4" fmla="*/ 82391 h 171450"/>
                <a:gd name="connsiteX5" fmla="*/ 55707 w 171450"/>
                <a:gd name="connsiteY5" fmla="*/ 23336 h 171450"/>
                <a:gd name="connsiteX6" fmla="*/ 147147 w 171450"/>
                <a:gd name="connsiteY6" fmla="*/ 7144 h 171450"/>
                <a:gd name="connsiteX7" fmla="*/ 153814 w 171450"/>
                <a:gd name="connsiteY7" fmla="*/ 44291 h 171450"/>
                <a:gd name="connsiteX8" fmla="*/ 76662 w 171450"/>
                <a:gd name="connsiteY8" fmla="*/ 57626 h 171450"/>
                <a:gd name="connsiteX9" fmla="*/ 39514 w 171450"/>
                <a:gd name="connsiteY9" fmla="*/ 89059 h 171450"/>
                <a:gd name="connsiteX10" fmla="*/ 93807 w 171450"/>
                <a:gd name="connsiteY10" fmla="*/ 113824 h 171450"/>
                <a:gd name="connsiteX11" fmla="*/ 164292 w 171450"/>
                <a:gd name="connsiteY11" fmla="*/ 101441 h 171450"/>
                <a:gd name="connsiteX12" fmla="*/ 170959 w 171450"/>
                <a:gd name="connsiteY12" fmla="*/ 139541 h 171450"/>
                <a:gd name="connsiteX13" fmla="*/ 26179 w 171450"/>
                <a:gd name="connsiteY13" fmla="*/ 166211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450" h="171450">
                  <a:moveTo>
                    <a:pt x="26179" y="166211"/>
                  </a:moveTo>
                  <a:lnTo>
                    <a:pt x="19512" y="130969"/>
                  </a:lnTo>
                  <a:lnTo>
                    <a:pt x="39514" y="127159"/>
                  </a:lnTo>
                  <a:lnTo>
                    <a:pt x="39514" y="126206"/>
                  </a:lnTo>
                  <a:cubicBezTo>
                    <a:pt x="20464" y="117634"/>
                    <a:pt x="11892" y="102394"/>
                    <a:pt x="8082" y="82391"/>
                  </a:cubicBezTo>
                  <a:cubicBezTo>
                    <a:pt x="2367" y="48101"/>
                    <a:pt x="23322" y="29051"/>
                    <a:pt x="55707" y="23336"/>
                  </a:cubicBezTo>
                  <a:lnTo>
                    <a:pt x="147147" y="7144"/>
                  </a:lnTo>
                  <a:lnTo>
                    <a:pt x="153814" y="44291"/>
                  </a:lnTo>
                  <a:lnTo>
                    <a:pt x="76662" y="57626"/>
                  </a:lnTo>
                  <a:cubicBezTo>
                    <a:pt x="58564" y="60484"/>
                    <a:pt x="34752" y="65246"/>
                    <a:pt x="39514" y="89059"/>
                  </a:cubicBezTo>
                  <a:cubicBezTo>
                    <a:pt x="44277" y="116681"/>
                    <a:pt x="74757" y="116681"/>
                    <a:pt x="93807" y="113824"/>
                  </a:cubicBezTo>
                  <a:lnTo>
                    <a:pt x="164292" y="101441"/>
                  </a:lnTo>
                  <a:lnTo>
                    <a:pt x="170959" y="139541"/>
                  </a:lnTo>
                  <a:lnTo>
                    <a:pt x="26179" y="166211"/>
                  </a:lnTo>
                  <a:close/>
                </a:path>
              </a:pathLst>
            </a:custGeom>
            <a:solidFill>
              <a:srgbClr val="1D1D1B"/>
            </a:solidFill>
            <a:ln w="9525" cap="flat">
              <a:noFill/>
              <a:prstDash val="solid"/>
              <a:miter/>
            </a:ln>
          </p:spPr>
          <p:txBody>
            <a:bodyPr rtlCol="0" anchor="ctr"/>
            <a:lstStyle/>
            <a:p>
              <a:endParaRPr lang="sv-SE" sz="1050"/>
            </a:p>
          </p:txBody>
        </p:sp>
        <p:sp>
          <p:nvSpPr>
            <p:cNvPr id="42" name="Frihandsfigur: Form 41">
              <a:extLst>
                <a:ext uri="{FF2B5EF4-FFF2-40B4-BE49-F238E27FC236}">
                  <a16:creationId xmlns:a16="http://schemas.microsoft.com/office/drawing/2014/main" id="{58BEFF0C-1518-4905-B720-9877EE7F3037}"/>
                </a:ext>
              </a:extLst>
            </p:cNvPr>
            <p:cNvSpPr/>
            <p:nvPr/>
          </p:nvSpPr>
          <p:spPr>
            <a:xfrm>
              <a:off x="4557236" y="3463766"/>
              <a:ext cx="200025" cy="123825"/>
            </a:xfrm>
            <a:custGeom>
              <a:avLst/>
              <a:gdLst>
                <a:gd name="connsiteX0" fmla="*/ 79534 w 200025"/>
                <a:gd name="connsiteY0" fmla="*/ 91916 h 123825"/>
                <a:gd name="connsiteX1" fmla="*/ 81439 w 200025"/>
                <a:gd name="connsiteY1" fmla="*/ 120491 h 123825"/>
                <a:gd name="connsiteX2" fmla="*/ 53816 w 200025"/>
                <a:gd name="connsiteY2" fmla="*/ 122396 h 123825"/>
                <a:gd name="connsiteX3" fmla="*/ 51911 w 200025"/>
                <a:gd name="connsiteY3" fmla="*/ 93821 h 123825"/>
                <a:gd name="connsiteX4" fmla="*/ 22384 w 200025"/>
                <a:gd name="connsiteY4" fmla="*/ 96679 h 123825"/>
                <a:gd name="connsiteX5" fmla="*/ 7144 w 200025"/>
                <a:gd name="connsiteY5" fmla="*/ 59531 h 123825"/>
                <a:gd name="connsiteX6" fmla="*/ 49054 w 200025"/>
                <a:gd name="connsiteY6" fmla="*/ 55721 h 123825"/>
                <a:gd name="connsiteX7" fmla="*/ 46196 w 200025"/>
                <a:gd name="connsiteY7" fmla="*/ 21431 h 123825"/>
                <a:gd name="connsiteX8" fmla="*/ 73819 w 200025"/>
                <a:gd name="connsiteY8" fmla="*/ 19526 h 123825"/>
                <a:gd name="connsiteX9" fmla="*/ 76676 w 200025"/>
                <a:gd name="connsiteY9" fmla="*/ 53816 h 123825"/>
                <a:gd name="connsiteX10" fmla="*/ 145256 w 200025"/>
                <a:gd name="connsiteY10" fmla="*/ 48101 h 123825"/>
                <a:gd name="connsiteX11" fmla="*/ 168116 w 200025"/>
                <a:gd name="connsiteY11" fmla="*/ 28099 h 123825"/>
                <a:gd name="connsiteX12" fmla="*/ 162401 w 200025"/>
                <a:gd name="connsiteY12" fmla="*/ 10954 h 123825"/>
                <a:gd name="connsiteX13" fmla="*/ 192881 w 200025"/>
                <a:gd name="connsiteY13" fmla="*/ 7144 h 123825"/>
                <a:gd name="connsiteX14" fmla="*/ 198596 w 200025"/>
                <a:gd name="connsiteY14" fmla="*/ 34766 h 123825"/>
                <a:gd name="connsiteX15" fmla="*/ 154781 w 200025"/>
                <a:gd name="connsiteY15" fmla="*/ 85249 h 123825"/>
                <a:gd name="connsiteX16" fmla="*/ 79534 w 200025"/>
                <a:gd name="connsiteY16" fmla="*/ 9191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123825">
                  <a:moveTo>
                    <a:pt x="79534" y="91916"/>
                  </a:moveTo>
                  <a:lnTo>
                    <a:pt x="81439" y="120491"/>
                  </a:lnTo>
                  <a:lnTo>
                    <a:pt x="53816" y="122396"/>
                  </a:lnTo>
                  <a:lnTo>
                    <a:pt x="51911" y="93821"/>
                  </a:lnTo>
                  <a:lnTo>
                    <a:pt x="22384" y="96679"/>
                  </a:lnTo>
                  <a:lnTo>
                    <a:pt x="7144" y="59531"/>
                  </a:lnTo>
                  <a:lnTo>
                    <a:pt x="49054" y="55721"/>
                  </a:lnTo>
                  <a:lnTo>
                    <a:pt x="46196" y="21431"/>
                  </a:lnTo>
                  <a:lnTo>
                    <a:pt x="73819" y="19526"/>
                  </a:lnTo>
                  <a:lnTo>
                    <a:pt x="76676" y="53816"/>
                  </a:lnTo>
                  <a:lnTo>
                    <a:pt x="145256" y="48101"/>
                  </a:lnTo>
                  <a:cubicBezTo>
                    <a:pt x="157639" y="47149"/>
                    <a:pt x="169069" y="42386"/>
                    <a:pt x="168116" y="28099"/>
                  </a:cubicBezTo>
                  <a:cubicBezTo>
                    <a:pt x="167164" y="21431"/>
                    <a:pt x="165259" y="14764"/>
                    <a:pt x="162401" y="10954"/>
                  </a:cubicBezTo>
                  <a:lnTo>
                    <a:pt x="192881" y="7144"/>
                  </a:lnTo>
                  <a:cubicBezTo>
                    <a:pt x="195739" y="14764"/>
                    <a:pt x="197644" y="23336"/>
                    <a:pt x="198596" y="34766"/>
                  </a:cubicBezTo>
                  <a:cubicBezTo>
                    <a:pt x="201454" y="64294"/>
                    <a:pt x="184309" y="82391"/>
                    <a:pt x="154781" y="85249"/>
                  </a:cubicBezTo>
                  <a:lnTo>
                    <a:pt x="79534" y="91916"/>
                  </a:lnTo>
                  <a:close/>
                </a:path>
              </a:pathLst>
            </a:custGeom>
            <a:solidFill>
              <a:srgbClr val="1D1D1B"/>
            </a:solidFill>
            <a:ln w="9525" cap="flat">
              <a:noFill/>
              <a:prstDash val="solid"/>
              <a:miter/>
            </a:ln>
          </p:spPr>
          <p:txBody>
            <a:bodyPr rtlCol="0" anchor="ctr"/>
            <a:lstStyle/>
            <a:p>
              <a:endParaRPr lang="sv-SE" sz="1050"/>
            </a:p>
          </p:txBody>
        </p:sp>
        <p:sp>
          <p:nvSpPr>
            <p:cNvPr id="43" name="Frihandsfigur: Form 42">
              <a:extLst>
                <a:ext uri="{FF2B5EF4-FFF2-40B4-BE49-F238E27FC236}">
                  <a16:creationId xmlns:a16="http://schemas.microsoft.com/office/drawing/2014/main" id="{85ED99DB-FFF4-4786-B6C1-378F803CB2FC}"/>
                </a:ext>
              </a:extLst>
            </p:cNvPr>
            <p:cNvSpPr/>
            <p:nvPr/>
          </p:nvSpPr>
          <p:spPr>
            <a:xfrm>
              <a:off x="4591526" y="3366611"/>
              <a:ext cx="161925" cy="95250"/>
            </a:xfrm>
            <a:custGeom>
              <a:avLst/>
              <a:gdLst>
                <a:gd name="connsiteX0" fmla="*/ 10954 w 161925"/>
                <a:gd name="connsiteY0" fmla="*/ 93821 h 95250"/>
                <a:gd name="connsiteX1" fmla="*/ 10954 w 161925"/>
                <a:gd name="connsiteY1" fmla="*/ 59531 h 95250"/>
                <a:gd name="connsiteX2" fmla="*/ 44291 w 161925"/>
                <a:gd name="connsiteY2" fmla="*/ 59531 h 95250"/>
                <a:gd name="connsiteX3" fmla="*/ 44291 w 161925"/>
                <a:gd name="connsiteY3" fmla="*/ 58579 h 95250"/>
                <a:gd name="connsiteX4" fmla="*/ 7144 w 161925"/>
                <a:gd name="connsiteY4" fmla="*/ 18574 h 95250"/>
                <a:gd name="connsiteX5" fmla="*/ 8096 w 161925"/>
                <a:gd name="connsiteY5" fmla="*/ 7144 h 95250"/>
                <a:gd name="connsiteX6" fmla="*/ 46196 w 161925"/>
                <a:gd name="connsiteY6" fmla="*/ 7144 h 95250"/>
                <a:gd name="connsiteX7" fmla="*/ 43339 w 161925"/>
                <a:gd name="connsiteY7" fmla="*/ 24289 h 95250"/>
                <a:gd name="connsiteX8" fmla="*/ 103346 w 161925"/>
                <a:gd name="connsiteY8" fmla="*/ 54769 h 95250"/>
                <a:gd name="connsiteX9" fmla="*/ 157639 w 161925"/>
                <a:gd name="connsiteY9" fmla="*/ 53816 h 95250"/>
                <a:gd name="connsiteX10" fmla="*/ 157639 w 161925"/>
                <a:gd name="connsiteY10" fmla="*/ 91916 h 95250"/>
                <a:gd name="connsiteX11" fmla="*/ 10954 w 161925"/>
                <a:gd name="connsiteY11" fmla="*/ 9382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925" h="95250">
                  <a:moveTo>
                    <a:pt x="10954" y="93821"/>
                  </a:moveTo>
                  <a:lnTo>
                    <a:pt x="10954" y="59531"/>
                  </a:lnTo>
                  <a:lnTo>
                    <a:pt x="44291" y="59531"/>
                  </a:lnTo>
                  <a:lnTo>
                    <a:pt x="44291" y="58579"/>
                  </a:lnTo>
                  <a:cubicBezTo>
                    <a:pt x="30956" y="56674"/>
                    <a:pt x="7144" y="41434"/>
                    <a:pt x="7144" y="18574"/>
                  </a:cubicBezTo>
                  <a:cubicBezTo>
                    <a:pt x="7144" y="14764"/>
                    <a:pt x="7144" y="10954"/>
                    <a:pt x="8096" y="7144"/>
                  </a:cubicBezTo>
                  <a:lnTo>
                    <a:pt x="46196" y="7144"/>
                  </a:lnTo>
                  <a:cubicBezTo>
                    <a:pt x="44291" y="10954"/>
                    <a:pt x="43339" y="17621"/>
                    <a:pt x="43339" y="24289"/>
                  </a:cubicBezTo>
                  <a:cubicBezTo>
                    <a:pt x="43339" y="55721"/>
                    <a:pt x="82391" y="54769"/>
                    <a:pt x="103346" y="54769"/>
                  </a:cubicBezTo>
                  <a:lnTo>
                    <a:pt x="157639" y="53816"/>
                  </a:lnTo>
                  <a:lnTo>
                    <a:pt x="157639" y="91916"/>
                  </a:lnTo>
                  <a:lnTo>
                    <a:pt x="10954" y="93821"/>
                  </a:lnTo>
                  <a:close/>
                </a:path>
              </a:pathLst>
            </a:custGeom>
            <a:solidFill>
              <a:srgbClr val="1D1D1B"/>
            </a:solidFill>
            <a:ln w="9525" cap="flat">
              <a:noFill/>
              <a:prstDash val="solid"/>
              <a:miter/>
            </a:ln>
          </p:spPr>
          <p:txBody>
            <a:bodyPr rtlCol="0" anchor="ctr"/>
            <a:lstStyle/>
            <a:p>
              <a:endParaRPr lang="sv-SE" sz="1050"/>
            </a:p>
          </p:txBody>
        </p:sp>
        <p:sp>
          <p:nvSpPr>
            <p:cNvPr id="44" name="Frihandsfigur: Form 43">
              <a:extLst>
                <a:ext uri="{FF2B5EF4-FFF2-40B4-BE49-F238E27FC236}">
                  <a16:creationId xmlns:a16="http://schemas.microsoft.com/office/drawing/2014/main" id="{85642764-B88D-4F68-AC47-ADB132105CFF}"/>
                </a:ext>
              </a:extLst>
            </p:cNvPr>
            <p:cNvSpPr/>
            <p:nvPr/>
          </p:nvSpPr>
          <p:spPr>
            <a:xfrm>
              <a:off x="4595929" y="3210080"/>
              <a:ext cx="161925" cy="161925"/>
            </a:xfrm>
            <a:custGeom>
              <a:avLst/>
              <a:gdLst>
                <a:gd name="connsiteX0" fmla="*/ 7503 w 161925"/>
                <a:gd name="connsiteY0" fmla="*/ 77950 h 161925"/>
                <a:gd name="connsiteX1" fmla="*/ 91323 w 161925"/>
                <a:gd name="connsiteY1" fmla="*/ 7465 h 161925"/>
                <a:gd name="connsiteX2" fmla="*/ 160856 w 161925"/>
                <a:gd name="connsiteY2" fmla="*/ 90332 h 161925"/>
                <a:gd name="connsiteX3" fmla="*/ 78941 w 161925"/>
                <a:gd name="connsiteY3" fmla="*/ 160817 h 161925"/>
                <a:gd name="connsiteX4" fmla="*/ 7503 w 161925"/>
                <a:gd name="connsiteY4" fmla="*/ 77950 h 161925"/>
                <a:gd name="connsiteX5" fmla="*/ 131328 w 161925"/>
                <a:gd name="connsiteY5" fmla="*/ 87475 h 161925"/>
                <a:gd name="connsiteX6" fmla="*/ 83703 w 161925"/>
                <a:gd name="connsiteY6" fmla="*/ 46517 h 161925"/>
                <a:gd name="connsiteX7" fmla="*/ 37031 w 161925"/>
                <a:gd name="connsiteY7" fmla="*/ 79855 h 161925"/>
                <a:gd name="connsiteX8" fmla="*/ 77988 w 161925"/>
                <a:gd name="connsiteY8" fmla="*/ 119860 h 161925"/>
                <a:gd name="connsiteX9" fmla="*/ 131328 w 161925"/>
                <a:gd name="connsiteY9" fmla="*/ 874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7503" y="77950"/>
                  </a:moveTo>
                  <a:cubicBezTo>
                    <a:pt x="11313" y="34135"/>
                    <a:pt x="42746" y="3655"/>
                    <a:pt x="91323" y="7465"/>
                  </a:cubicBezTo>
                  <a:cubicBezTo>
                    <a:pt x="133233" y="11275"/>
                    <a:pt x="164666" y="41755"/>
                    <a:pt x="160856" y="90332"/>
                  </a:cubicBezTo>
                  <a:cubicBezTo>
                    <a:pt x="157046" y="138910"/>
                    <a:pt x="120851" y="163675"/>
                    <a:pt x="78941" y="160817"/>
                  </a:cubicBezTo>
                  <a:cubicBezTo>
                    <a:pt x="30363" y="156055"/>
                    <a:pt x="3693" y="120813"/>
                    <a:pt x="7503" y="77950"/>
                  </a:cubicBezTo>
                  <a:close/>
                  <a:moveTo>
                    <a:pt x="131328" y="87475"/>
                  </a:moveTo>
                  <a:cubicBezTo>
                    <a:pt x="134186" y="57947"/>
                    <a:pt x="108468" y="48422"/>
                    <a:pt x="83703" y="46517"/>
                  </a:cubicBezTo>
                  <a:cubicBezTo>
                    <a:pt x="60843" y="44612"/>
                    <a:pt x="38936" y="55090"/>
                    <a:pt x="37031" y="79855"/>
                  </a:cubicBezTo>
                  <a:cubicBezTo>
                    <a:pt x="35126" y="104620"/>
                    <a:pt x="56081" y="117955"/>
                    <a:pt x="77988" y="119860"/>
                  </a:cubicBezTo>
                  <a:cubicBezTo>
                    <a:pt x="101801" y="122717"/>
                    <a:pt x="128471" y="117002"/>
                    <a:pt x="131328" y="87475"/>
                  </a:cubicBezTo>
                  <a:close/>
                </a:path>
              </a:pathLst>
            </a:custGeom>
            <a:solidFill>
              <a:srgbClr val="1D1D1B"/>
            </a:solidFill>
            <a:ln w="9525" cap="flat">
              <a:noFill/>
              <a:prstDash val="solid"/>
              <a:miter/>
            </a:ln>
          </p:spPr>
          <p:txBody>
            <a:bodyPr rtlCol="0" anchor="ctr"/>
            <a:lstStyle/>
            <a:p>
              <a:endParaRPr lang="sv-SE" sz="1050"/>
            </a:p>
          </p:txBody>
        </p:sp>
        <p:sp>
          <p:nvSpPr>
            <p:cNvPr id="45" name="Frihandsfigur: Form 44">
              <a:extLst>
                <a:ext uri="{FF2B5EF4-FFF2-40B4-BE49-F238E27FC236}">
                  <a16:creationId xmlns:a16="http://schemas.microsoft.com/office/drawing/2014/main" id="{E1DE3806-161E-4B43-8BA7-4469D8F5B7EF}"/>
                </a:ext>
              </a:extLst>
            </p:cNvPr>
            <p:cNvSpPr/>
            <p:nvPr/>
          </p:nvSpPr>
          <p:spPr>
            <a:xfrm>
              <a:off x="4545806" y="3125629"/>
              <a:ext cx="228600" cy="85725"/>
            </a:xfrm>
            <a:custGeom>
              <a:avLst/>
              <a:gdLst>
                <a:gd name="connsiteX0" fmla="*/ 7144 w 228600"/>
                <a:gd name="connsiteY0" fmla="*/ 45244 h 85725"/>
                <a:gd name="connsiteX1" fmla="*/ 13811 w 228600"/>
                <a:gd name="connsiteY1" fmla="*/ 7144 h 85725"/>
                <a:gd name="connsiteX2" fmla="*/ 225266 w 228600"/>
                <a:gd name="connsiteY2" fmla="*/ 42386 h 85725"/>
                <a:gd name="connsiteX3" fmla="*/ 218599 w 228600"/>
                <a:gd name="connsiteY3" fmla="*/ 80486 h 85725"/>
                <a:gd name="connsiteX4" fmla="*/ 7144 w 228600"/>
                <a:gd name="connsiteY4" fmla="*/ 45244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85725">
                  <a:moveTo>
                    <a:pt x="7144" y="45244"/>
                  </a:moveTo>
                  <a:lnTo>
                    <a:pt x="13811" y="7144"/>
                  </a:lnTo>
                  <a:lnTo>
                    <a:pt x="225266" y="42386"/>
                  </a:lnTo>
                  <a:lnTo>
                    <a:pt x="218599" y="80486"/>
                  </a:lnTo>
                  <a:lnTo>
                    <a:pt x="7144" y="45244"/>
                  </a:lnTo>
                  <a:close/>
                </a:path>
              </a:pathLst>
            </a:custGeom>
            <a:solidFill>
              <a:srgbClr val="1D1D1B"/>
            </a:solidFill>
            <a:ln w="9525" cap="flat">
              <a:noFill/>
              <a:prstDash val="solid"/>
              <a:miter/>
            </a:ln>
          </p:spPr>
          <p:txBody>
            <a:bodyPr rtlCol="0" anchor="ctr"/>
            <a:lstStyle/>
            <a:p>
              <a:endParaRPr lang="sv-SE" sz="1050"/>
            </a:p>
          </p:txBody>
        </p:sp>
        <p:sp>
          <p:nvSpPr>
            <p:cNvPr id="46" name="Frihandsfigur: Form 45">
              <a:extLst>
                <a:ext uri="{FF2B5EF4-FFF2-40B4-BE49-F238E27FC236}">
                  <a16:creationId xmlns:a16="http://schemas.microsoft.com/office/drawing/2014/main" id="{F6E5C0FA-BEF9-46E8-9BC6-6FF8E73E792F}"/>
                </a:ext>
              </a:extLst>
            </p:cNvPr>
            <p:cNvSpPr/>
            <p:nvPr/>
          </p:nvSpPr>
          <p:spPr>
            <a:xfrm>
              <a:off x="4560094" y="3048476"/>
              <a:ext cx="228600" cy="95250"/>
            </a:xfrm>
            <a:custGeom>
              <a:avLst/>
              <a:gdLst>
                <a:gd name="connsiteX0" fmla="*/ 7144 w 228600"/>
                <a:gd name="connsiteY0" fmla="*/ 44291 h 95250"/>
                <a:gd name="connsiteX1" fmla="*/ 15716 w 228600"/>
                <a:gd name="connsiteY1" fmla="*/ 7144 h 95250"/>
                <a:gd name="connsiteX2" fmla="*/ 224314 w 228600"/>
                <a:gd name="connsiteY2" fmla="*/ 52864 h 95250"/>
                <a:gd name="connsiteX3" fmla="*/ 215741 w 228600"/>
                <a:gd name="connsiteY3" fmla="*/ 90011 h 95250"/>
                <a:gd name="connsiteX4" fmla="*/ 7144 w 228600"/>
                <a:gd name="connsiteY4" fmla="*/ 44291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95250">
                  <a:moveTo>
                    <a:pt x="7144" y="44291"/>
                  </a:moveTo>
                  <a:lnTo>
                    <a:pt x="15716" y="7144"/>
                  </a:lnTo>
                  <a:lnTo>
                    <a:pt x="224314" y="52864"/>
                  </a:lnTo>
                  <a:lnTo>
                    <a:pt x="215741" y="90011"/>
                  </a:lnTo>
                  <a:lnTo>
                    <a:pt x="7144" y="44291"/>
                  </a:lnTo>
                  <a:close/>
                </a:path>
              </a:pathLst>
            </a:custGeom>
            <a:solidFill>
              <a:srgbClr val="1D1D1B"/>
            </a:solidFill>
            <a:ln w="9525" cap="flat">
              <a:noFill/>
              <a:prstDash val="solid"/>
              <a:miter/>
            </a:ln>
          </p:spPr>
          <p:txBody>
            <a:bodyPr rtlCol="0" anchor="ctr"/>
            <a:lstStyle/>
            <a:p>
              <a:endParaRPr lang="sv-SE" sz="1050"/>
            </a:p>
          </p:txBody>
        </p:sp>
        <p:sp>
          <p:nvSpPr>
            <p:cNvPr id="47" name="Frihandsfigur: Form 46">
              <a:extLst>
                <a:ext uri="{FF2B5EF4-FFF2-40B4-BE49-F238E27FC236}">
                  <a16:creationId xmlns:a16="http://schemas.microsoft.com/office/drawing/2014/main" id="{4F8C7B04-0003-4A78-89A5-24D0FFFF04C3}"/>
                </a:ext>
              </a:extLst>
            </p:cNvPr>
            <p:cNvSpPr/>
            <p:nvPr/>
          </p:nvSpPr>
          <p:spPr>
            <a:xfrm>
              <a:off x="4651880" y="2919698"/>
              <a:ext cx="171450" cy="152400"/>
            </a:xfrm>
            <a:custGeom>
              <a:avLst/>
              <a:gdLst>
                <a:gd name="connsiteX0" fmla="*/ 163007 w 171450"/>
                <a:gd name="connsiteY0" fmla="*/ 40672 h 152400"/>
                <a:gd name="connsiteX1" fmla="*/ 160150 w 171450"/>
                <a:gd name="connsiteY1" fmla="*/ 92107 h 152400"/>
                <a:gd name="connsiteX2" fmla="*/ 64900 w 171450"/>
                <a:gd name="connsiteY2" fmla="*/ 143542 h 152400"/>
                <a:gd name="connsiteX3" fmla="*/ 10607 w 171450"/>
                <a:gd name="connsiteY3" fmla="*/ 55912 h 152400"/>
                <a:gd name="connsiteX4" fmla="*/ 115382 w 171450"/>
                <a:gd name="connsiteY4" fmla="*/ 14955 h 152400"/>
                <a:gd name="connsiteX5" fmla="*/ 85855 w 171450"/>
                <a:gd name="connsiteY5" fmla="*/ 112109 h 152400"/>
                <a:gd name="connsiteX6" fmla="*/ 133480 w 171450"/>
                <a:gd name="connsiteY6" fmla="*/ 82582 h 152400"/>
                <a:gd name="connsiteX7" fmla="*/ 133480 w 171450"/>
                <a:gd name="connsiteY7" fmla="*/ 32099 h 152400"/>
                <a:gd name="connsiteX8" fmla="*/ 163007 w 171450"/>
                <a:gd name="connsiteY8" fmla="*/ 40672 h 152400"/>
                <a:gd name="connsiteX9" fmla="*/ 80140 w 171450"/>
                <a:gd name="connsiteY9" fmla="*/ 41624 h 152400"/>
                <a:gd name="connsiteX10" fmla="*/ 38230 w 171450"/>
                <a:gd name="connsiteY10" fmla="*/ 61627 h 152400"/>
                <a:gd name="connsiteX11" fmla="*/ 61090 w 171450"/>
                <a:gd name="connsiteY11" fmla="*/ 103537 h 152400"/>
                <a:gd name="connsiteX12" fmla="*/ 80140 w 171450"/>
                <a:gd name="connsiteY12" fmla="*/ 41624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52400">
                  <a:moveTo>
                    <a:pt x="163007" y="40672"/>
                  </a:moveTo>
                  <a:cubicBezTo>
                    <a:pt x="166817" y="55912"/>
                    <a:pt x="165865" y="73057"/>
                    <a:pt x="160150" y="92107"/>
                  </a:cubicBezTo>
                  <a:cubicBezTo>
                    <a:pt x="145862" y="138780"/>
                    <a:pt x="111572" y="157830"/>
                    <a:pt x="64900" y="143542"/>
                  </a:cubicBezTo>
                  <a:cubicBezTo>
                    <a:pt x="23942" y="131159"/>
                    <a:pt x="-2728" y="99727"/>
                    <a:pt x="10607" y="55912"/>
                  </a:cubicBezTo>
                  <a:cubicBezTo>
                    <a:pt x="25847" y="3524"/>
                    <a:pt x="66805" y="-286"/>
                    <a:pt x="115382" y="14955"/>
                  </a:cubicBezTo>
                  <a:lnTo>
                    <a:pt x="85855" y="112109"/>
                  </a:lnTo>
                  <a:cubicBezTo>
                    <a:pt x="108715" y="116872"/>
                    <a:pt x="126812" y="105442"/>
                    <a:pt x="133480" y="82582"/>
                  </a:cubicBezTo>
                  <a:cubicBezTo>
                    <a:pt x="139195" y="64484"/>
                    <a:pt x="136337" y="47339"/>
                    <a:pt x="133480" y="32099"/>
                  </a:cubicBezTo>
                  <a:lnTo>
                    <a:pt x="163007" y="40672"/>
                  </a:lnTo>
                  <a:close/>
                  <a:moveTo>
                    <a:pt x="80140" y="41624"/>
                  </a:moveTo>
                  <a:cubicBezTo>
                    <a:pt x="62042" y="37814"/>
                    <a:pt x="43945" y="40672"/>
                    <a:pt x="38230" y="61627"/>
                  </a:cubicBezTo>
                  <a:cubicBezTo>
                    <a:pt x="32515" y="82582"/>
                    <a:pt x="42992" y="96869"/>
                    <a:pt x="61090" y="103537"/>
                  </a:cubicBezTo>
                  <a:lnTo>
                    <a:pt x="80140" y="41624"/>
                  </a:lnTo>
                  <a:close/>
                </a:path>
              </a:pathLst>
            </a:custGeom>
            <a:solidFill>
              <a:srgbClr val="1D1D1B"/>
            </a:solidFill>
            <a:ln w="9525" cap="flat">
              <a:noFill/>
              <a:prstDash val="solid"/>
              <a:miter/>
            </a:ln>
          </p:spPr>
          <p:txBody>
            <a:bodyPr rtlCol="0" anchor="ctr"/>
            <a:lstStyle/>
            <a:p>
              <a:endParaRPr lang="sv-SE" sz="1050"/>
            </a:p>
          </p:txBody>
        </p:sp>
        <p:sp>
          <p:nvSpPr>
            <p:cNvPr id="48" name="Frihandsfigur: Form 47">
              <a:extLst>
                <a:ext uri="{FF2B5EF4-FFF2-40B4-BE49-F238E27FC236}">
                  <a16:creationId xmlns:a16="http://schemas.microsoft.com/office/drawing/2014/main" id="{F93E05F7-4F53-4C0F-9494-6B8FE7137848}"/>
                </a:ext>
              </a:extLst>
            </p:cNvPr>
            <p:cNvSpPr/>
            <p:nvPr/>
          </p:nvSpPr>
          <p:spPr>
            <a:xfrm>
              <a:off x="4690586" y="2791301"/>
              <a:ext cx="161925" cy="142875"/>
            </a:xfrm>
            <a:custGeom>
              <a:avLst/>
              <a:gdLst>
                <a:gd name="connsiteX0" fmla="*/ 7144 w 161925"/>
                <a:gd name="connsiteY0" fmla="*/ 89059 h 142875"/>
                <a:gd name="connsiteX1" fmla="*/ 19526 w 161925"/>
                <a:gd name="connsiteY1" fmla="*/ 57626 h 142875"/>
                <a:gd name="connsiteX2" fmla="*/ 50959 w 161925"/>
                <a:gd name="connsiteY2" fmla="*/ 70009 h 142875"/>
                <a:gd name="connsiteX3" fmla="*/ 50959 w 161925"/>
                <a:gd name="connsiteY3" fmla="*/ 69056 h 142875"/>
                <a:gd name="connsiteX4" fmla="*/ 31909 w 161925"/>
                <a:gd name="connsiteY4" fmla="*/ 17621 h 142875"/>
                <a:gd name="connsiteX5" fmla="*/ 37624 w 161925"/>
                <a:gd name="connsiteY5" fmla="*/ 7144 h 142875"/>
                <a:gd name="connsiteX6" fmla="*/ 72866 w 161925"/>
                <a:gd name="connsiteY6" fmla="*/ 21431 h 142875"/>
                <a:gd name="connsiteX7" fmla="*/ 63341 w 161925"/>
                <a:gd name="connsiteY7" fmla="*/ 35719 h 142875"/>
                <a:gd name="connsiteX8" fmla="*/ 107156 w 161925"/>
                <a:gd name="connsiteY8" fmla="*/ 87154 h 142875"/>
                <a:gd name="connsiteX9" fmla="*/ 156686 w 161925"/>
                <a:gd name="connsiteY9" fmla="*/ 107156 h 142875"/>
                <a:gd name="connsiteX10" fmla="*/ 142399 w 161925"/>
                <a:gd name="connsiteY10" fmla="*/ 142399 h 142875"/>
                <a:gd name="connsiteX11" fmla="*/ 7144 w 161925"/>
                <a:gd name="connsiteY11" fmla="*/ 890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925" h="142875">
                  <a:moveTo>
                    <a:pt x="7144" y="89059"/>
                  </a:moveTo>
                  <a:lnTo>
                    <a:pt x="19526" y="57626"/>
                  </a:lnTo>
                  <a:lnTo>
                    <a:pt x="50959" y="70009"/>
                  </a:lnTo>
                  <a:lnTo>
                    <a:pt x="50959" y="69056"/>
                  </a:lnTo>
                  <a:cubicBezTo>
                    <a:pt x="38576" y="62389"/>
                    <a:pt x="23336" y="39529"/>
                    <a:pt x="31909" y="17621"/>
                  </a:cubicBezTo>
                  <a:cubicBezTo>
                    <a:pt x="32861" y="13811"/>
                    <a:pt x="34766" y="10001"/>
                    <a:pt x="37624" y="7144"/>
                  </a:cubicBezTo>
                  <a:lnTo>
                    <a:pt x="72866" y="21431"/>
                  </a:lnTo>
                  <a:cubicBezTo>
                    <a:pt x="70009" y="23336"/>
                    <a:pt x="66199" y="30004"/>
                    <a:pt x="63341" y="35719"/>
                  </a:cubicBezTo>
                  <a:cubicBezTo>
                    <a:pt x="51911" y="64294"/>
                    <a:pt x="88106" y="78581"/>
                    <a:pt x="107156" y="87154"/>
                  </a:cubicBezTo>
                  <a:lnTo>
                    <a:pt x="156686" y="107156"/>
                  </a:lnTo>
                  <a:lnTo>
                    <a:pt x="142399" y="142399"/>
                  </a:lnTo>
                  <a:lnTo>
                    <a:pt x="7144" y="89059"/>
                  </a:lnTo>
                  <a:close/>
                </a:path>
              </a:pathLst>
            </a:custGeom>
            <a:solidFill>
              <a:srgbClr val="1D1D1B"/>
            </a:solidFill>
            <a:ln w="9525" cap="flat">
              <a:noFill/>
              <a:prstDash val="solid"/>
              <a:miter/>
            </a:ln>
          </p:spPr>
          <p:txBody>
            <a:bodyPr rtlCol="0" anchor="ctr"/>
            <a:lstStyle/>
            <a:p>
              <a:endParaRPr lang="sv-SE" sz="1050"/>
            </a:p>
          </p:txBody>
        </p:sp>
        <p:sp>
          <p:nvSpPr>
            <p:cNvPr id="49" name="Frihandsfigur: Form 48">
              <a:extLst>
                <a:ext uri="{FF2B5EF4-FFF2-40B4-BE49-F238E27FC236}">
                  <a16:creationId xmlns:a16="http://schemas.microsoft.com/office/drawing/2014/main" id="{A54E1EB9-5923-406C-9AF9-014989C4F0EA}"/>
                </a:ext>
              </a:extLst>
            </p:cNvPr>
            <p:cNvSpPr/>
            <p:nvPr/>
          </p:nvSpPr>
          <p:spPr>
            <a:xfrm>
              <a:off x="4742021" y="2680377"/>
              <a:ext cx="190500" cy="161925"/>
            </a:xfrm>
            <a:custGeom>
              <a:avLst/>
              <a:gdLst>
                <a:gd name="connsiteX0" fmla="*/ 7144 w 190500"/>
                <a:gd name="connsiteY0" fmla="*/ 96160 h 161925"/>
                <a:gd name="connsiteX1" fmla="*/ 20479 w 190500"/>
                <a:gd name="connsiteY1" fmla="*/ 45678 h 161925"/>
                <a:gd name="connsiteX2" fmla="*/ 104299 w 190500"/>
                <a:gd name="connsiteY2" fmla="*/ 17103 h 161925"/>
                <a:gd name="connsiteX3" fmla="*/ 121444 w 190500"/>
                <a:gd name="connsiteY3" fmla="*/ 25675 h 161925"/>
                <a:gd name="connsiteX4" fmla="*/ 154781 w 190500"/>
                <a:gd name="connsiteY4" fmla="*/ 41868 h 161925"/>
                <a:gd name="connsiteX5" fmla="*/ 185261 w 190500"/>
                <a:gd name="connsiteY5" fmla="*/ 55203 h 161925"/>
                <a:gd name="connsiteX6" fmla="*/ 170021 w 190500"/>
                <a:gd name="connsiteY6" fmla="*/ 84730 h 161925"/>
                <a:gd name="connsiteX7" fmla="*/ 150019 w 190500"/>
                <a:gd name="connsiteY7" fmla="*/ 76158 h 161925"/>
                <a:gd name="connsiteX8" fmla="*/ 150019 w 190500"/>
                <a:gd name="connsiteY8" fmla="*/ 77110 h 161925"/>
                <a:gd name="connsiteX9" fmla="*/ 151924 w 190500"/>
                <a:gd name="connsiteY9" fmla="*/ 129498 h 161925"/>
                <a:gd name="connsiteX10" fmla="*/ 90011 w 190500"/>
                <a:gd name="connsiteY10" fmla="*/ 155215 h 161925"/>
                <a:gd name="connsiteX11" fmla="*/ 64294 w 190500"/>
                <a:gd name="connsiteY11" fmla="*/ 114258 h 161925"/>
                <a:gd name="connsiteX12" fmla="*/ 79534 w 190500"/>
                <a:gd name="connsiteY12" fmla="*/ 66633 h 161925"/>
                <a:gd name="connsiteX13" fmla="*/ 89059 w 190500"/>
                <a:gd name="connsiteY13" fmla="*/ 47583 h 161925"/>
                <a:gd name="connsiteX14" fmla="*/ 46196 w 190500"/>
                <a:gd name="connsiteY14" fmla="*/ 62823 h 161925"/>
                <a:gd name="connsiteX15" fmla="*/ 39529 w 190500"/>
                <a:gd name="connsiteY15" fmla="*/ 110448 h 161925"/>
                <a:gd name="connsiteX16" fmla="*/ 7144 w 190500"/>
                <a:gd name="connsiteY16" fmla="*/ 96160 h 161925"/>
                <a:gd name="connsiteX17" fmla="*/ 129064 w 190500"/>
                <a:gd name="connsiteY17" fmla="*/ 108543 h 161925"/>
                <a:gd name="connsiteX18" fmla="*/ 130016 w 190500"/>
                <a:gd name="connsiteY18" fmla="*/ 79015 h 161925"/>
                <a:gd name="connsiteX19" fmla="*/ 106204 w 190500"/>
                <a:gd name="connsiteY19" fmla="*/ 58060 h 161925"/>
                <a:gd name="connsiteX20" fmla="*/ 98584 w 190500"/>
                <a:gd name="connsiteY20" fmla="*/ 72348 h 161925"/>
                <a:gd name="connsiteX21" fmla="*/ 101441 w 190500"/>
                <a:gd name="connsiteY21" fmla="*/ 121878 h 161925"/>
                <a:gd name="connsiteX22" fmla="*/ 129064 w 190500"/>
                <a:gd name="connsiteY22" fmla="*/ 10854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00" h="161925">
                  <a:moveTo>
                    <a:pt x="7144" y="96160"/>
                  </a:moveTo>
                  <a:cubicBezTo>
                    <a:pt x="8096" y="79968"/>
                    <a:pt x="12859" y="59965"/>
                    <a:pt x="20479" y="45678"/>
                  </a:cubicBezTo>
                  <a:cubicBezTo>
                    <a:pt x="40481" y="5673"/>
                    <a:pt x="66199" y="-1947"/>
                    <a:pt x="104299" y="17103"/>
                  </a:cubicBezTo>
                  <a:lnTo>
                    <a:pt x="121444" y="25675"/>
                  </a:lnTo>
                  <a:cubicBezTo>
                    <a:pt x="134779" y="32343"/>
                    <a:pt x="144304" y="37105"/>
                    <a:pt x="154781" y="41868"/>
                  </a:cubicBezTo>
                  <a:cubicBezTo>
                    <a:pt x="165259" y="46630"/>
                    <a:pt x="173831" y="50440"/>
                    <a:pt x="185261" y="55203"/>
                  </a:cubicBezTo>
                  <a:lnTo>
                    <a:pt x="170021" y="84730"/>
                  </a:lnTo>
                  <a:cubicBezTo>
                    <a:pt x="162401" y="82825"/>
                    <a:pt x="153829" y="78063"/>
                    <a:pt x="150019" y="76158"/>
                  </a:cubicBezTo>
                  <a:lnTo>
                    <a:pt x="150019" y="77110"/>
                  </a:lnTo>
                  <a:cubicBezTo>
                    <a:pt x="160496" y="92350"/>
                    <a:pt x="159544" y="113305"/>
                    <a:pt x="151924" y="129498"/>
                  </a:cubicBezTo>
                  <a:cubicBezTo>
                    <a:pt x="140494" y="152358"/>
                    <a:pt x="114776" y="168550"/>
                    <a:pt x="90011" y="155215"/>
                  </a:cubicBezTo>
                  <a:cubicBezTo>
                    <a:pt x="70009" y="144738"/>
                    <a:pt x="64294" y="130450"/>
                    <a:pt x="64294" y="114258"/>
                  </a:cubicBezTo>
                  <a:cubicBezTo>
                    <a:pt x="64294" y="98065"/>
                    <a:pt x="71914" y="80920"/>
                    <a:pt x="79534" y="66633"/>
                  </a:cubicBezTo>
                  <a:lnTo>
                    <a:pt x="89059" y="47583"/>
                  </a:lnTo>
                  <a:cubicBezTo>
                    <a:pt x="68104" y="37105"/>
                    <a:pt x="55721" y="42820"/>
                    <a:pt x="46196" y="62823"/>
                  </a:cubicBezTo>
                  <a:cubicBezTo>
                    <a:pt x="38576" y="77110"/>
                    <a:pt x="36671" y="94255"/>
                    <a:pt x="39529" y="110448"/>
                  </a:cubicBezTo>
                  <a:lnTo>
                    <a:pt x="7144" y="96160"/>
                  </a:lnTo>
                  <a:close/>
                  <a:moveTo>
                    <a:pt x="129064" y="108543"/>
                  </a:moveTo>
                  <a:cubicBezTo>
                    <a:pt x="134779" y="98065"/>
                    <a:pt x="133826" y="87588"/>
                    <a:pt x="130016" y="79015"/>
                  </a:cubicBezTo>
                  <a:cubicBezTo>
                    <a:pt x="125254" y="69490"/>
                    <a:pt x="116681" y="63775"/>
                    <a:pt x="106204" y="58060"/>
                  </a:cubicBezTo>
                  <a:lnTo>
                    <a:pt x="98584" y="72348"/>
                  </a:lnTo>
                  <a:cubicBezTo>
                    <a:pt x="90964" y="87588"/>
                    <a:pt x="81439" y="111400"/>
                    <a:pt x="101441" y="121878"/>
                  </a:cubicBezTo>
                  <a:cubicBezTo>
                    <a:pt x="113824" y="127593"/>
                    <a:pt x="123349" y="120925"/>
                    <a:pt x="129064" y="108543"/>
                  </a:cubicBezTo>
                  <a:close/>
                </a:path>
              </a:pathLst>
            </a:custGeom>
            <a:solidFill>
              <a:srgbClr val="1D1D1B"/>
            </a:solidFill>
            <a:ln w="9525" cap="flat">
              <a:noFill/>
              <a:prstDash val="solid"/>
              <a:miter/>
            </a:ln>
          </p:spPr>
          <p:txBody>
            <a:bodyPr rtlCol="0" anchor="ctr"/>
            <a:lstStyle/>
            <a:p>
              <a:endParaRPr lang="sv-SE" sz="1050"/>
            </a:p>
          </p:txBody>
        </p:sp>
        <p:sp>
          <p:nvSpPr>
            <p:cNvPr id="50" name="Frihandsfigur: Form 49">
              <a:extLst>
                <a:ext uri="{FF2B5EF4-FFF2-40B4-BE49-F238E27FC236}">
                  <a16:creationId xmlns:a16="http://schemas.microsoft.com/office/drawing/2014/main" id="{305A344B-D589-4E98-9A80-F43C515DF1CF}"/>
                </a:ext>
              </a:extLst>
            </p:cNvPr>
            <p:cNvSpPr/>
            <p:nvPr/>
          </p:nvSpPr>
          <p:spPr>
            <a:xfrm>
              <a:off x="5452586" y="1921669"/>
              <a:ext cx="219075" cy="238125"/>
            </a:xfrm>
            <a:custGeom>
              <a:avLst/>
              <a:gdLst>
                <a:gd name="connsiteX0" fmla="*/ 7144 w 219075"/>
                <a:gd name="connsiteY0" fmla="*/ 66199 h 238125"/>
                <a:gd name="connsiteX1" fmla="*/ 44291 w 219075"/>
                <a:gd name="connsiteY1" fmla="*/ 51911 h 238125"/>
                <a:gd name="connsiteX2" fmla="*/ 87154 w 219075"/>
                <a:gd name="connsiteY2" fmla="*/ 158591 h 238125"/>
                <a:gd name="connsiteX3" fmla="*/ 146209 w 219075"/>
                <a:gd name="connsiteY3" fmla="*/ 195739 h 238125"/>
                <a:gd name="connsiteX4" fmla="*/ 164306 w 219075"/>
                <a:gd name="connsiteY4" fmla="*/ 128111 h 238125"/>
                <a:gd name="connsiteX5" fmla="*/ 121444 w 219075"/>
                <a:gd name="connsiteY5" fmla="*/ 21431 h 238125"/>
                <a:gd name="connsiteX6" fmla="*/ 158591 w 219075"/>
                <a:gd name="connsiteY6" fmla="*/ 7144 h 238125"/>
                <a:gd name="connsiteX7" fmla="*/ 205264 w 219075"/>
                <a:gd name="connsiteY7" fmla="*/ 125254 h 238125"/>
                <a:gd name="connsiteX8" fmla="*/ 157639 w 219075"/>
                <a:gd name="connsiteY8" fmla="*/ 225266 h 238125"/>
                <a:gd name="connsiteX9" fmla="*/ 54769 w 219075"/>
                <a:gd name="connsiteY9" fmla="*/ 185261 h 238125"/>
                <a:gd name="connsiteX10" fmla="*/ 7144 w 219075"/>
                <a:gd name="connsiteY10" fmla="*/ 661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75" h="238125">
                  <a:moveTo>
                    <a:pt x="7144" y="66199"/>
                  </a:moveTo>
                  <a:lnTo>
                    <a:pt x="44291" y="51911"/>
                  </a:lnTo>
                  <a:lnTo>
                    <a:pt x="87154" y="158591"/>
                  </a:lnTo>
                  <a:cubicBezTo>
                    <a:pt x="99536" y="190024"/>
                    <a:pt x="117634" y="207169"/>
                    <a:pt x="146209" y="195739"/>
                  </a:cubicBezTo>
                  <a:cubicBezTo>
                    <a:pt x="174784" y="184309"/>
                    <a:pt x="176689" y="159544"/>
                    <a:pt x="164306" y="128111"/>
                  </a:cubicBezTo>
                  <a:lnTo>
                    <a:pt x="121444" y="21431"/>
                  </a:lnTo>
                  <a:lnTo>
                    <a:pt x="158591" y="7144"/>
                  </a:lnTo>
                  <a:lnTo>
                    <a:pt x="205264" y="125254"/>
                  </a:lnTo>
                  <a:cubicBezTo>
                    <a:pt x="225266" y="174784"/>
                    <a:pt x="205264" y="206216"/>
                    <a:pt x="157639" y="225266"/>
                  </a:cubicBezTo>
                  <a:cubicBezTo>
                    <a:pt x="110014" y="244316"/>
                    <a:pt x="73819" y="234791"/>
                    <a:pt x="54769" y="185261"/>
                  </a:cubicBezTo>
                  <a:lnTo>
                    <a:pt x="7144" y="66199"/>
                  </a:lnTo>
                  <a:close/>
                </a:path>
              </a:pathLst>
            </a:custGeom>
            <a:solidFill>
              <a:srgbClr val="1D1D1B"/>
            </a:solidFill>
            <a:ln w="9525" cap="flat">
              <a:noFill/>
              <a:prstDash val="solid"/>
              <a:miter/>
            </a:ln>
          </p:spPr>
          <p:txBody>
            <a:bodyPr rtlCol="0" anchor="ctr"/>
            <a:lstStyle/>
            <a:p>
              <a:endParaRPr lang="sv-SE" sz="1050"/>
            </a:p>
          </p:txBody>
        </p:sp>
        <p:sp>
          <p:nvSpPr>
            <p:cNvPr id="51" name="Frihandsfigur: Form 50">
              <a:extLst>
                <a:ext uri="{FF2B5EF4-FFF2-40B4-BE49-F238E27FC236}">
                  <a16:creationId xmlns:a16="http://schemas.microsoft.com/office/drawing/2014/main" id="{A3DBEEE4-6652-463A-83FB-D76D39207D69}"/>
                </a:ext>
              </a:extLst>
            </p:cNvPr>
            <p:cNvSpPr/>
            <p:nvPr/>
          </p:nvSpPr>
          <p:spPr>
            <a:xfrm>
              <a:off x="5665946" y="1930155"/>
              <a:ext cx="180975" cy="180975"/>
            </a:xfrm>
            <a:custGeom>
              <a:avLst/>
              <a:gdLst>
                <a:gd name="connsiteX0" fmla="*/ 7144 w 180975"/>
                <a:gd name="connsiteY0" fmla="*/ 32947 h 180975"/>
                <a:gd name="connsiteX1" fmla="*/ 42386 w 180975"/>
                <a:gd name="connsiteY1" fmla="*/ 24375 h 180975"/>
                <a:gd name="connsiteX2" fmla="*/ 47149 w 180975"/>
                <a:gd name="connsiteY2" fmla="*/ 43425 h 180975"/>
                <a:gd name="connsiteX3" fmla="*/ 48101 w 180975"/>
                <a:gd name="connsiteY3" fmla="*/ 43425 h 180975"/>
                <a:gd name="connsiteX4" fmla="*/ 89059 w 180975"/>
                <a:gd name="connsiteY4" fmla="*/ 9135 h 180975"/>
                <a:gd name="connsiteX5" fmla="*/ 151924 w 180975"/>
                <a:gd name="connsiteY5" fmla="*/ 51997 h 180975"/>
                <a:gd name="connsiteX6" fmla="*/ 174784 w 180975"/>
                <a:gd name="connsiteY6" fmla="*/ 141532 h 180975"/>
                <a:gd name="connsiteX7" fmla="*/ 137636 w 180975"/>
                <a:gd name="connsiteY7" fmla="*/ 151057 h 180975"/>
                <a:gd name="connsiteX8" fmla="*/ 117634 w 180975"/>
                <a:gd name="connsiteY8" fmla="*/ 74857 h 180975"/>
                <a:gd name="connsiteX9" fmla="*/ 83344 w 180975"/>
                <a:gd name="connsiteY9" fmla="*/ 40567 h 180975"/>
                <a:gd name="connsiteX10" fmla="*/ 63341 w 180975"/>
                <a:gd name="connsiteY10" fmla="*/ 95812 h 180975"/>
                <a:gd name="connsiteX11" fmla="*/ 81439 w 180975"/>
                <a:gd name="connsiteY11" fmla="*/ 165345 h 180975"/>
                <a:gd name="connsiteX12" fmla="*/ 44291 w 180975"/>
                <a:gd name="connsiteY12" fmla="*/ 174870 h 180975"/>
                <a:gd name="connsiteX13" fmla="*/ 7144 w 180975"/>
                <a:gd name="connsiteY13" fmla="*/ 32947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975" h="180975">
                  <a:moveTo>
                    <a:pt x="7144" y="32947"/>
                  </a:moveTo>
                  <a:lnTo>
                    <a:pt x="42386" y="24375"/>
                  </a:lnTo>
                  <a:lnTo>
                    <a:pt x="47149" y="43425"/>
                  </a:lnTo>
                  <a:lnTo>
                    <a:pt x="48101" y="43425"/>
                  </a:lnTo>
                  <a:cubicBezTo>
                    <a:pt x="55721" y="24375"/>
                    <a:pt x="70009" y="13897"/>
                    <a:pt x="89059" y="9135"/>
                  </a:cubicBezTo>
                  <a:cubicBezTo>
                    <a:pt x="122396" y="562"/>
                    <a:pt x="143351" y="20565"/>
                    <a:pt x="151924" y="51997"/>
                  </a:cubicBezTo>
                  <a:lnTo>
                    <a:pt x="174784" y="141532"/>
                  </a:lnTo>
                  <a:lnTo>
                    <a:pt x="137636" y="151057"/>
                  </a:lnTo>
                  <a:lnTo>
                    <a:pt x="117634" y="74857"/>
                  </a:lnTo>
                  <a:cubicBezTo>
                    <a:pt x="112871" y="57712"/>
                    <a:pt x="107156" y="33900"/>
                    <a:pt x="83344" y="40567"/>
                  </a:cubicBezTo>
                  <a:cubicBezTo>
                    <a:pt x="56674" y="47235"/>
                    <a:pt x="58579" y="77715"/>
                    <a:pt x="63341" y="95812"/>
                  </a:cubicBezTo>
                  <a:lnTo>
                    <a:pt x="81439" y="165345"/>
                  </a:lnTo>
                  <a:lnTo>
                    <a:pt x="44291" y="174870"/>
                  </a:lnTo>
                  <a:lnTo>
                    <a:pt x="7144" y="32947"/>
                  </a:lnTo>
                  <a:close/>
                </a:path>
              </a:pathLst>
            </a:custGeom>
            <a:solidFill>
              <a:srgbClr val="1D1D1B"/>
            </a:solidFill>
            <a:ln w="9525" cap="flat">
              <a:noFill/>
              <a:prstDash val="solid"/>
              <a:miter/>
            </a:ln>
          </p:spPr>
          <p:txBody>
            <a:bodyPr rtlCol="0" anchor="ctr"/>
            <a:lstStyle/>
            <a:p>
              <a:endParaRPr lang="sv-SE" sz="1050"/>
            </a:p>
          </p:txBody>
        </p:sp>
        <p:sp>
          <p:nvSpPr>
            <p:cNvPr id="52" name="Frihandsfigur: Form 51">
              <a:extLst>
                <a:ext uri="{FF2B5EF4-FFF2-40B4-BE49-F238E27FC236}">
                  <a16:creationId xmlns:a16="http://schemas.microsoft.com/office/drawing/2014/main" id="{67E3D69A-5CA6-4AED-9F22-CD3B69EEBBC6}"/>
                </a:ext>
              </a:extLst>
            </p:cNvPr>
            <p:cNvSpPr/>
            <p:nvPr/>
          </p:nvSpPr>
          <p:spPr>
            <a:xfrm>
              <a:off x="5836035" y="1830229"/>
              <a:ext cx="161925" cy="238125"/>
            </a:xfrm>
            <a:custGeom>
              <a:avLst/>
              <a:gdLst>
                <a:gd name="connsiteX0" fmla="*/ 122805 w 161925"/>
                <a:gd name="connsiteY0" fmla="*/ 207169 h 238125"/>
                <a:gd name="connsiteX1" fmla="*/ 122805 w 161925"/>
                <a:gd name="connsiteY1" fmla="*/ 207169 h 238125"/>
                <a:gd name="connsiteX2" fmla="*/ 79943 w 161925"/>
                <a:gd name="connsiteY2" fmla="*/ 232886 h 238125"/>
                <a:gd name="connsiteX3" fmla="*/ 8505 w 161925"/>
                <a:gd name="connsiteY3" fmla="*/ 164306 h 238125"/>
                <a:gd name="connsiteX4" fmla="*/ 58988 w 161925"/>
                <a:gd name="connsiteY4" fmla="*/ 80486 h 238125"/>
                <a:gd name="connsiteX5" fmla="*/ 105660 w 161925"/>
                <a:gd name="connsiteY5" fmla="*/ 94774 h 238125"/>
                <a:gd name="connsiteX6" fmla="*/ 106613 w 161925"/>
                <a:gd name="connsiteY6" fmla="*/ 94774 h 238125"/>
                <a:gd name="connsiteX7" fmla="*/ 95183 w 161925"/>
                <a:gd name="connsiteY7" fmla="*/ 11906 h 238125"/>
                <a:gd name="connsiteX8" fmla="*/ 133283 w 161925"/>
                <a:gd name="connsiteY8" fmla="*/ 7144 h 238125"/>
                <a:gd name="connsiteX9" fmla="*/ 161858 w 161925"/>
                <a:gd name="connsiteY9" fmla="*/ 218599 h 238125"/>
                <a:gd name="connsiteX10" fmla="*/ 124710 w 161925"/>
                <a:gd name="connsiteY10" fmla="*/ 223361 h 238125"/>
                <a:gd name="connsiteX11" fmla="*/ 122805 w 161925"/>
                <a:gd name="connsiteY11" fmla="*/ 207169 h 238125"/>
                <a:gd name="connsiteX12" fmla="*/ 87563 w 161925"/>
                <a:gd name="connsiteY12" fmla="*/ 202406 h 238125"/>
                <a:gd name="connsiteX13" fmla="*/ 114233 w 161925"/>
                <a:gd name="connsiteY13" fmla="*/ 150971 h 238125"/>
                <a:gd name="connsiteX14" fmla="*/ 74228 w 161925"/>
                <a:gd name="connsiteY14" fmla="*/ 109061 h 238125"/>
                <a:gd name="connsiteX15" fmla="*/ 49463 w 161925"/>
                <a:gd name="connsiteY15" fmla="*/ 159544 h 238125"/>
                <a:gd name="connsiteX16" fmla="*/ 87563 w 161925"/>
                <a:gd name="connsiteY16" fmla="*/ 202406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925" h="238125">
                  <a:moveTo>
                    <a:pt x="122805" y="207169"/>
                  </a:moveTo>
                  <a:lnTo>
                    <a:pt x="122805" y="207169"/>
                  </a:lnTo>
                  <a:cubicBezTo>
                    <a:pt x="113280" y="223361"/>
                    <a:pt x="98040" y="230981"/>
                    <a:pt x="79943" y="232886"/>
                  </a:cubicBezTo>
                  <a:cubicBezTo>
                    <a:pt x="35175" y="238601"/>
                    <a:pt x="14220" y="204311"/>
                    <a:pt x="8505" y="164306"/>
                  </a:cubicBezTo>
                  <a:cubicBezTo>
                    <a:pt x="2790" y="124301"/>
                    <a:pt x="14220" y="86201"/>
                    <a:pt x="58988" y="80486"/>
                  </a:cubicBezTo>
                  <a:cubicBezTo>
                    <a:pt x="78038" y="77629"/>
                    <a:pt x="92325" y="82391"/>
                    <a:pt x="105660" y="94774"/>
                  </a:cubicBezTo>
                  <a:lnTo>
                    <a:pt x="106613" y="94774"/>
                  </a:lnTo>
                  <a:lnTo>
                    <a:pt x="95183" y="11906"/>
                  </a:lnTo>
                  <a:lnTo>
                    <a:pt x="133283" y="7144"/>
                  </a:lnTo>
                  <a:lnTo>
                    <a:pt x="161858" y="218599"/>
                  </a:lnTo>
                  <a:lnTo>
                    <a:pt x="124710" y="223361"/>
                  </a:lnTo>
                  <a:lnTo>
                    <a:pt x="122805" y="207169"/>
                  </a:lnTo>
                  <a:close/>
                  <a:moveTo>
                    <a:pt x="87563" y="202406"/>
                  </a:moveTo>
                  <a:cubicBezTo>
                    <a:pt x="112328" y="198596"/>
                    <a:pt x="117090" y="170974"/>
                    <a:pt x="114233" y="150971"/>
                  </a:cubicBezTo>
                  <a:cubicBezTo>
                    <a:pt x="111375" y="130969"/>
                    <a:pt x="98040" y="106204"/>
                    <a:pt x="74228" y="109061"/>
                  </a:cubicBezTo>
                  <a:cubicBezTo>
                    <a:pt x="49463" y="112871"/>
                    <a:pt x="46605" y="140494"/>
                    <a:pt x="49463" y="159544"/>
                  </a:cubicBezTo>
                  <a:cubicBezTo>
                    <a:pt x="51368" y="179546"/>
                    <a:pt x="61845" y="206216"/>
                    <a:pt x="87563" y="202406"/>
                  </a:cubicBezTo>
                  <a:close/>
                </a:path>
              </a:pathLst>
            </a:custGeom>
            <a:solidFill>
              <a:srgbClr val="1D1D1B"/>
            </a:solidFill>
            <a:ln w="9525" cap="flat">
              <a:noFill/>
              <a:prstDash val="solid"/>
              <a:miter/>
            </a:ln>
          </p:spPr>
          <p:txBody>
            <a:bodyPr rtlCol="0" anchor="ctr"/>
            <a:lstStyle/>
            <a:p>
              <a:endParaRPr lang="sv-SE" sz="1050"/>
            </a:p>
          </p:txBody>
        </p:sp>
        <p:sp>
          <p:nvSpPr>
            <p:cNvPr id="53" name="Frihandsfigur: Form 52">
              <a:extLst>
                <a:ext uri="{FF2B5EF4-FFF2-40B4-BE49-F238E27FC236}">
                  <a16:creationId xmlns:a16="http://schemas.microsoft.com/office/drawing/2014/main" id="{45A97A3B-67EF-4826-A8EF-32BCDAB0208C}"/>
                </a:ext>
              </a:extLst>
            </p:cNvPr>
            <p:cNvSpPr/>
            <p:nvPr/>
          </p:nvSpPr>
          <p:spPr>
            <a:xfrm>
              <a:off x="6004054" y="1888313"/>
              <a:ext cx="152400" cy="161925"/>
            </a:xfrm>
            <a:custGeom>
              <a:avLst/>
              <a:gdLst>
                <a:gd name="connsiteX0" fmla="*/ 136714 w 152400"/>
                <a:gd name="connsiteY0" fmla="*/ 147180 h 161925"/>
                <a:gd name="connsiteX1" fmla="*/ 86231 w 152400"/>
                <a:gd name="connsiteY1" fmla="*/ 160515 h 161925"/>
                <a:gd name="connsiteX2" fmla="*/ 7174 w 152400"/>
                <a:gd name="connsiteY2" fmla="*/ 86220 h 161925"/>
                <a:gd name="connsiteX3" fmla="*/ 72896 w 152400"/>
                <a:gd name="connsiteY3" fmla="*/ 7162 h 161925"/>
                <a:gd name="connsiteX4" fmla="*/ 145286 w 152400"/>
                <a:gd name="connsiteY4" fmla="*/ 93840 h 161925"/>
                <a:gd name="connsiteX5" fmla="*/ 43368 w 152400"/>
                <a:gd name="connsiteY5" fmla="*/ 96697 h 161925"/>
                <a:gd name="connsiteX6" fmla="*/ 86231 w 152400"/>
                <a:gd name="connsiteY6" fmla="*/ 132892 h 161925"/>
                <a:gd name="connsiteX7" fmla="*/ 134808 w 152400"/>
                <a:gd name="connsiteY7" fmla="*/ 116700 h 161925"/>
                <a:gd name="connsiteX8" fmla="*/ 136714 w 152400"/>
                <a:gd name="connsiteY8" fmla="*/ 147180 h 161925"/>
                <a:gd name="connsiteX9" fmla="*/ 109091 w 152400"/>
                <a:gd name="connsiteY9" fmla="*/ 69075 h 161925"/>
                <a:gd name="connsiteX10" fmla="*/ 76706 w 152400"/>
                <a:gd name="connsiteY10" fmla="*/ 35737 h 161925"/>
                <a:gd name="connsiteX11" fmla="*/ 43368 w 152400"/>
                <a:gd name="connsiteY11" fmla="*/ 70980 h 161925"/>
                <a:gd name="connsiteX12" fmla="*/ 109091 w 152400"/>
                <a:gd name="connsiteY12" fmla="*/ 690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400" h="161925">
                  <a:moveTo>
                    <a:pt x="136714" y="147180"/>
                  </a:moveTo>
                  <a:cubicBezTo>
                    <a:pt x="123378" y="155752"/>
                    <a:pt x="107186" y="159562"/>
                    <a:pt x="86231" y="160515"/>
                  </a:cubicBezTo>
                  <a:cubicBezTo>
                    <a:pt x="37653" y="161467"/>
                    <a:pt x="9078" y="134797"/>
                    <a:pt x="7174" y="86220"/>
                  </a:cubicBezTo>
                  <a:cubicBezTo>
                    <a:pt x="6221" y="43357"/>
                    <a:pt x="28128" y="8115"/>
                    <a:pt x="72896" y="7162"/>
                  </a:cubicBezTo>
                  <a:cubicBezTo>
                    <a:pt x="127189" y="6210"/>
                    <a:pt x="143381" y="42405"/>
                    <a:pt x="145286" y="93840"/>
                  </a:cubicBezTo>
                  <a:lnTo>
                    <a:pt x="43368" y="96697"/>
                  </a:lnTo>
                  <a:cubicBezTo>
                    <a:pt x="45274" y="120510"/>
                    <a:pt x="62418" y="132892"/>
                    <a:pt x="86231" y="132892"/>
                  </a:cubicBezTo>
                  <a:cubicBezTo>
                    <a:pt x="104328" y="132892"/>
                    <a:pt x="120521" y="125272"/>
                    <a:pt x="134808" y="116700"/>
                  </a:cubicBezTo>
                  <a:lnTo>
                    <a:pt x="136714" y="147180"/>
                  </a:lnTo>
                  <a:close/>
                  <a:moveTo>
                    <a:pt x="109091" y="69075"/>
                  </a:moveTo>
                  <a:cubicBezTo>
                    <a:pt x="107186" y="50977"/>
                    <a:pt x="98614" y="34785"/>
                    <a:pt x="76706" y="35737"/>
                  </a:cubicBezTo>
                  <a:cubicBezTo>
                    <a:pt x="55751" y="36690"/>
                    <a:pt x="45274" y="50977"/>
                    <a:pt x="43368" y="70980"/>
                  </a:cubicBezTo>
                  <a:lnTo>
                    <a:pt x="109091" y="69075"/>
                  </a:lnTo>
                  <a:close/>
                </a:path>
              </a:pathLst>
            </a:custGeom>
            <a:solidFill>
              <a:srgbClr val="1D1D1B"/>
            </a:solidFill>
            <a:ln w="9525" cap="flat">
              <a:noFill/>
              <a:prstDash val="solid"/>
              <a:miter/>
            </a:ln>
          </p:spPr>
          <p:txBody>
            <a:bodyPr rtlCol="0" anchor="ctr"/>
            <a:lstStyle/>
            <a:p>
              <a:endParaRPr lang="sv-SE" sz="1050"/>
            </a:p>
          </p:txBody>
        </p:sp>
        <p:sp>
          <p:nvSpPr>
            <p:cNvPr id="54" name="Frihandsfigur: Form 53">
              <a:extLst>
                <a:ext uri="{FF2B5EF4-FFF2-40B4-BE49-F238E27FC236}">
                  <a16:creationId xmlns:a16="http://schemas.microsoft.com/office/drawing/2014/main" id="{447FE8F1-1689-4A09-974E-CC1B581F8A83}"/>
                </a:ext>
              </a:extLst>
            </p:cNvPr>
            <p:cNvSpPr/>
            <p:nvPr/>
          </p:nvSpPr>
          <p:spPr>
            <a:xfrm>
              <a:off x="6162199" y="1892141"/>
              <a:ext cx="104775" cy="161925"/>
            </a:xfrm>
            <a:custGeom>
              <a:avLst/>
              <a:gdLst>
                <a:gd name="connsiteX0" fmla="*/ 16669 w 104775"/>
                <a:gd name="connsiteY0" fmla="*/ 7144 h 161925"/>
                <a:gd name="connsiteX1" fmla="*/ 50959 w 104775"/>
                <a:gd name="connsiteY1" fmla="*/ 9049 h 161925"/>
                <a:gd name="connsiteX2" fmla="*/ 49054 w 104775"/>
                <a:gd name="connsiteY2" fmla="*/ 42386 h 161925"/>
                <a:gd name="connsiteX3" fmla="*/ 50006 w 104775"/>
                <a:gd name="connsiteY3" fmla="*/ 42386 h 161925"/>
                <a:gd name="connsiteX4" fmla="*/ 92869 w 104775"/>
                <a:gd name="connsiteY4" fmla="*/ 8096 h 161925"/>
                <a:gd name="connsiteX5" fmla="*/ 104299 w 104775"/>
                <a:gd name="connsiteY5" fmla="*/ 10001 h 161925"/>
                <a:gd name="connsiteX6" fmla="*/ 101441 w 104775"/>
                <a:gd name="connsiteY6" fmla="*/ 48101 h 161925"/>
                <a:gd name="connsiteX7" fmla="*/ 84296 w 104775"/>
                <a:gd name="connsiteY7" fmla="*/ 44291 h 161925"/>
                <a:gd name="connsiteX8" fmla="*/ 49054 w 104775"/>
                <a:gd name="connsiteY8" fmla="*/ 102394 h 161925"/>
                <a:gd name="connsiteX9" fmla="*/ 45244 w 104775"/>
                <a:gd name="connsiteY9" fmla="*/ 155734 h 161925"/>
                <a:gd name="connsiteX10" fmla="*/ 7144 w 104775"/>
                <a:gd name="connsiteY10" fmla="*/ 152876 h 161925"/>
                <a:gd name="connsiteX11" fmla="*/ 16669 w 104775"/>
                <a:gd name="connsiteY11" fmla="*/ 7144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75" h="161925">
                  <a:moveTo>
                    <a:pt x="16669" y="7144"/>
                  </a:moveTo>
                  <a:lnTo>
                    <a:pt x="50959" y="9049"/>
                  </a:lnTo>
                  <a:lnTo>
                    <a:pt x="49054" y="42386"/>
                  </a:lnTo>
                  <a:lnTo>
                    <a:pt x="50006" y="42386"/>
                  </a:lnTo>
                  <a:cubicBezTo>
                    <a:pt x="52864" y="29051"/>
                    <a:pt x="70009" y="7144"/>
                    <a:pt x="92869" y="8096"/>
                  </a:cubicBezTo>
                  <a:cubicBezTo>
                    <a:pt x="96679" y="8096"/>
                    <a:pt x="100489" y="9049"/>
                    <a:pt x="104299" y="10001"/>
                  </a:cubicBezTo>
                  <a:lnTo>
                    <a:pt x="101441" y="48101"/>
                  </a:lnTo>
                  <a:cubicBezTo>
                    <a:pt x="97631" y="46196"/>
                    <a:pt x="90964" y="44291"/>
                    <a:pt x="84296" y="44291"/>
                  </a:cubicBezTo>
                  <a:cubicBezTo>
                    <a:pt x="52864" y="42386"/>
                    <a:pt x="50959" y="80486"/>
                    <a:pt x="49054" y="102394"/>
                  </a:cubicBezTo>
                  <a:lnTo>
                    <a:pt x="45244" y="155734"/>
                  </a:lnTo>
                  <a:lnTo>
                    <a:pt x="7144" y="152876"/>
                  </a:lnTo>
                  <a:lnTo>
                    <a:pt x="16669" y="7144"/>
                  </a:lnTo>
                  <a:close/>
                </a:path>
              </a:pathLst>
            </a:custGeom>
            <a:solidFill>
              <a:srgbClr val="1D1D1B"/>
            </a:solidFill>
            <a:ln w="9525" cap="flat">
              <a:noFill/>
              <a:prstDash val="solid"/>
              <a:miter/>
            </a:ln>
          </p:spPr>
          <p:txBody>
            <a:bodyPr rtlCol="0" anchor="ctr"/>
            <a:lstStyle/>
            <a:p>
              <a:endParaRPr lang="sv-SE" sz="1050"/>
            </a:p>
          </p:txBody>
        </p:sp>
        <p:sp>
          <p:nvSpPr>
            <p:cNvPr id="55" name="Frihandsfigur: Form 54">
              <a:extLst>
                <a:ext uri="{FF2B5EF4-FFF2-40B4-BE49-F238E27FC236}">
                  <a16:creationId xmlns:a16="http://schemas.microsoft.com/office/drawing/2014/main" id="{28B12D97-FD9C-4507-83C2-ED8A8A7BA471}"/>
                </a:ext>
              </a:extLst>
            </p:cNvPr>
            <p:cNvSpPr/>
            <p:nvPr/>
          </p:nvSpPr>
          <p:spPr>
            <a:xfrm>
              <a:off x="6253639" y="1902778"/>
              <a:ext cx="123825" cy="161925"/>
            </a:xfrm>
            <a:custGeom>
              <a:avLst/>
              <a:gdLst>
                <a:gd name="connsiteX0" fmla="*/ 117634 w 123825"/>
                <a:gd name="connsiteY0" fmla="*/ 47942 h 161925"/>
                <a:gd name="connsiteX1" fmla="*/ 84296 w 123825"/>
                <a:gd name="connsiteY1" fmla="*/ 36512 h 161925"/>
                <a:gd name="connsiteX2" fmla="*/ 59531 w 123825"/>
                <a:gd name="connsiteY2" fmla="*/ 48894 h 161925"/>
                <a:gd name="connsiteX3" fmla="*/ 116681 w 123825"/>
                <a:gd name="connsiteY3" fmla="*/ 119379 h 161925"/>
                <a:gd name="connsiteX4" fmla="*/ 49054 w 123825"/>
                <a:gd name="connsiteY4" fmla="*/ 158432 h 161925"/>
                <a:gd name="connsiteX5" fmla="*/ 7144 w 123825"/>
                <a:gd name="connsiteY5" fmla="*/ 146049 h 161925"/>
                <a:gd name="connsiteX6" fmla="*/ 13811 w 123825"/>
                <a:gd name="connsiteY6" fmla="*/ 115569 h 161925"/>
                <a:gd name="connsiteX7" fmla="*/ 50006 w 123825"/>
                <a:gd name="connsiteY7" fmla="*/ 130809 h 161925"/>
                <a:gd name="connsiteX8" fmla="*/ 77629 w 123825"/>
                <a:gd name="connsiteY8" fmla="*/ 116522 h 161925"/>
                <a:gd name="connsiteX9" fmla="*/ 20479 w 123825"/>
                <a:gd name="connsiteY9" fmla="*/ 45084 h 161925"/>
                <a:gd name="connsiteX10" fmla="*/ 84296 w 123825"/>
                <a:gd name="connsiteY10" fmla="*/ 7937 h 161925"/>
                <a:gd name="connsiteX11" fmla="*/ 124301 w 123825"/>
                <a:gd name="connsiteY11" fmla="*/ 19367 h 161925"/>
                <a:gd name="connsiteX12" fmla="*/ 117634 w 123825"/>
                <a:gd name="connsiteY12" fmla="*/ 4794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25" h="161925">
                  <a:moveTo>
                    <a:pt x="117634" y="47942"/>
                  </a:moveTo>
                  <a:cubicBezTo>
                    <a:pt x="106204" y="42227"/>
                    <a:pt x="98584" y="38417"/>
                    <a:pt x="84296" y="36512"/>
                  </a:cubicBezTo>
                  <a:cubicBezTo>
                    <a:pt x="73819" y="35559"/>
                    <a:pt x="61436" y="36512"/>
                    <a:pt x="59531" y="48894"/>
                  </a:cubicBezTo>
                  <a:cubicBezTo>
                    <a:pt x="55721" y="71754"/>
                    <a:pt x="124301" y="66992"/>
                    <a:pt x="116681" y="119379"/>
                  </a:cubicBezTo>
                  <a:cubicBezTo>
                    <a:pt x="111919" y="153669"/>
                    <a:pt x="79534" y="162242"/>
                    <a:pt x="49054" y="158432"/>
                  </a:cubicBezTo>
                  <a:cubicBezTo>
                    <a:pt x="34766" y="156527"/>
                    <a:pt x="20479" y="151764"/>
                    <a:pt x="7144" y="146049"/>
                  </a:cubicBezTo>
                  <a:lnTo>
                    <a:pt x="13811" y="115569"/>
                  </a:lnTo>
                  <a:cubicBezTo>
                    <a:pt x="25241" y="123189"/>
                    <a:pt x="36671" y="128904"/>
                    <a:pt x="50006" y="130809"/>
                  </a:cubicBezTo>
                  <a:cubicBezTo>
                    <a:pt x="59531" y="131762"/>
                    <a:pt x="75724" y="130809"/>
                    <a:pt x="77629" y="116522"/>
                  </a:cubicBezTo>
                  <a:cubicBezTo>
                    <a:pt x="81439" y="87947"/>
                    <a:pt x="12859" y="97472"/>
                    <a:pt x="20479" y="45084"/>
                  </a:cubicBezTo>
                  <a:cubicBezTo>
                    <a:pt x="25241" y="13652"/>
                    <a:pt x="54769" y="4127"/>
                    <a:pt x="84296" y="7937"/>
                  </a:cubicBezTo>
                  <a:cubicBezTo>
                    <a:pt x="102394" y="10794"/>
                    <a:pt x="112871" y="14604"/>
                    <a:pt x="124301" y="19367"/>
                  </a:cubicBezTo>
                  <a:lnTo>
                    <a:pt x="117634" y="47942"/>
                  </a:lnTo>
                  <a:close/>
                </a:path>
              </a:pathLst>
            </a:custGeom>
            <a:solidFill>
              <a:srgbClr val="1D1D1B"/>
            </a:solidFill>
            <a:ln w="9525" cap="flat">
              <a:noFill/>
              <a:prstDash val="solid"/>
              <a:miter/>
            </a:ln>
          </p:spPr>
          <p:txBody>
            <a:bodyPr rtlCol="0" anchor="ctr"/>
            <a:lstStyle/>
            <a:p>
              <a:endParaRPr lang="sv-SE" sz="1050"/>
            </a:p>
          </p:txBody>
        </p:sp>
        <p:sp>
          <p:nvSpPr>
            <p:cNvPr id="56" name="Frihandsfigur: Form 55">
              <a:extLst>
                <a:ext uri="{FF2B5EF4-FFF2-40B4-BE49-F238E27FC236}">
                  <a16:creationId xmlns:a16="http://schemas.microsoft.com/office/drawing/2014/main" id="{0D7D4404-F57F-4BA9-AB3B-76AC0FD3AD3F}"/>
                </a:ext>
              </a:extLst>
            </p:cNvPr>
            <p:cNvSpPr/>
            <p:nvPr/>
          </p:nvSpPr>
          <p:spPr>
            <a:xfrm>
              <a:off x="6376648" y="1866424"/>
              <a:ext cx="161925" cy="228600"/>
            </a:xfrm>
            <a:custGeom>
              <a:avLst/>
              <a:gdLst>
                <a:gd name="connsiteX0" fmla="*/ 103210 w 161925"/>
                <a:gd name="connsiteY0" fmla="*/ 72866 h 228600"/>
                <a:gd name="connsiteX1" fmla="*/ 159407 w 161925"/>
                <a:gd name="connsiteY1" fmla="*/ 167164 h 228600"/>
                <a:gd name="connsiteX2" fmla="*/ 66062 w 161925"/>
                <a:gd name="connsiteY2" fmla="*/ 222409 h 228600"/>
                <a:gd name="connsiteX3" fmla="*/ 9865 w 161925"/>
                <a:gd name="connsiteY3" fmla="*/ 130016 h 228600"/>
                <a:gd name="connsiteX4" fmla="*/ 103210 w 161925"/>
                <a:gd name="connsiteY4" fmla="*/ 72866 h 228600"/>
                <a:gd name="connsiteX5" fmla="*/ 73682 w 161925"/>
                <a:gd name="connsiteY5" fmla="*/ 192881 h 228600"/>
                <a:gd name="connsiteX6" fmla="*/ 122260 w 161925"/>
                <a:gd name="connsiteY6" fmla="*/ 152876 h 228600"/>
                <a:gd name="connsiteX7" fmla="*/ 96542 w 161925"/>
                <a:gd name="connsiteY7" fmla="*/ 101441 h 228600"/>
                <a:gd name="connsiteX8" fmla="*/ 49870 w 161925"/>
                <a:gd name="connsiteY8" fmla="*/ 134779 h 228600"/>
                <a:gd name="connsiteX9" fmla="*/ 73682 w 161925"/>
                <a:gd name="connsiteY9" fmla="*/ 192881 h 228600"/>
                <a:gd name="connsiteX10" fmla="*/ 64157 w 161925"/>
                <a:gd name="connsiteY10" fmla="*/ 39529 h 228600"/>
                <a:gd name="connsiteX11" fmla="*/ 71777 w 161925"/>
                <a:gd name="connsiteY11" fmla="*/ 7144 h 228600"/>
                <a:gd name="connsiteX12" fmla="*/ 104162 w 161925"/>
                <a:gd name="connsiteY12" fmla="*/ 14764 h 228600"/>
                <a:gd name="connsiteX13" fmla="*/ 96542 w 161925"/>
                <a:gd name="connsiteY13" fmla="*/ 47149 h 228600"/>
                <a:gd name="connsiteX14" fmla="*/ 64157 w 161925"/>
                <a:gd name="connsiteY14" fmla="*/ 39529 h 228600"/>
                <a:gd name="connsiteX15" fmla="*/ 161312 w 161925"/>
                <a:gd name="connsiteY15" fmla="*/ 29051 h 228600"/>
                <a:gd name="connsiteX16" fmla="*/ 153692 w 161925"/>
                <a:gd name="connsiteY16" fmla="*/ 61436 h 228600"/>
                <a:gd name="connsiteX17" fmla="*/ 121307 w 161925"/>
                <a:gd name="connsiteY17" fmla="*/ 53816 h 228600"/>
                <a:gd name="connsiteX18" fmla="*/ 128927 w 161925"/>
                <a:gd name="connsiteY18" fmla="*/ 21431 h 228600"/>
                <a:gd name="connsiteX19" fmla="*/ 161312 w 161925"/>
                <a:gd name="connsiteY19" fmla="*/ 2905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925" h="228600">
                  <a:moveTo>
                    <a:pt x="103210" y="72866"/>
                  </a:moveTo>
                  <a:cubicBezTo>
                    <a:pt x="145120" y="83344"/>
                    <a:pt x="170837" y="119539"/>
                    <a:pt x="159407" y="167164"/>
                  </a:cubicBezTo>
                  <a:cubicBezTo>
                    <a:pt x="148929" y="208121"/>
                    <a:pt x="113687" y="233839"/>
                    <a:pt x="66062" y="222409"/>
                  </a:cubicBezTo>
                  <a:cubicBezTo>
                    <a:pt x="19390" y="210979"/>
                    <a:pt x="-613" y="170974"/>
                    <a:pt x="9865" y="130016"/>
                  </a:cubicBezTo>
                  <a:cubicBezTo>
                    <a:pt x="21295" y="83344"/>
                    <a:pt x="61300" y="62389"/>
                    <a:pt x="103210" y="72866"/>
                  </a:cubicBezTo>
                  <a:close/>
                  <a:moveTo>
                    <a:pt x="73682" y="192881"/>
                  </a:moveTo>
                  <a:cubicBezTo>
                    <a:pt x="102257" y="199549"/>
                    <a:pt x="115592" y="176689"/>
                    <a:pt x="122260" y="152876"/>
                  </a:cubicBezTo>
                  <a:cubicBezTo>
                    <a:pt x="127975" y="130969"/>
                    <a:pt x="121307" y="108109"/>
                    <a:pt x="96542" y="101441"/>
                  </a:cubicBezTo>
                  <a:cubicBezTo>
                    <a:pt x="72729" y="95726"/>
                    <a:pt x="55585" y="113824"/>
                    <a:pt x="49870" y="134779"/>
                  </a:cubicBezTo>
                  <a:cubicBezTo>
                    <a:pt x="44154" y="158591"/>
                    <a:pt x="45107" y="186214"/>
                    <a:pt x="73682" y="192881"/>
                  </a:cubicBezTo>
                  <a:close/>
                  <a:moveTo>
                    <a:pt x="64157" y="39529"/>
                  </a:moveTo>
                  <a:lnTo>
                    <a:pt x="71777" y="7144"/>
                  </a:lnTo>
                  <a:lnTo>
                    <a:pt x="104162" y="14764"/>
                  </a:lnTo>
                  <a:lnTo>
                    <a:pt x="96542" y="47149"/>
                  </a:lnTo>
                  <a:lnTo>
                    <a:pt x="64157" y="39529"/>
                  </a:lnTo>
                  <a:close/>
                  <a:moveTo>
                    <a:pt x="161312" y="29051"/>
                  </a:moveTo>
                  <a:lnTo>
                    <a:pt x="153692" y="61436"/>
                  </a:lnTo>
                  <a:lnTo>
                    <a:pt x="121307" y="53816"/>
                  </a:lnTo>
                  <a:lnTo>
                    <a:pt x="128927" y="21431"/>
                  </a:lnTo>
                  <a:lnTo>
                    <a:pt x="161312" y="29051"/>
                  </a:lnTo>
                  <a:close/>
                </a:path>
              </a:pathLst>
            </a:custGeom>
            <a:solidFill>
              <a:srgbClr val="1D1D1B"/>
            </a:solidFill>
            <a:ln w="9525" cap="flat">
              <a:noFill/>
              <a:prstDash val="solid"/>
              <a:miter/>
            </a:ln>
          </p:spPr>
          <p:txBody>
            <a:bodyPr rtlCol="0" anchor="ctr"/>
            <a:lstStyle/>
            <a:p>
              <a:endParaRPr lang="sv-SE" sz="1050"/>
            </a:p>
          </p:txBody>
        </p:sp>
        <p:sp>
          <p:nvSpPr>
            <p:cNvPr id="57" name="Frihandsfigur: Form 56">
              <a:extLst>
                <a:ext uri="{FF2B5EF4-FFF2-40B4-BE49-F238E27FC236}">
                  <a16:creationId xmlns:a16="http://schemas.microsoft.com/office/drawing/2014/main" id="{CB4E3766-0032-4389-8947-5A3A88158192}"/>
                </a:ext>
              </a:extLst>
            </p:cNvPr>
            <p:cNvSpPr/>
            <p:nvPr/>
          </p:nvSpPr>
          <p:spPr>
            <a:xfrm>
              <a:off x="6527006" y="1902619"/>
              <a:ext cx="180975" cy="257175"/>
            </a:xfrm>
            <a:custGeom>
              <a:avLst/>
              <a:gdLst>
                <a:gd name="connsiteX0" fmla="*/ 82391 w 180975"/>
                <a:gd name="connsiteY0" fmla="*/ 7144 h 257175"/>
                <a:gd name="connsiteX1" fmla="*/ 118586 w 180975"/>
                <a:gd name="connsiteY1" fmla="*/ 20479 h 257175"/>
                <a:gd name="connsiteX2" fmla="*/ 74771 w 180975"/>
                <a:gd name="connsiteY2" fmla="*/ 138589 h 257175"/>
                <a:gd name="connsiteX3" fmla="*/ 75724 w 180975"/>
                <a:gd name="connsiteY3" fmla="*/ 138589 h 257175"/>
                <a:gd name="connsiteX4" fmla="*/ 138589 w 180975"/>
                <a:gd name="connsiteY4" fmla="*/ 99536 h 257175"/>
                <a:gd name="connsiteX5" fmla="*/ 180499 w 180975"/>
                <a:gd name="connsiteY5" fmla="*/ 115729 h 257175"/>
                <a:gd name="connsiteX6" fmla="*/ 106204 w 180975"/>
                <a:gd name="connsiteY6" fmla="*/ 157639 h 257175"/>
                <a:gd name="connsiteX7" fmla="*/ 135731 w 180975"/>
                <a:gd name="connsiteY7" fmla="*/ 255746 h 257175"/>
                <a:gd name="connsiteX8" fmla="*/ 90011 w 180975"/>
                <a:gd name="connsiteY8" fmla="*/ 238601 h 257175"/>
                <a:gd name="connsiteX9" fmla="*/ 69056 w 180975"/>
                <a:gd name="connsiteY9" fmla="*/ 154781 h 257175"/>
                <a:gd name="connsiteX10" fmla="*/ 68104 w 180975"/>
                <a:gd name="connsiteY10" fmla="*/ 154781 h 257175"/>
                <a:gd name="connsiteX11" fmla="*/ 43339 w 180975"/>
                <a:gd name="connsiteY11" fmla="*/ 221456 h 257175"/>
                <a:gd name="connsiteX12" fmla="*/ 7144 w 180975"/>
                <a:gd name="connsiteY12" fmla="*/ 208121 h 257175"/>
                <a:gd name="connsiteX13" fmla="*/ 82391 w 180975"/>
                <a:gd name="connsiteY13" fmla="*/ 7144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975" h="257175">
                  <a:moveTo>
                    <a:pt x="82391" y="7144"/>
                  </a:moveTo>
                  <a:lnTo>
                    <a:pt x="118586" y="20479"/>
                  </a:lnTo>
                  <a:lnTo>
                    <a:pt x="74771" y="138589"/>
                  </a:lnTo>
                  <a:lnTo>
                    <a:pt x="75724" y="138589"/>
                  </a:lnTo>
                  <a:lnTo>
                    <a:pt x="138589" y="99536"/>
                  </a:lnTo>
                  <a:lnTo>
                    <a:pt x="180499" y="115729"/>
                  </a:lnTo>
                  <a:lnTo>
                    <a:pt x="106204" y="157639"/>
                  </a:lnTo>
                  <a:lnTo>
                    <a:pt x="135731" y="255746"/>
                  </a:lnTo>
                  <a:lnTo>
                    <a:pt x="90011" y="238601"/>
                  </a:lnTo>
                  <a:lnTo>
                    <a:pt x="69056" y="154781"/>
                  </a:lnTo>
                  <a:lnTo>
                    <a:pt x="68104" y="154781"/>
                  </a:lnTo>
                  <a:lnTo>
                    <a:pt x="43339" y="221456"/>
                  </a:lnTo>
                  <a:lnTo>
                    <a:pt x="7144" y="208121"/>
                  </a:lnTo>
                  <a:lnTo>
                    <a:pt x="82391" y="7144"/>
                  </a:lnTo>
                  <a:close/>
                </a:path>
              </a:pathLst>
            </a:custGeom>
            <a:solidFill>
              <a:srgbClr val="1D1D1B"/>
            </a:solidFill>
            <a:ln w="9525" cap="flat">
              <a:noFill/>
              <a:prstDash val="solid"/>
              <a:miter/>
            </a:ln>
          </p:spPr>
          <p:txBody>
            <a:bodyPr rtlCol="0" anchor="ctr"/>
            <a:lstStyle/>
            <a:p>
              <a:endParaRPr lang="sv-SE" sz="1050"/>
            </a:p>
          </p:txBody>
        </p:sp>
        <p:sp>
          <p:nvSpPr>
            <p:cNvPr id="58" name="Frihandsfigur: Form 57">
              <a:extLst>
                <a:ext uri="{FF2B5EF4-FFF2-40B4-BE49-F238E27FC236}">
                  <a16:creationId xmlns:a16="http://schemas.microsoft.com/office/drawing/2014/main" id="{EC90F578-0D12-41BA-83CF-A3AFA9CF5D3D}"/>
                </a:ext>
              </a:extLst>
            </p:cNvPr>
            <p:cNvSpPr/>
            <p:nvPr/>
          </p:nvSpPr>
          <p:spPr>
            <a:xfrm>
              <a:off x="6666553" y="2032159"/>
              <a:ext cx="161925" cy="190500"/>
            </a:xfrm>
            <a:custGeom>
              <a:avLst/>
              <a:gdLst>
                <a:gd name="connsiteX0" fmla="*/ 70479 w 161925"/>
                <a:gd name="connsiteY0" fmla="*/ 7144 h 190500"/>
                <a:gd name="connsiteX1" fmla="*/ 120962 w 161925"/>
                <a:gd name="connsiteY1" fmla="*/ 19526 h 190500"/>
                <a:gd name="connsiteX2" fmla="*/ 150490 w 161925"/>
                <a:gd name="connsiteY2" fmla="*/ 103346 h 190500"/>
                <a:gd name="connsiteX3" fmla="*/ 141917 w 161925"/>
                <a:gd name="connsiteY3" fmla="*/ 120491 h 190500"/>
                <a:gd name="connsiteX4" fmla="*/ 125724 w 161925"/>
                <a:gd name="connsiteY4" fmla="*/ 153829 h 190500"/>
                <a:gd name="connsiteX5" fmla="*/ 112390 w 161925"/>
                <a:gd name="connsiteY5" fmla="*/ 184309 h 190500"/>
                <a:gd name="connsiteX6" fmla="*/ 81910 w 161925"/>
                <a:gd name="connsiteY6" fmla="*/ 169069 h 190500"/>
                <a:gd name="connsiteX7" fmla="*/ 90482 w 161925"/>
                <a:gd name="connsiteY7" fmla="*/ 149066 h 190500"/>
                <a:gd name="connsiteX8" fmla="*/ 89529 w 161925"/>
                <a:gd name="connsiteY8" fmla="*/ 149066 h 190500"/>
                <a:gd name="connsiteX9" fmla="*/ 38095 w 161925"/>
                <a:gd name="connsiteY9" fmla="*/ 151924 h 190500"/>
                <a:gd name="connsiteX10" fmla="*/ 11424 w 161925"/>
                <a:gd name="connsiteY10" fmla="*/ 90011 h 190500"/>
                <a:gd name="connsiteX11" fmla="*/ 52382 w 161925"/>
                <a:gd name="connsiteY11" fmla="*/ 63341 h 190500"/>
                <a:gd name="connsiteX12" fmla="*/ 100007 w 161925"/>
                <a:gd name="connsiteY12" fmla="*/ 77629 h 190500"/>
                <a:gd name="connsiteX13" fmla="*/ 119057 w 161925"/>
                <a:gd name="connsiteY13" fmla="*/ 87154 h 190500"/>
                <a:gd name="connsiteX14" fmla="*/ 103817 w 161925"/>
                <a:gd name="connsiteY14" fmla="*/ 44291 h 190500"/>
                <a:gd name="connsiteX15" fmla="*/ 56192 w 161925"/>
                <a:gd name="connsiteY15" fmla="*/ 38576 h 190500"/>
                <a:gd name="connsiteX16" fmla="*/ 70479 w 161925"/>
                <a:gd name="connsiteY16" fmla="*/ 7144 h 190500"/>
                <a:gd name="connsiteX17" fmla="*/ 59049 w 161925"/>
                <a:gd name="connsiteY17" fmla="*/ 130016 h 190500"/>
                <a:gd name="connsiteX18" fmla="*/ 88577 w 161925"/>
                <a:gd name="connsiteY18" fmla="*/ 130016 h 190500"/>
                <a:gd name="connsiteX19" fmla="*/ 109532 w 161925"/>
                <a:gd name="connsiteY19" fmla="*/ 106204 h 190500"/>
                <a:gd name="connsiteX20" fmla="*/ 94292 w 161925"/>
                <a:gd name="connsiteY20" fmla="*/ 98584 h 190500"/>
                <a:gd name="connsiteX21" fmla="*/ 44762 w 161925"/>
                <a:gd name="connsiteY21" fmla="*/ 102394 h 190500"/>
                <a:gd name="connsiteX22" fmla="*/ 59049 w 161925"/>
                <a:gd name="connsiteY22" fmla="*/ 13001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1925" h="190500">
                  <a:moveTo>
                    <a:pt x="70479" y="7144"/>
                  </a:moveTo>
                  <a:cubicBezTo>
                    <a:pt x="86672" y="7144"/>
                    <a:pt x="106674" y="12859"/>
                    <a:pt x="120962" y="19526"/>
                  </a:cubicBezTo>
                  <a:cubicBezTo>
                    <a:pt x="160967" y="39529"/>
                    <a:pt x="169540" y="64294"/>
                    <a:pt x="150490" y="103346"/>
                  </a:cubicBezTo>
                  <a:lnTo>
                    <a:pt x="141917" y="120491"/>
                  </a:lnTo>
                  <a:cubicBezTo>
                    <a:pt x="135249" y="133826"/>
                    <a:pt x="130487" y="144304"/>
                    <a:pt x="125724" y="153829"/>
                  </a:cubicBezTo>
                  <a:cubicBezTo>
                    <a:pt x="120962" y="164306"/>
                    <a:pt x="117152" y="172879"/>
                    <a:pt x="112390" y="184309"/>
                  </a:cubicBezTo>
                  <a:lnTo>
                    <a:pt x="81910" y="169069"/>
                  </a:lnTo>
                  <a:cubicBezTo>
                    <a:pt x="83815" y="161449"/>
                    <a:pt x="88577" y="152876"/>
                    <a:pt x="90482" y="149066"/>
                  </a:cubicBezTo>
                  <a:lnTo>
                    <a:pt x="89529" y="149066"/>
                  </a:lnTo>
                  <a:cubicBezTo>
                    <a:pt x="74290" y="159544"/>
                    <a:pt x="53335" y="159544"/>
                    <a:pt x="38095" y="151924"/>
                  </a:cubicBezTo>
                  <a:cubicBezTo>
                    <a:pt x="15235" y="140494"/>
                    <a:pt x="-958" y="114776"/>
                    <a:pt x="11424" y="90011"/>
                  </a:cubicBezTo>
                  <a:cubicBezTo>
                    <a:pt x="20949" y="70009"/>
                    <a:pt x="36190" y="63341"/>
                    <a:pt x="52382" y="63341"/>
                  </a:cubicBezTo>
                  <a:cubicBezTo>
                    <a:pt x="68574" y="63341"/>
                    <a:pt x="85720" y="70961"/>
                    <a:pt x="100007" y="77629"/>
                  </a:cubicBezTo>
                  <a:lnTo>
                    <a:pt x="119057" y="87154"/>
                  </a:lnTo>
                  <a:cubicBezTo>
                    <a:pt x="129535" y="66199"/>
                    <a:pt x="123820" y="53816"/>
                    <a:pt x="103817" y="44291"/>
                  </a:cubicBezTo>
                  <a:cubicBezTo>
                    <a:pt x="89529" y="36671"/>
                    <a:pt x="72385" y="35719"/>
                    <a:pt x="56192" y="38576"/>
                  </a:cubicBezTo>
                  <a:lnTo>
                    <a:pt x="70479" y="7144"/>
                  </a:lnTo>
                  <a:close/>
                  <a:moveTo>
                    <a:pt x="59049" y="130016"/>
                  </a:moveTo>
                  <a:cubicBezTo>
                    <a:pt x="69527" y="134779"/>
                    <a:pt x="80004" y="134779"/>
                    <a:pt x="88577" y="130016"/>
                  </a:cubicBezTo>
                  <a:cubicBezTo>
                    <a:pt x="98102" y="125254"/>
                    <a:pt x="103817" y="116681"/>
                    <a:pt x="109532" y="106204"/>
                  </a:cubicBezTo>
                  <a:lnTo>
                    <a:pt x="94292" y="98584"/>
                  </a:lnTo>
                  <a:cubicBezTo>
                    <a:pt x="79052" y="90964"/>
                    <a:pt x="55240" y="82391"/>
                    <a:pt x="44762" y="102394"/>
                  </a:cubicBezTo>
                  <a:cubicBezTo>
                    <a:pt x="39999" y="114776"/>
                    <a:pt x="46667" y="124301"/>
                    <a:pt x="59049" y="130016"/>
                  </a:cubicBezTo>
                  <a:close/>
                </a:path>
              </a:pathLst>
            </a:custGeom>
            <a:solidFill>
              <a:srgbClr val="1D1D1B"/>
            </a:solidFill>
            <a:ln w="9525" cap="flat">
              <a:noFill/>
              <a:prstDash val="solid"/>
              <a:miter/>
            </a:ln>
          </p:spPr>
          <p:txBody>
            <a:bodyPr rtlCol="0" anchor="ctr"/>
            <a:lstStyle/>
            <a:p>
              <a:endParaRPr lang="sv-SE" sz="1050"/>
            </a:p>
          </p:txBody>
        </p:sp>
        <p:sp>
          <p:nvSpPr>
            <p:cNvPr id="59" name="Frihandsfigur: Form 58">
              <a:extLst>
                <a:ext uri="{FF2B5EF4-FFF2-40B4-BE49-F238E27FC236}">
                  <a16:creationId xmlns:a16="http://schemas.microsoft.com/office/drawing/2014/main" id="{9DB2C566-CF58-4E3B-9906-3B4C9BCF56DB}"/>
                </a:ext>
              </a:extLst>
            </p:cNvPr>
            <p:cNvSpPr/>
            <p:nvPr/>
          </p:nvSpPr>
          <p:spPr>
            <a:xfrm>
              <a:off x="7324249" y="2697956"/>
              <a:ext cx="228600" cy="228600"/>
            </a:xfrm>
            <a:custGeom>
              <a:avLst/>
              <a:gdLst>
                <a:gd name="connsiteX0" fmla="*/ 189071 w 228600"/>
                <a:gd name="connsiteY0" fmla="*/ 7144 h 228600"/>
                <a:gd name="connsiteX1" fmla="*/ 207169 w 228600"/>
                <a:gd name="connsiteY1" fmla="*/ 46196 h 228600"/>
                <a:gd name="connsiteX2" fmla="*/ 196691 w 228600"/>
                <a:gd name="connsiteY2" fmla="*/ 153829 h 228600"/>
                <a:gd name="connsiteX3" fmla="*/ 137636 w 228600"/>
                <a:gd name="connsiteY3" fmla="*/ 135731 h 228600"/>
                <a:gd name="connsiteX4" fmla="*/ 136684 w 228600"/>
                <a:gd name="connsiteY4" fmla="*/ 135731 h 228600"/>
                <a:gd name="connsiteX5" fmla="*/ 126206 w 228600"/>
                <a:gd name="connsiteY5" fmla="*/ 163354 h 228600"/>
                <a:gd name="connsiteX6" fmla="*/ 68103 w 228600"/>
                <a:gd name="connsiteY6" fmla="*/ 224314 h 228600"/>
                <a:gd name="connsiteX7" fmla="*/ 50006 w 228600"/>
                <a:gd name="connsiteY7" fmla="*/ 183356 h 228600"/>
                <a:gd name="connsiteX8" fmla="*/ 96678 w 228600"/>
                <a:gd name="connsiteY8" fmla="*/ 135731 h 228600"/>
                <a:gd name="connsiteX9" fmla="*/ 104299 w 228600"/>
                <a:gd name="connsiteY9" fmla="*/ 102394 h 228600"/>
                <a:gd name="connsiteX10" fmla="*/ 98584 w 228600"/>
                <a:gd name="connsiteY10" fmla="*/ 90964 h 228600"/>
                <a:gd name="connsiteX11" fmla="*/ 23336 w 228600"/>
                <a:gd name="connsiteY11" fmla="*/ 125254 h 228600"/>
                <a:gd name="connsiteX12" fmla="*/ 7144 w 228600"/>
                <a:gd name="connsiteY12" fmla="*/ 89059 h 228600"/>
                <a:gd name="connsiteX13" fmla="*/ 189071 w 228600"/>
                <a:gd name="connsiteY13" fmla="*/ 7144 h 228600"/>
                <a:gd name="connsiteX14" fmla="*/ 128111 w 228600"/>
                <a:gd name="connsiteY14" fmla="*/ 78581 h 228600"/>
                <a:gd name="connsiteX15" fmla="*/ 133826 w 228600"/>
                <a:gd name="connsiteY15" fmla="*/ 90964 h 228600"/>
                <a:gd name="connsiteX16" fmla="*/ 176689 w 228600"/>
                <a:gd name="connsiteY16" fmla="*/ 117634 h 228600"/>
                <a:gd name="connsiteX17" fmla="*/ 183356 w 228600"/>
                <a:gd name="connsiteY17" fmla="*/ 68104 h 228600"/>
                <a:gd name="connsiteX18" fmla="*/ 177641 w 228600"/>
                <a:gd name="connsiteY18" fmla="*/ 55721 h 228600"/>
                <a:gd name="connsiteX19" fmla="*/ 128111 w 228600"/>
                <a:gd name="connsiteY19" fmla="*/ 7858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0" h="228600">
                  <a:moveTo>
                    <a:pt x="189071" y="7144"/>
                  </a:moveTo>
                  <a:lnTo>
                    <a:pt x="207169" y="46196"/>
                  </a:lnTo>
                  <a:cubicBezTo>
                    <a:pt x="224314" y="85249"/>
                    <a:pt x="247174" y="130969"/>
                    <a:pt x="196691" y="153829"/>
                  </a:cubicBezTo>
                  <a:cubicBezTo>
                    <a:pt x="175736" y="163354"/>
                    <a:pt x="150971" y="156686"/>
                    <a:pt x="137636" y="135731"/>
                  </a:cubicBezTo>
                  <a:lnTo>
                    <a:pt x="136684" y="135731"/>
                  </a:lnTo>
                  <a:cubicBezTo>
                    <a:pt x="140494" y="146209"/>
                    <a:pt x="132874" y="155734"/>
                    <a:pt x="126206" y="163354"/>
                  </a:cubicBezTo>
                  <a:lnTo>
                    <a:pt x="68103" y="224314"/>
                  </a:lnTo>
                  <a:lnTo>
                    <a:pt x="50006" y="183356"/>
                  </a:lnTo>
                  <a:lnTo>
                    <a:pt x="96678" y="135731"/>
                  </a:lnTo>
                  <a:cubicBezTo>
                    <a:pt x="108109" y="124301"/>
                    <a:pt x="110966" y="117634"/>
                    <a:pt x="104299" y="102394"/>
                  </a:cubicBezTo>
                  <a:lnTo>
                    <a:pt x="98584" y="90964"/>
                  </a:lnTo>
                  <a:lnTo>
                    <a:pt x="23336" y="125254"/>
                  </a:lnTo>
                  <a:lnTo>
                    <a:pt x="7144" y="89059"/>
                  </a:lnTo>
                  <a:lnTo>
                    <a:pt x="189071" y="7144"/>
                  </a:lnTo>
                  <a:close/>
                  <a:moveTo>
                    <a:pt x="128111" y="78581"/>
                  </a:moveTo>
                  <a:lnTo>
                    <a:pt x="133826" y="90964"/>
                  </a:lnTo>
                  <a:cubicBezTo>
                    <a:pt x="142399" y="109061"/>
                    <a:pt x="153828" y="128111"/>
                    <a:pt x="176689" y="117634"/>
                  </a:cubicBezTo>
                  <a:cubicBezTo>
                    <a:pt x="198596" y="108109"/>
                    <a:pt x="190976" y="86201"/>
                    <a:pt x="183356" y="68104"/>
                  </a:cubicBezTo>
                  <a:lnTo>
                    <a:pt x="177641" y="55721"/>
                  </a:lnTo>
                  <a:lnTo>
                    <a:pt x="128111" y="78581"/>
                  </a:lnTo>
                  <a:close/>
                </a:path>
              </a:pathLst>
            </a:custGeom>
            <a:solidFill>
              <a:srgbClr val="1D1D1B"/>
            </a:solidFill>
            <a:ln w="9525" cap="flat">
              <a:noFill/>
              <a:prstDash val="solid"/>
              <a:miter/>
            </a:ln>
          </p:spPr>
          <p:txBody>
            <a:bodyPr rtlCol="0" anchor="ctr"/>
            <a:lstStyle/>
            <a:p>
              <a:endParaRPr lang="sv-SE" sz="1050"/>
            </a:p>
          </p:txBody>
        </p:sp>
        <p:sp>
          <p:nvSpPr>
            <p:cNvPr id="60" name="Frihandsfigur: Form 59">
              <a:extLst>
                <a:ext uri="{FF2B5EF4-FFF2-40B4-BE49-F238E27FC236}">
                  <a16:creationId xmlns:a16="http://schemas.microsoft.com/office/drawing/2014/main" id="{D89D8BC7-25C6-4045-A089-CBB09F744A3B}"/>
                </a:ext>
              </a:extLst>
            </p:cNvPr>
            <p:cNvSpPr/>
            <p:nvPr/>
          </p:nvSpPr>
          <p:spPr>
            <a:xfrm>
              <a:off x="7390924" y="2866549"/>
              <a:ext cx="219075" cy="114300"/>
            </a:xfrm>
            <a:custGeom>
              <a:avLst/>
              <a:gdLst>
                <a:gd name="connsiteX0" fmla="*/ 146209 w 219075"/>
                <a:gd name="connsiteY0" fmla="*/ 27146 h 114300"/>
                <a:gd name="connsiteX1" fmla="*/ 158591 w 219075"/>
                <a:gd name="connsiteY1" fmla="*/ 63341 h 114300"/>
                <a:gd name="connsiteX2" fmla="*/ 19526 w 219075"/>
                <a:gd name="connsiteY2" fmla="*/ 111919 h 114300"/>
                <a:gd name="connsiteX3" fmla="*/ 7144 w 219075"/>
                <a:gd name="connsiteY3" fmla="*/ 75724 h 114300"/>
                <a:gd name="connsiteX4" fmla="*/ 146209 w 219075"/>
                <a:gd name="connsiteY4" fmla="*/ 27146 h 114300"/>
                <a:gd name="connsiteX5" fmla="*/ 205264 w 219075"/>
                <a:gd name="connsiteY5" fmla="*/ 7144 h 114300"/>
                <a:gd name="connsiteX6" fmla="*/ 217646 w 219075"/>
                <a:gd name="connsiteY6" fmla="*/ 43339 h 114300"/>
                <a:gd name="connsiteX7" fmla="*/ 183356 w 219075"/>
                <a:gd name="connsiteY7" fmla="*/ 55721 h 114300"/>
                <a:gd name="connsiteX8" fmla="*/ 170974 w 219075"/>
                <a:gd name="connsiteY8" fmla="*/ 19526 h 114300"/>
                <a:gd name="connsiteX9" fmla="*/ 205264 w 219075"/>
                <a:gd name="connsiteY9"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075" h="114300">
                  <a:moveTo>
                    <a:pt x="146209" y="27146"/>
                  </a:moveTo>
                  <a:lnTo>
                    <a:pt x="158591" y="63341"/>
                  </a:lnTo>
                  <a:lnTo>
                    <a:pt x="19526" y="111919"/>
                  </a:lnTo>
                  <a:lnTo>
                    <a:pt x="7144" y="75724"/>
                  </a:lnTo>
                  <a:lnTo>
                    <a:pt x="146209" y="27146"/>
                  </a:lnTo>
                  <a:close/>
                  <a:moveTo>
                    <a:pt x="205264" y="7144"/>
                  </a:moveTo>
                  <a:lnTo>
                    <a:pt x="217646" y="43339"/>
                  </a:lnTo>
                  <a:lnTo>
                    <a:pt x="183356" y="55721"/>
                  </a:lnTo>
                  <a:lnTo>
                    <a:pt x="170974" y="19526"/>
                  </a:lnTo>
                  <a:lnTo>
                    <a:pt x="205264" y="7144"/>
                  </a:lnTo>
                  <a:close/>
                </a:path>
              </a:pathLst>
            </a:custGeom>
            <a:solidFill>
              <a:srgbClr val="1D1D1B"/>
            </a:solidFill>
            <a:ln w="9525" cap="flat">
              <a:noFill/>
              <a:prstDash val="solid"/>
              <a:miter/>
            </a:ln>
          </p:spPr>
          <p:txBody>
            <a:bodyPr rtlCol="0" anchor="ctr"/>
            <a:lstStyle/>
            <a:p>
              <a:endParaRPr lang="sv-SE" sz="1050"/>
            </a:p>
          </p:txBody>
        </p:sp>
        <p:sp>
          <p:nvSpPr>
            <p:cNvPr id="61" name="Frihandsfigur: Form 60">
              <a:extLst>
                <a:ext uri="{FF2B5EF4-FFF2-40B4-BE49-F238E27FC236}">
                  <a16:creationId xmlns:a16="http://schemas.microsoft.com/office/drawing/2014/main" id="{5CA6DBE0-E3B4-407A-9F0E-23CB05FFF696}"/>
                </a:ext>
              </a:extLst>
            </p:cNvPr>
            <p:cNvSpPr/>
            <p:nvPr/>
          </p:nvSpPr>
          <p:spPr>
            <a:xfrm>
              <a:off x="7414736" y="2965692"/>
              <a:ext cx="171450" cy="133350"/>
            </a:xfrm>
            <a:custGeom>
              <a:avLst/>
              <a:gdLst>
                <a:gd name="connsiteX0" fmla="*/ 141446 w 171450"/>
                <a:gd name="connsiteY0" fmla="*/ 98501 h 133350"/>
                <a:gd name="connsiteX1" fmla="*/ 138589 w 171450"/>
                <a:gd name="connsiteY1" fmla="*/ 64211 h 133350"/>
                <a:gd name="connsiteX2" fmla="*/ 116681 w 171450"/>
                <a:gd name="connsiteY2" fmla="*/ 47066 h 133350"/>
                <a:gd name="connsiteX3" fmla="*/ 74771 w 171450"/>
                <a:gd name="connsiteY3" fmla="*/ 127076 h 133350"/>
                <a:gd name="connsiteX4" fmla="*/ 12859 w 171450"/>
                <a:gd name="connsiteY4" fmla="*/ 80403 h 133350"/>
                <a:gd name="connsiteX5" fmla="*/ 7144 w 171450"/>
                <a:gd name="connsiteY5" fmla="*/ 36588 h 133350"/>
                <a:gd name="connsiteX6" fmla="*/ 37624 w 171450"/>
                <a:gd name="connsiteY6" fmla="*/ 30873 h 133350"/>
                <a:gd name="connsiteX7" fmla="*/ 38576 w 171450"/>
                <a:gd name="connsiteY7" fmla="*/ 69926 h 133350"/>
                <a:gd name="connsiteX8" fmla="*/ 62389 w 171450"/>
                <a:gd name="connsiteY8" fmla="*/ 88976 h 133350"/>
                <a:gd name="connsiteX9" fmla="*/ 105251 w 171450"/>
                <a:gd name="connsiteY9" fmla="*/ 8966 h 133350"/>
                <a:gd name="connsiteX10" fmla="*/ 164306 w 171450"/>
                <a:gd name="connsiteY10" fmla="*/ 52781 h 133350"/>
                <a:gd name="connsiteX11" fmla="*/ 170021 w 171450"/>
                <a:gd name="connsiteY11" fmla="*/ 94691 h 133350"/>
                <a:gd name="connsiteX12" fmla="*/ 141446 w 171450"/>
                <a:gd name="connsiteY12" fmla="*/ 98501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33350">
                  <a:moveTo>
                    <a:pt x="141446" y="98501"/>
                  </a:moveTo>
                  <a:cubicBezTo>
                    <a:pt x="142399" y="86118"/>
                    <a:pt x="142399" y="77546"/>
                    <a:pt x="138589" y="64211"/>
                  </a:cubicBezTo>
                  <a:cubicBezTo>
                    <a:pt x="135731" y="54686"/>
                    <a:pt x="129064" y="43256"/>
                    <a:pt x="116681" y="47066"/>
                  </a:cubicBezTo>
                  <a:cubicBezTo>
                    <a:pt x="93821" y="52781"/>
                    <a:pt x="126206" y="113741"/>
                    <a:pt x="74771" y="127076"/>
                  </a:cubicBezTo>
                  <a:cubicBezTo>
                    <a:pt x="41434" y="135648"/>
                    <a:pt x="20478" y="109931"/>
                    <a:pt x="12859" y="80403"/>
                  </a:cubicBezTo>
                  <a:cubicBezTo>
                    <a:pt x="9049" y="66116"/>
                    <a:pt x="7144" y="50876"/>
                    <a:pt x="7144" y="36588"/>
                  </a:cubicBezTo>
                  <a:lnTo>
                    <a:pt x="37624" y="30873"/>
                  </a:lnTo>
                  <a:cubicBezTo>
                    <a:pt x="34766" y="44208"/>
                    <a:pt x="34766" y="56591"/>
                    <a:pt x="38576" y="69926"/>
                  </a:cubicBezTo>
                  <a:cubicBezTo>
                    <a:pt x="41434" y="79451"/>
                    <a:pt x="49053" y="92786"/>
                    <a:pt x="62389" y="88976"/>
                  </a:cubicBezTo>
                  <a:cubicBezTo>
                    <a:pt x="90011" y="81356"/>
                    <a:pt x="53816" y="22301"/>
                    <a:pt x="105251" y="8966"/>
                  </a:cubicBezTo>
                  <a:cubicBezTo>
                    <a:pt x="135731" y="393"/>
                    <a:pt x="156686" y="23253"/>
                    <a:pt x="164306" y="52781"/>
                  </a:cubicBezTo>
                  <a:cubicBezTo>
                    <a:pt x="169069" y="69926"/>
                    <a:pt x="169069" y="82308"/>
                    <a:pt x="170021" y="94691"/>
                  </a:cubicBezTo>
                  <a:lnTo>
                    <a:pt x="141446" y="98501"/>
                  </a:lnTo>
                  <a:close/>
                </a:path>
              </a:pathLst>
            </a:custGeom>
            <a:solidFill>
              <a:srgbClr val="1D1D1B"/>
            </a:solidFill>
            <a:ln w="9525" cap="flat">
              <a:noFill/>
              <a:prstDash val="solid"/>
              <a:miter/>
            </a:ln>
          </p:spPr>
          <p:txBody>
            <a:bodyPr rtlCol="0" anchor="ctr"/>
            <a:lstStyle/>
            <a:p>
              <a:endParaRPr lang="sv-SE" sz="1050"/>
            </a:p>
          </p:txBody>
        </p:sp>
        <p:sp>
          <p:nvSpPr>
            <p:cNvPr id="62" name="Frihandsfigur: Form 61">
              <a:extLst>
                <a:ext uri="{FF2B5EF4-FFF2-40B4-BE49-F238E27FC236}">
                  <a16:creationId xmlns:a16="http://schemas.microsoft.com/office/drawing/2014/main" id="{AF952D29-EA62-4C06-95B2-6B88352A5289}"/>
                </a:ext>
              </a:extLst>
            </p:cNvPr>
            <p:cNvSpPr/>
            <p:nvPr/>
          </p:nvSpPr>
          <p:spPr>
            <a:xfrm>
              <a:off x="7446169" y="3082766"/>
              <a:ext cx="228600" cy="180975"/>
            </a:xfrm>
            <a:custGeom>
              <a:avLst/>
              <a:gdLst>
                <a:gd name="connsiteX0" fmla="*/ 216694 w 228600"/>
                <a:gd name="connsiteY0" fmla="*/ 7144 h 180975"/>
                <a:gd name="connsiteX1" fmla="*/ 223361 w 228600"/>
                <a:gd name="connsiteY1" fmla="*/ 45244 h 180975"/>
                <a:gd name="connsiteX2" fmla="*/ 99536 w 228600"/>
                <a:gd name="connsiteY2" fmla="*/ 66199 h 180975"/>
                <a:gd name="connsiteX3" fmla="*/ 99536 w 228600"/>
                <a:gd name="connsiteY3" fmla="*/ 67151 h 180975"/>
                <a:gd name="connsiteX4" fmla="*/ 165259 w 228600"/>
                <a:gd name="connsiteY4" fmla="*/ 102394 h 180975"/>
                <a:gd name="connsiteX5" fmla="*/ 172879 w 228600"/>
                <a:gd name="connsiteY5" fmla="*/ 147161 h 180975"/>
                <a:gd name="connsiteX6" fmla="*/ 99536 w 228600"/>
                <a:gd name="connsiteY6" fmla="*/ 104299 h 180975"/>
                <a:gd name="connsiteX7" fmla="*/ 30004 w 228600"/>
                <a:gd name="connsiteY7" fmla="*/ 178594 h 180975"/>
                <a:gd name="connsiteX8" fmla="*/ 22384 w 228600"/>
                <a:gd name="connsiteY8" fmla="*/ 130969 h 180975"/>
                <a:gd name="connsiteX9" fmla="*/ 84296 w 228600"/>
                <a:gd name="connsiteY9" fmla="*/ 70961 h 180975"/>
                <a:gd name="connsiteX10" fmla="*/ 84296 w 228600"/>
                <a:gd name="connsiteY10" fmla="*/ 70009 h 180975"/>
                <a:gd name="connsiteX11" fmla="*/ 13811 w 228600"/>
                <a:gd name="connsiteY11" fmla="*/ 81439 h 180975"/>
                <a:gd name="connsiteX12" fmla="*/ 7144 w 228600"/>
                <a:gd name="connsiteY12" fmla="*/ 43339 h 180975"/>
                <a:gd name="connsiteX13" fmla="*/ 216694 w 228600"/>
                <a:gd name="connsiteY13"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600" h="180975">
                  <a:moveTo>
                    <a:pt x="216694" y="7144"/>
                  </a:moveTo>
                  <a:lnTo>
                    <a:pt x="223361" y="45244"/>
                  </a:lnTo>
                  <a:lnTo>
                    <a:pt x="99536" y="66199"/>
                  </a:lnTo>
                  <a:lnTo>
                    <a:pt x="99536" y="67151"/>
                  </a:lnTo>
                  <a:lnTo>
                    <a:pt x="165259" y="102394"/>
                  </a:lnTo>
                  <a:lnTo>
                    <a:pt x="172879" y="147161"/>
                  </a:lnTo>
                  <a:lnTo>
                    <a:pt x="99536" y="104299"/>
                  </a:lnTo>
                  <a:lnTo>
                    <a:pt x="30004" y="178594"/>
                  </a:lnTo>
                  <a:lnTo>
                    <a:pt x="22384" y="130969"/>
                  </a:lnTo>
                  <a:lnTo>
                    <a:pt x="84296" y="70961"/>
                  </a:lnTo>
                  <a:lnTo>
                    <a:pt x="84296" y="70009"/>
                  </a:lnTo>
                  <a:lnTo>
                    <a:pt x="13811" y="81439"/>
                  </a:lnTo>
                  <a:lnTo>
                    <a:pt x="7144" y="43339"/>
                  </a:lnTo>
                  <a:lnTo>
                    <a:pt x="216694" y="7144"/>
                  </a:lnTo>
                  <a:close/>
                </a:path>
              </a:pathLst>
            </a:custGeom>
            <a:solidFill>
              <a:srgbClr val="1D1D1B"/>
            </a:solidFill>
            <a:ln w="9525" cap="flat">
              <a:noFill/>
              <a:prstDash val="solid"/>
              <a:miter/>
            </a:ln>
          </p:spPr>
          <p:txBody>
            <a:bodyPr rtlCol="0" anchor="ctr"/>
            <a:lstStyle/>
            <a:p>
              <a:endParaRPr lang="sv-SE" sz="1050"/>
            </a:p>
          </p:txBody>
        </p:sp>
        <p:sp>
          <p:nvSpPr>
            <p:cNvPr id="63" name="Frihandsfigur: Form 62">
              <a:extLst>
                <a:ext uri="{FF2B5EF4-FFF2-40B4-BE49-F238E27FC236}">
                  <a16:creationId xmlns:a16="http://schemas.microsoft.com/office/drawing/2014/main" id="{A3C8F5B0-24EE-4580-A7F3-B1AB87531BCB}"/>
                </a:ext>
              </a:extLst>
            </p:cNvPr>
            <p:cNvSpPr/>
            <p:nvPr/>
          </p:nvSpPr>
          <p:spPr>
            <a:xfrm>
              <a:off x="7468076" y="3254216"/>
              <a:ext cx="228600" cy="161925"/>
            </a:xfrm>
            <a:custGeom>
              <a:avLst/>
              <a:gdLst>
                <a:gd name="connsiteX0" fmla="*/ 220504 w 228600"/>
                <a:gd name="connsiteY0" fmla="*/ 7144 h 161925"/>
                <a:gd name="connsiteX1" fmla="*/ 222409 w 228600"/>
                <a:gd name="connsiteY1" fmla="*/ 45244 h 161925"/>
                <a:gd name="connsiteX2" fmla="*/ 136684 w 228600"/>
                <a:gd name="connsiteY2" fmla="*/ 50006 h 161925"/>
                <a:gd name="connsiteX3" fmla="*/ 136684 w 228600"/>
                <a:gd name="connsiteY3" fmla="*/ 50959 h 161925"/>
                <a:gd name="connsiteX4" fmla="*/ 161449 w 228600"/>
                <a:gd name="connsiteY4" fmla="*/ 93821 h 161925"/>
                <a:gd name="connsiteX5" fmla="*/ 88106 w 228600"/>
                <a:gd name="connsiteY5" fmla="*/ 159544 h 161925"/>
                <a:gd name="connsiteX6" fmla="*/ 8097 w 228600"/>
                <a:gd name="connsiteY6" fmla="*/ 102394 h 161925"/>
                <a:gd name="connsiteX7" fmla="*/ 27147 w 228600"/>
                <a:gd name="connsiteY7" fmla="*/ 56674 h 161925"/>
                <a:gd name="connsiteX8" fmla="*/ 27147 w 228600"/>
                <a:gd name="connsiteY8" fmla="*/ 55721 h 161925"/>
                <a:gd name="connsiteX9" fmla="*/ 9049 w 228600"/>
                <a:gd name="connsiteY9" fmla="*/ 56674 h 161925"/>
                <a:gd name="connsiteX10" fmla="*/ 7144 w 228600"/>
                <a:gd name="connsiteY10" fmla="*/ 19526 h 161925"/>
                <a:gd name="connsiteX11" fmla="*/ 220504 w 228600"/>
                <a:gd name="connsiteY11" fmla="*/ 7144 h 161925"/>
                <a:gd name="connsiteX12" fmla="*/ 37624 w 228600"/>
                <a:gd name="connsiteY12" fmla="*/ 89059 h 161925"/>
                <a:gd name="connsiteX13" fmla="*/ 87154 w 228600"/>
                <a:gd name="connsiteY13" fmla="*/ 118586 h 161925"/>
                <a:gd name="connsiteX14" fmla="*/ 131922 w 228600"/>
                <a:gd name="connsiteY14" fmla="*/ 84296 h 161925"/>
                <a:gd name="connsiteX15" fmla="*/ 83344 w 228600"/>
                <a:gd name="connsiteY15" fmla="*/ 52864 h 161925"/>
                <a:gd name="connsiteX16" fmla="*/ 37624 w 228600"/>
                <a:gd name="connsiteY16" fmla="*/ 89059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600" h="161925">
                  <a:moveTo>
                    <a:pt x="220504" y="7144"/>
                  </a:moveTo>
                  <a:lnTo>
                    <a:pt x="222409" y="45244"/>
                  </a:lnTo>
                  <a:lnTo>
                    <a:pt x="136684" y="50006"/>
                  </a:lnTo>
                  <a:lnTo>
                    <a:pt x="136684" y="50959"/>
                  </a:lnTo>
                  <a:cubicBezTo>
                    <a:pt x="150972" y="60484"/>
                    <a:pt x="160497" y="73819"/>
                    <a:pt x="161449" y="93821"/>
                  </a:cubicBezTo>
                  <a:cubicBezTo>
                    <a:pt x="163354" y="138589"/>
                    <a:pt x="129064" y="157639"/>
                    <a:pt x="88106" y="159544"/>
                  </a:cubicBezTo>
                  <a:cubicBezTo>
                    <a:pt x="48101" y="161449"/>
                    <a:pt x="10001" y="147161"/>
                    <a:pt x="8097" y="102394"/>
                  </a:cubicBezTo>
                  <a:cubicBezTo>
                    <a:pt x="7144" y="86201"/>
                    <a:pt x="11906" y="68104"/>
                    <a:pt x="27147" y="56674"/>
                  </a:cubicBezTo>
                  <a:lnTo>
                    <a:pt x="27147" y="55721"/>
                  </a:lnTo>
                  <a:lnTo>
                    <a:pt x="9049" y="56674"/>
                  </a:lnTo>
                  <a:lnTo>
                    <a:pt x="7144" y="19526"/>
                  </a:lnTo>
                  <a:lnTo>
                    <a:pt x="220504" y="7144"/>
                  </a:lnTo>
                  <a:close/>
                  <a:moveTo>
                    <a:pt x="37624" y="89059"/>
                  </a:moveTo>
                  <a:cubicBezTo>
                    <a:pt x="38576" y="113824"/>
                    <a:pt x="67151" y="119539"/>
                    <a:pt x="87154" y="118586"/>
                  </a:cubicBezTo>
                  <a:cubicBezTo>
                    <a:pt x="107156" y="117634"/>
                    <a:pt x="133826" y="109061"/>
                    <a:pt x="131922" y="84296"/>
                  </a:cubicBezTo>
                  <a:cubicBezTo>
                    <a:pt x="130969" y="59531"/>
                    <a:pt x="104299" y="51911"/>
                    <a:pt x="83344" y="52864"/>
                  </a:cubicBezTo>
                  <a:cubicBezTo>
                    <a:pt x="62389" y="53816"/>
                    <a:pt x="36672" y="64294"/>
                    <a:pt x="37624" y="89059"/>
                  </a:cubicBezTo>
                  <a:close/>
                </a:path>
              </a:pathLst>
            </a:custGeom>
            <a:solidFill>
              <a:srgbClr val="1D1D1B"/>
            </a:solidFill>
            <a:ln w="9525" cap="flat">
              <a:noFill/>
              <a:prstDash val="solid"/>
              <a:miter/>
            </a:ln>
          </p:spPr>
          <p:txBody>
            <a:bodyPr rtlCol="0" anchor="ctr"/>
            <a:lstStyle/>
            <a:p>
              <a:endParaRPr lang="sv-SE" sz="1050"/>
            </a:p>
          </p:txBody>
        </p:sp>
        <p:sp>
          <p:nvSpPr>
            <p:cNvPr id="64" name="Frihandsfigur: Form 63">
              <a:extLst>
                <a:ext uri="{FF2B5EF4-FFF2-40B4-BE49-F238E27FC236}">
                  <a16:creationId xmlns:a16="http://schemas.microsoft.com/office/drawing/2014/main" id="{BA27C163-E7DB-4CD6-884E-F28B17FC33D1}"/>
                </a:ext>
              </a:extLst>
            </p:cNvPr>
            <p:cNvSpPr/>
            <p:nvPr/>
          </p:nvSpPr>
          <p:spPr>
            <a:xfrm>
              <a:off x="7466945" y="3427212"/>
              <a:ext cx="161925" cy="152400"/>
            </a:xfrm>
            <a:custGeom>
              <a:avLst/>
              <a:gdLst>
                <a:gd name="connsiteX0" fmla="*/ 15895 w 161925"/>
                <a:gd name="connsiteY0" fmla="*/ 130375 h 152400"/>
                <a:gd name="connsiteX1" fmla="*/ 7322 w 161925"/>
                <a:gd name="connsiteY1" fmla="*/ 78941 h 152400"/>
                <a:gd name="connsiteX2" fmla="*/ 88285 w 161925"/>
                <a:gd name="connsiteY2" fmla="*/ 7503 h 152400"/>
                <a:gd name="connsiteX3" fmla="*/ 161628 w 161925"/>
                <a:gd name="connsiteY3" fmla="*/ 80845 h 152400"/>
                <a:gd name="connsiteX4" fmla="*/ 68282 w 161925"/>
                <a:gd name="connsiteY4" fmla="*/ 144663 h 152400"/>
                <a:gd name="connsiteX5" fmla="*/ 74950 w 161925"/>
                <a:gd name="connsiteY5" fmla="*/ 43698 h 152400"/>
                <a:gd name="connsiteX6" fmla="*/ 34945 w 161925"/>
                <a:gd name="connsiteY6" fmla="*/ 83703 h 152400"/>
                <a:gd name="connsiteX7" fmla="*/ 46375 w 161925"/>
                <a:gd name="connsiteY7" fmla="*/ 133233 h 152400"/>
                <a:gd name="connsiteX8" fmla="*/ 15895 w 161925"/>
                <a:gd name="connsiteY8" fmla="*/ 130375 h 152400"/>
                <a:gd name="connsiteX9" fmla="*/ 96857 w 161925"/>
                <a:gd name="connsiteY9" fmla="*/ 109420 h 152400"/>
                <a:gd name="connsiteX10" fmla="*/ 133053 w 161925"/>
                <a:gd name="connsiteY10" fmla="*/ 80845 h 152400"/>
                <a:gd name="connsiteX11" fmla="*/ 100667 w 161925"/>
                <a:gd name="connsiteY11" fmla="*/ 44650 h 152400"/>
                <a:gd name="connsiteX12" fmla="*/ 96857 w 161925"/>
                <a:gd name="connsiteY12" fmla="*/ 10942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25" h="152400">
                  <a:moveTo>
                    <a:pt x="15895" y="130375"/>
                  </a:moveTo>
                  <a:cubicBezTo>
                    <a:pt x="9228" y="116088"/>
                    <a:pt x="6370" y="99895"/>
                    <a:pt x="7322" y="78941"/>
                  </a:cubicBezTo>
                  <a:cubicBezTo>
                    <a:pt x="10180" y="30363"/>
                    <a:pt x="39707" y="3693"/>
                    <a:pt x="88285" y="7503"/>
                  </a:cubicBezTo>
                  <a:cubicBezTo>
                    <a:pt x="131147" y="10360"/>
                    <a:pt x="164485" y="35125"/>
                    <a:pt x="161628" y="80845"/>
                  </a:cubicBezTo>
                  <a:cubicBezTo>
                    <a:pt x="157817" y="135138"/>
                    <a:pt x="119717" y="148473"/>
                    <a:pt x="68282" y="144663"/>
                  </a:cubicBezTo>
                  <a:lnTo>
                    <a:pt x="74950" y="43698"/>
                  </a:lnTo>
                  <a:cubicBezTo>
                    <a:pt x="51137" y="43698"/>
                    <a:pt x="36850" y="59891"/>
                    <a:pt x="34945" y="83703"/>
                  </a:cubicBezTo>
                  <a:cubicBezTo>
                    <a:pt x="33992" y="101800"/>
                    <a:pt x="39707" y="118945"/>
                    <a:pt x="46375" y="133233"/>
                  </a:cubicBezTo>
                  <a:lnTo>
                    <a:pt x="15895" y="130375"/>
                  </a:lnTo>
                  <a:close/>
                  <a:moveTo>
                    <a:pt x="96857" y="109420"/>
                  </a:moveTo>
                  <a:cubicBezTo>
                    <a:pt x="114955" y="109420"/>
                    <a:pt x="132100" y="101800"/>
                    <a:pt x="133053" y="80845"/>
                  </a:cubicBezTo>
                  <a:cubicBezTo>
                    <a:pt x="134005" y="59891"/>
                    <a:pt x="120670" y="47508"/>
                    <a:pt x="100667" y="44650"/>
                  </a:cubicBezTo>
                  <a:lnTo>
                    <a:pt x="96857" y="109420"/>
                  </a:lnTo>
                  <a:close/>
                </a:path>
              </a:pathLst>
            </a:custGeom>
            <a:solidFill>
              <a:srgbClr val="1D1D1B"/>
            </a:solidFill>
            <a:ln w="9525" cap="flat">
              <a:noFill/>
              <a:prstDash val="solid"/>
              <a:miter/>
            </a:ln>
          </p:spPr>
          <p:txBody>
            <a:bodyPr rtlCol="0" anchor="ctr"/>
            <a:lstStyle/>
            <a:p>
              <a:endParaRPr lang="sv-SE" sz="1050"/>
            </a:p>
          </p:txBody>
        </p:sp>
        <p:sp>
          <p:nvSpPr>
            <p:cNvPr id="65" name="Frihandsfigur: Form 64">
              <a:extLst>
                <a:ext uri="{FF2B5EF4-FFF2-40B4-BE49-F238E27FC236}">
                  <a16:creationId xmlns:a16="http://schemas.microsoft.com/office/drawing/2014/main" id="{D5A16849-85D4-4EEF-968C-60B2ECAEB550}"/>
                </a:ext>
              </a:extLst>
            </p:cNvPr>
            <p:cNvSpPr/>
            <p:nvPr/>
          </p:nvSpPr>
          <p:spPr>
            <a:xfrm>
              <a:off x="7440454" y="3582364"/>
              <a:ext cx="228600" cy="180975"/>
            </a:xfrm>
            <a:custGeom>
              <a:avLst/>
              <a:gdLst>
                <a:gd name="connsiteX0" fmla="*/ 30003 w 228600"/>
                <a:gd name="connsiteY0" fmla="*/ 104764 h 180975"/>
                <a:gd name="connsiteX1" fmla="*/ 30003 w 228600"/>
                <a:gd name="connsiteY1" fmla="*/ 104764 h 180975"/>
                <a:gd name="connsiteX2" fmla="*/ 18573 w 228600"/>
                <a:gd name="connsiteY2" fmla="*/ 56186 h 180975"/>
                <a:gd name="connsiteX3" fmla="*/ 105251 w 228600"/>
                <a:gd name="connsiteY3" fmla="*/ 9514 h 180975"/>
                <a:gd name="connsiteX4" fmla="*/ 169069 w 228600"/>
                <a:gd name="connsiteY4" fmla="*/ 83809 h 180975"/>
                <a:gd name="connsiteX5" fmla="*/ 141446 w 228600"/>
                <a:gd name="connsiteY5" fmla="*/ 123814 h 180975"/>
                <a:gd name="connsiteX6" fmla="*/ 141446 w 228600"/>
                <a:gd name="connsiteY6" fmla="*/ 124766 h 180975"/>
                <a:gd name="connsiteX7" fmla="*/ 224314 w 228600"/>
                <a:gd name="connsiteY7" fmla="*/ 140006 h 180975"/>
                <a:gd name="connsiteX8" fmla="*/ 217646 w 228600"/>
                <a:gd name="connsiteY8" fmla="*/ 177154 h 180975"/>
                <a:gd name="connsiteX9" fmla="*/ 7144 w 228600"/>
                <a:gd name="connsiteY9" fmla="*/ 139054 h 180975"/>
                <a:gd name="connsiteX10" fmla="*/ 13811 w 228600"/>
                <a:gd name="connsiteY10" fmla="*/ 102859 h 180975"/>
                <a:gd name="connsiteX11" fmla="*/ 30003 w 228600"/>
                <a:gd name="connsiteY11" fmla="*/ 104764 h 180975"/>
                <a:gd name="connsiteX12" fmla="*/ 45244 w 228600"/>
                <a:gd name="connsiteY12" fmla="*/ 72379 h 180975"/>
                <a:gd name="connsiteX13" fmla="*/ 86201 w 228600"/>
                <a:gd name="connsiteY13" fmla="*/ 114289 h 180975"/>
                <a:gd name="connsiteX14" fmla="*/ 138589 w 228600"/>
                <a:gd name="connsiteY14" fmla="*/ 88571 h 180975"/>
                <a:gd name="connsiteX15" fmla="*/ 98584 w 228600"/>
                <a:gd name="connsiteY15" fmla="*/ 49519 h 180975"/>
                <a:gd name="connsiteX16" fmla="*/ 45244 w 228600"/>
                <a:gd name="connsiteY16" fmla="*/ 7237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8600" h="180975">
                  <a:moveTo>
                    <a:pt x="30003" y="104764"/>
                  </a:moveTo>
                  <a:lnTo>
                    <a:pt x="30003" y="104764"/>
                  </a:lnTo>
                  <a:cubicBezTo>
                    <a:pt x="18573" y="90476"/>
                    <a:pt x="15716" y="74284"/>
                    <a:pt x="18573" y="56186"/>
                  </a:cubicBezTo>
                  <a:cubicBezTo>
                    <a:pt x="26194" y="11419"/>
                    <a:pt x="66198" y="1894"/>
                    <a:pt x="105251" y="9514"/>
                  </a:cubicBezTo>
                  <a:cubicBezTo>
                    <a:pt x="145256" y="17134"/>
                    <a:pt x="177641" y="39041"/>
                    <a:pt x="169069" y="83809"/>
                  </a:cubicBezTo>
                  <a:cubicBezTo>
                    <a:pt x="165259" y="102859"/>
                    <a:pt x="156686" y="114289"/>
                    <a:pt x="141446" y="123814"/>
                  </a:cubicBezTo>
                  <a:lnTo>
                    <a:pt x="141446" y="124766"/>
                  </a:lnTo>
                  <a:lnTo>
                    <a:pt x="224314" y="140006"/>
                  </a:lnTo>
                  <a:lnTo>
                    <a:pt x="217646" y="177154"/>
                  </a:lnTo>
                  <a:lnTo>
                    <a:pt x="7144" y="139054"/>
                  </a:lnTo>
                  <a:lnTo>
                    <a:pt x="13811" y="102859"/>
                  </a:lnTo>
                  <a:lnTo>
                    <a:pt x="30003" y="104764"/>
                  </a:lnTo>
                  <a:close/>
                  <a:moveTo>
                    <a:pt x="45244" y="72379"/>
                  </a:moveTo>
                  <a:cubicBezTo>
                    <a:pt x="40481" y="97144"/>
                    <a:pt x="65246" y="110479"/>
                    <a:pt x="86201" y="114289"/>
                  </a:cubicBezTo>
                  <a:cubicBezTo>
                    <a:pt x="106203" y="118099"/>
                    <a:pt x="133826" y="113336"/>
                    <a:pt x="138589" y="88571"/>
                  </a:cubicBezTo>
                  <a:cubicBezTo>
                    <a:pt x="143351" y="63806"/>
                    <a:pt x="117634" y="52376"/>
                    <a:pt x="98584" y="49519"/>
                  </a:cubicBezTo>
                  <a:cubicBezTo>
                    <a:pt x="78581" y="45709"/>
                    <a:pt x="50006" y="47614"/>
                    <a:pt x="45244" y="72379"/>
                  </a:cubicBezTo>
                  <a:close/>
                </a:path>
              </a:pathLst>
            </a:custGeom>
            <a:solidFill>
              <a:srgbClr val="1D1D1B"/>
            </a:solidFill>
            <a:ln w="9525" cap="flat">
              <a:noFill/>
              <a:prstDash val="solid"/>
              <a:miter/>
            </a:ln>
          </p:spPr>
          <p:txBody>
            <a:bodyPr rtlCol="0" anchor="ctr"/>
            <a:lstStyle/>
            <a:p>
              <a:endParaRPr lang="sv-SE" sz="1050"/>
            </a:p>
          </p:txBody>
        </p:sp>
        <p:sp>
          <p:nvSpPr>
            <p:cNvPr id="66" name="Frihandsfigur: Form 65">
              <a:extLst>
                <a:ext uri="{FF2B5EF4-FFF2-40B4-BE49-F238E27FC236}">
                  <a16:creationId xmlns:a16="http://schemas.microsoft.com/office/drawing/2014/main" id="{C08112CC-7E62-4984-B837-9D2AF8E2646C}"/>
                </a:ext>
              </a:extLst>
            </p:cNvPr>
            <p:cNvSpPr/>
            <p:nvPr/>
          </p:nvSpPr>
          <p:spPr>
            <a:xfrm>
              <a:off x="7405798" y="3751226"/>
              <a:ext cx="228600" cy="171450"/>
            </a:xfrm>
            <a:custGeom>
              <a:avLst/>
              <a:gdLst>
                <a:gd name="connsiteX0" fmla="*/ 158004 w 228600"/>
                <a:gd name="connsiteY0" fmla="*/ 107351 h 171450"/>
                <a:gd name="connsiteX1" fmla="*/ 60850 w 228600"/>
                <a:gd name="connsiteY1" fmla="*/ 157834 h 171450"/>
                <a:gd name="connsiteX2" fmla="*/ 11320 w 228600"/>
                <a:gd name="connsiteY2" fmla="*/ 61631 h 171450"/>
                <a:gd name="connsiteX3" fmla="*/ 106570 w 228600"/>
                <a:gd name="connsiteY3" fmla="*/ 11149 h 171450"/>
                <a:gd name="connsiteX4" fmla="*/ 158004 w 228600"/>
                <a:gd name="connsiteY4" fmla="*/ 107351 h 171450"/>
                <a:gd name="connsiteX5" fmla="*/ 39895 w 228600"/>
                <a:gd name="connsiteY5" fmla="*/ 70204 h 171450"/>
                <a:gd name="connsiteX6" fmla="*/ 77042 w 228600"/>
                <a:gd name="connsiteY6" fmla="*/ 120686 h 171450"/>
                <a:gd name="connsiteX7" fmla="*/ 129429 w 228600"/>
                <a:gd name="connsiteY7" fmla="*/ 97826 h 171450"/>
                <a:gd name="connsiteX8" fmla="*/ 98950 w 228600"/>
                <a:gd name="connsiteY8" fmla="*/ 50201 h 171450"/>
                <a:gd name="connsiteX9" fmla="*/ 39895 w 228600"/>
                <a:gd name="connsiteY9" fmla="*/ 70204 h 171450"/>
                <a:gd name="connsiteX10" fmla="*/ 198962 w 228600"/>
                <a:gd name="connsiteY10" fmla="*/ 168311 h 171450"/>
                <a:gd name="connsiteX11" fmla="*/ 167529 w 228600"/>
                <a:gd name="connsiteY11" fmla="*/ 158786 h 171450"/>
                <a:gd name="connsiteX12" fmla="*/ 177054 w 228600"/>
                <a:gd name="connsiteY12" fmla="*/ 127354 h 171450"/>
                <a:gd name="connsiteX13" fmla="*/ 208487 w 228600"/>
                <a:gd name="connsiteY13" fmla="*/ 136879 h 171450"/>
                <a:gd name="connsiteX14" fmla="*/ 198962 w 228600"/>
                <a:gd name="connsiteY14" fmla="*/ 168311 h 171450"/>
                <a:gd name="connsiteX15" fmla="*/ 194200 w 228600"/>
                <a:gd name="connsiteY15" fmla="*/ 70204 h 171450"/>
                <a:gd name="connsiteX16" fmla="*/ 225632 w 228600"/>
                <a:gd name="connsiteY16" fmla="*/ 79729 h 171450"/>
                <a:gd name="connsiteX17" fmla="*/ 216107 w 228600"/>
                <a:gd name="connsiteY17" fmla="*/ 111161 h 171450"/>
                <a:gd name="connsiteX18" fmla="*/ 184675 w 228600"/>
                <a:gd name="connsiteY18" fmla="*/ 101636 h 171450"/>
                <a:gd name="connsiteX19" fmla="*/ 194200 w 228600"/>
                <a:gd name="connsiteY19" fmla="*/ 7020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0" h="171450">
                  <a:moveTo>
                    <a:pt x="158004" y="107351"/>
                  </a:moveTo>
                  <a:cubicBezTo>
                    <a:pt x="144670" y="149261"/>
                    <a:pt x="107522" y="172121"/>
                    <a:pt x="60850" y="157834"/>
                  </a:cubicBezTo>
                  <a:cubicBezTo>
                    <a:pt x="20845" y="145451"/>
                    <a:pt x="-2968" y="108304"/>
                    <a:pt x="11320" y="61631"/>
                  </a:cubicBezTo>
                  <a:cubicBezTo>
                    <a:pt x="25607" y="14959"/>
                    <a:pt x="66565" y="-1234"/>
                    <a:pt x="106570" y="11149"/>
                  </a:cubicBezTo>
                  <a:cubicBezTo>
                    <a:pt x="153242" y="25436"/>
                    <a:pt x="171340" y="65441"/>
                    <a:pt x="158004" y="107351"/>
                  </a:cubicBezTo>
                  <a:close/>
                  <a:moveTo>
                    <a:pt x="39895" y="70204"/>
                  </a:moveTo>
                  <a:cubicBezTo>
                    <a:pt x="31322" y="97826"/>
                    <a:pt x="54182" y="113066"/>
                    <a:pt x="77042" y="120686"/>
                  </a:cubicBezTo>
                  <a:cubicBezTo>
                    <a:pt x="98950" y="127354"/>
                    <a:pt x="121809" y="122591"/>
                    <a:pt x="129429" y="97826"/>
                  </a:cubicBezTo>
                  <a:cubicBezTo>
                    <a:pt x="137050" y="74014"/>
                    <a:pt x="119904" y="55916"/>
                    <a:pt x="98950" y="50201"/>
                  </a:cubicBezTo>
                  <a:cubicBezTo>
                    <a:pt x="76090" y="43534"/>
                    <a:pt x="48467" y="42581"/>
                    <a:pt x="39895" y="70204"/>
                  </a:cubicBezTo>
                  <a:close/>
                  <a:moveTo>
                    <a:pt x="198962" y="168311"/>
                  </a:moveTo>
                  <a:lnTo>
                    <a:pt x="167529" y="158786"/>
                  </a:lnTo>
                  <a:lnTo>
                    <a:pt x="177054" y="127354"/>
                  </a:lnTo>
                  <a:lnTo>
                    <a:pt x="208487" y="136879"/>
                  </a:lnTo>
                  <a:lnTo>
                    <a:pt x="198962" y="168311"/>
                  </a:lnTo>
                  <a:close/>
                  <a:moveTo>
                    <a:pt x="194200" y="70204"/>
                  </a:moveTo>
                  <a:lnTo>
                    <a:pt x="225632" y="79729"/>
                  </a:lnTo>
                  <a:lnTo>
                    <a:pt x="216107" y="111161"/>
                  </a:lnTo>
                  <a:lnTo>
                    <a:pt x="184675" y="101636"/>
                  </a:lnTo>
                  <a:lnTo>
                    <a:pt x="194200" y="70204"/>
                  </a:lnTo>
                  <a:close/>
                </a:path>
              </a:pathLst>
            </a:custGeom>
            <a:solidFill>
              <a:srgbClr val="1D1D1B"/>
            </a:solidFill>
            <a:ln w="9525" cap="flat">
              <a:noFill/>
              <a:prstDash val="solid"/>
              <a:miter/>
            </a:ln>
          </p:spPr>
          <p:txBody>
            <a:bodyPr rtlCol="0" anchor="ctr"/>
            <a:lstStyle/>
            <a:p>
              <a:endParaRPr lang="sv-SE" sz="1050"/>
            </a:p>
          </p:txBody>
        </p:sp>
        <p:sp>
          <p:nvSpPr>
            <p:cNvPr id="67" name="Frihandsfigur: Form 66">
              <a:extLst>
                <a:ext uri="{FF2B5EF4-FFF2-40B4-BE49-F238E27FC236}">
                  <a16:creationId xmlns:a16="http://schemas.microsoft.com/office/drawing/2014/main" id="{0D825B5B-A573-42D5-A5F5-982B0FDB3CAC}"/>
                </a:ext>
              </a:extLst>
            </p:cNvPr>
            <p:cNvSpPr/>
            <p:nvPr/>
          </p:nvSpPr>
          <p:spPr>
            <a:xfrm>
              <a:off x="7293769" y="3899059"/>
              <a:ext cx="238125" cy="257175"/>
            </a:xfrm>
            <a:custGeom>
              <a:avLst/>
              <a:gdLst>
                <a:gd name="connsiteX0" fmla="*/ 231934 w 238125"/>
                <a:gd name="connsiteY0" fmla="*/ 70961 h 257175"/>
                <a:gd name="connsiteX1" fmla="*/ 216694 w 238125"/>
                <a:gd name="connsiteY1" fmla="*/ 103346 h 257175"/>
                <a:gd name="connsiteX2" fmla="*/ 198596 w 238125"/>
                <a:gd name="connsiteY2" fmla="*/ 94774 h 257175"/>
                <a:gd name="connsiteX3" fmla="*/ 198596 w 238125"/>
                <a:gd name="connsiteY3" fmla="*/ 95726 h 257175"/>
                <a:gd name="connsiteX4" fmla="*/ 201454 w 238125"/>
                <a:gd name="connsiteY4" fmla="*/ 145256 h 257175"/>
                <a:gd name="connsiteX5" fmla="*/ 159544 w 238125"/>
                <a:gd name="connsiteY5" fmla="*/ 172879 h 257175"/>
                <a:gd name="connsiteX6" fmla="*/ 163354 w 238125"/>
                <a:gd name="connsiteY6" fmla="*/ 225266 h 257175"/>
                <a:gd name="connsiteX7" fmla="*/ 90964 w 238125"/>
                <a:gd name="connsiteY7" fmla="*/ 242411 h 257175"/>
                <a:gd name="connsiteX8" fmla="*/ 7144 w 238125"/>
                <a:gd name="connsiteY8" fmla="*/ 202406 h 257175"/>
                <a:gd name="connsiteX9" fmla="*/ 23336 w 238125"/>
                <a:gd name="connsiteY9" fmla="*/ 168116 h 257175"/>
                <a:gd name="connsiteX10" fmla="*/ 102394 w 238125"/>
                <a:gd name="connsiteY10" fmla="*/ 206216 h 257175"/>
                <a:gd name="connsiteX11" fmla="*/ 141446 w 238125"/>
                <a:gd name="connsiteY11" fmla="*/ 200501 h 257175"/>
                <a:gd name="connsiteX12" fmla="*/ 109061 w 238125"/>
                <a:gd name="connsiteY12" fmla="*/ 152876 h 257175"/>
                <a:gd name="connsiteX13" fmla="*/ 45244 w 238125"/>
                <a:gd name="connsiteY13" fmla="*/ 121444 h 257175"/>
                <a:gd name="connsiteX14" fmla="*/ 61436 w 238125"/>
                <a:gd name="connsiteY14" fmla="*/ 87154 h 257175"/>
                <a:gd name="connsiteX15" fmla="*/ 140494 w 238125"/>
                <a:gd name="connsiteY15" fmla="*/ 125254 h 257175"/>
                <a:gd name="connsiteX16" fmla="*/ 179546 w 238125"/>
                <a:gd name="connsiteY16" fmla="*/ 119539 h 257175"/>
                <a:gd name="connsiteX17" fmla="*/ 147161 w 238125"/>
                <a:gd name="connsiteY17" fmla="*/ 72866 h 257175"/>
                <a:gd name="connsiteX18" fmla="*/ 83344 w 238125"/>
                <a:gd name="connsiteY18" fmla="*/ 41434 h 257175"/>
                <a:gd name="connsiteX19" fmla="*/ 99536 w 238125"/>
                <a:gd name="connsiteY19" fmla="*/ 7144 h 257175"/>
                <a:gd name="connsiteX20" fmla="*/ 231934 w 238125"/>
                <a:gd name="connsiteY20" fmla="*/ 70961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125" h="257175">
                  <a:moveTo>
                    <a:pt x="231934" y="70961"/>
                  </a:moveTo>
                  <a:lnTo>
                    <a:pt x="216694" y="103346"/>
                  </a:lnTo>
                  <a:lnTo>
                    <a:pt x="198596" y="94774"/>
                  </a:lnTo>
                  <a:lnTo>
                    <a:pt x="198596" y="95726"/>
                  </a:lnTo>
                  <a:cubicBezTo>
                    <a:pt x="210026" y="114776"/>
                    <a:pt x="207169" y="132874"/>
                    <a:pt x="201454" y="145256"/>
                  </a:cubicBezTo>
                  <a:cubicBezTo>
                    <a:pt x="192881" y="164306"/>
                    <a:pt x="179546" y="173831"/>
                    <a:pt x="159544" y="172879"/>
                  </a:cubicBezTo>
                  <a:cubicBezTo>
                    <a:pt x="171926" y="188119"/>
                    <a:pt x="170974" y="209074"/>
                    <a:pt x="163354" y="225266"/>
                  </a:cubicBezTo>
                  <a:cubicBezTo>
                    <a:pt x="147161" y="257651"/>
                    <a:pt x="120491" y="256699"/>
                    <a:pt x="90964" y="242411"/>
                  </a:cubicBezTo>
                  <a:lnTo>
                    <a:pt x="7144" y="202406"/>
                  </a:lnTo>
                  <a:lnTo>
                    <a:pt x="23336" y="168116"/>
                  </a:lnTo>
                  <a:lnTo>
                    <a:pt x="102394" y="206216"/>
                  </a:lnTo>
                  <a:cubicBezTo>
                    <a:pt x="114776" y="211931"/>
                    <a:pt x="131921" y="220504"/>
                    <a:pt x="141446" y="200501"/>
                  </a:cubicBezTo>
                  <a:cubicBezTo>
                    <a:pt x="152876" y="177641"/>
                    <a:pt x="126206" y="161449"/>
                    <a:pt x="109061" y="152876"/>
                  </a:cubicBezTo>
                  <a:lnTo>
                    <a:pt x="45244" y="121444"/>
                  </a:lnTo>
                  <a:lnTo>
                    <a:pt x="61436" y="87154"/>
                  </a:lnTo>
                  <a:lnTo>
                    <a:pt x="140494" y="125254"/>
                  </a:lnTo>
                  <a:cubicBezTo>
                    <a:pt x="152876" y="130969"/>
                    <a:pt x="170021" y="139541"/>
                    <a:pt x="179546" y="119539"/>
                  </a:cubicBezTo>
                  <a:cubicBezTo>
                    <a:pt x="190976" y="96679"/>
                    <a:pt x="164306" y="80486"/>
                    <a:pt x="147161" y="72866"/>
                  </a:cubicBezTo>
                  <a:lnTo>
                    <a:pt x="83344" y="41434"/>
                  </a:lnTo>
                  <a:lnTo>
                    <a:pt x="99536" y="7144"/>
                  </a:lnTo>
                  <a:lnTo>
                    <a:pt x="231934" y="70961"/>
                  </a:lnTo>
                  <a:close/>
                </a:path>
              </a:pathLst>
            </a:custGeom>
            <a:solidFill>
              <a:srgbClr val="1D1D1B"/>
            </a:solidFill>
            <a:ln w="9525" cap="flat">
              <a:noFill/>
              <a:prstDash val="solid"/>
              <a:miter/>
            </a:ln>
          </p:spPr>
          <p:txBody>
            <a:bodyPr rtlCol="0" anchor="ctr"/>
            <a:lstStyle/>
            <a:p>
              <a:endParaRPr lang="sv-SE" sz="1050"/>
            </a:p>
          </p:txBody>
        </p:sp>
        <p:sp>
          <p:nvSpPr>
            <p:cNvPr id="68" name="Frihandsfigur: Form 67">
              <a:extLst>
                <a:ext uri="{FF2B5EF4-FFF2-40B4-BE49-F238E27FC236}">
                  <a16:creationId xmlns:a16="http://schemas.microsoft.com/office/drawing/2014/main" id="{FCCAC064-C381-4C9F-BBD6-A4EAB7C962FC}"/>
                </a:ext>
              </a:extLst>
            </p:cNvPr>
            <p:cNvSpPr/>
            <p:nvPr/>
          </p:nvSpPr>
          <p:spPr>
            <a:xfrm>
              <a:off x="7206139" y="4125030"/>
              <a:ext cx="190500" cy="161925"/>
            </a:xfrm>
            <a:custGeom>
              <a:avLst/>
              <a:gdLst>
                <a:gd name="connsiteX0" fmla="*/ 187166 w 190500"/>
                <a:gd name="connsiteY0" fmla="*/ 82163 h 161925"/>
                <a:gd name="connsiteX1" fmla="*/ 168116 w 190500"/>
                <a:gd name="connsiteY1" fmla="*/ 130740 h 161925"/>
                <a:gd name="connsiteX2" fmla="*/ 81439 w 190500"/>
                <a:gd name="connsiteY2" fmla="*/ 148838 h 161925"/>
                <a:gd name="connsiteX3" fmla="*/ 66199 w 190500"/>
                <a:gd name="connsiteY3" fmla="*/ 138360 h 161925"/>
                <a:gd name="connsiteX4" fmla="*/ 35719 w 190500"/>
                <a:gd name="connsiteY4" fmla="*/ 118358 h 161925"/>
                <a:gd name="connsiteX5" fmla="*/ 7144 w 190500"/>
                <a:gd name="connsiteY5" fmla="*/ 101213 h 161925"/>
                <a:gd name="connsiteX6" fmla="*/ 26194 w 190500"/>
                <a:gd name="connsiteY6" fmla="*/ 73590 h 161925"/>
                <a:gd name="connsiteX7" fmla="*/ 45244 w 190500"/>
                <a:gd name="connsiteY7" fmla="*/ 84068 h 161925"/>
                <a:gd name="connsiteX8" fmla="*/ 45244 w 190500"/>
                <a:gd name="connsiteY8" fmla="*/ 84068 h 161925"/>
                <a:gd name="connsiteX9" fmla="*/ 49054 w 190500"/>
                <a:gd name="connsiteY9" fmla="*/ 32633 h 161925"/>
                <a:gd name="connsiteX10" fmla="*/ 113824 w 190500"/>
                <a:gd name="connsiteY10" fmla="*/ 14535 h 161925"/>
                <a:gd name="connsiteX11" fmla="*/ 134779 w 190500"/>
                <a:gd name="connsiteY11" fmla="*/ 58350 h 161925"/>
                <a:gd name="connsiteX12" fmla="*/ 114776 w 190500"/>
                <a:gd name="connsiteY12" fmla="*/ 104070 h 161925"/>
                <a:gd name="connsiteX13" fmla="*/ 103347 w 190500"/>
                <a:gd name="connsiteY13" fmla="*/ 121215 h 161925"/>
                <a:gd name="connsiteX14" fmla="*/ 148114 w 190500"/>
                <a:gd name="connsiteY14" fmla="*/ 111690 h 161925"/>
                <a:gd name="connsiteX15" fmla="*/ 160497 w 190500"/>
                <a:gd name="connsiteY15" fmla="*/ 65018 h 161925"/>
                <a:gd name="connsiteX16" fmla="*/ 187166 w 190500"/>
                <a:gd name="connsiteY16" fmla="*/ 82163 h 161925"/>
                <a:gd name="connsiteX17" fmla="*/ 67151 w 190500"/>
                <a:gd name="connsiteY17" fmla="*/ 55493 h 161925"/>
                <a:gd name="connsiteX18" fmla="*/ 63341 w 190500"/>
                <a:gd name="connsiteY18" fmla="*/ 85020 h 161925"/>
                <a:gd name="connsiteX19" fmla="*/ 84297 w 190500"/>
                <a:gd name="connsiteY19" fmla="*/ 108833 h 161925"/>
                <a:gd name="connsiteX20" fmla="*/ 93822 w 190500"/>
                <a:gd name="connsiteY20" fmla="*/ 95498 h 161925"/>
                <a:gd name="connsiteX21" fmla="*/ 96679 w 190500"/>
                <a:gd name="connsiteY21" fmla="*/ 45968 h 161925"/>
                <a:gd name="connsiteX22" fmla="*/ 67151 w 190500"/>
                <a:gd name="connsiteY22" fmla="*/ 5549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00" h="161925">
                  <a:moveTo>
                    <a:pt x="187166" y="82163"/>
                  </a:moveTo>
                  <a:cubicBezTo>
                    <a:pt x="184309" y="98355"/>
                    <a:pt x="176689" y="117405"/>
                    <a:pt x="168116" y="130740"/>
                  </a:cubicBezTo>
                  <a:cubicBezTo>
                    <a:pt x="143351" y="167888"/>
                    <a:pt x="117634" y="172650"/>
                    <a:pt x="81439" y="148838"/>
                  </a:cubicBezTo>
                  <a:lnTo>
                    <a:pt x="66199" y="138360"/>
                  </a:lnTo>
                  <a:cubicBezTo>
                    <a:pt x="53816" y="129788"/>
                    <a:pt x="44291" y="124073"/>
                    <a:pt x="35719" y="118358"/>
                  </a:cubicBezTo>
                  <a:cubicBezTo>
                    <a:pt x="26194" y="112643"/>
                    <a:pt x="17622" y="106928"/>
                    <a:pt x="7144" y="101213"/>
                  </a:cubicBezTo>
                  <a:lnTo>
                    <a:pt x="26194" y="73590"/>
                  </a:lnTo>
                  <a:cubicBezTo>
                    <a:pt x="33814" y="76448"/>
                    <a:pt x="41434" y="82163"/>
                    <a:pt x="45244" y="84068"/>
                  </a:cubicBezTo>
                  <a:lnTo>
                    <a:pt x="45244" y="84068"/>
                  </a:lnTo>
                  <a:cubicBezTo>
                    <a:pt x="36672" y="67875"/>
                    <a:pt x="39529" y="46920"/>
                    <a:pt x="49054" y="32633"/>
                  </a:cubicBezTo>
                  <a:cubicBezTo>
                    <a:pt x="63341" y="10725"/>
                    <a:pt x="90964" y="-1657"/>
                    <a:pt x="113824" y="14535"/>
                  </a:cubicBezTo>
                  <a:cubicBezTo>
                    <a:pt x="131922" y="26918"/>
                    <a:pt x="136684" y="43110"/>
                    <a:pt x="134779" y="58350"/>
                  </a:cubicBezTo>
                  <a:cubicBezTo>
                    <a:pt x="132874" y="74543"/>
                    <a:pt x="123349" y="90735"/>
                    <a:pt x="114776" y="104070"/>
                  </a:cubicBezTo>
                  <a:lnTo>
                    <a:pt x="103347" y="121215"/>
                  </a:lnTo>
                  <a:cubicBezTo>
                    <a:pt x="123349" y="134550"/>
                    <a:pt x="135731" y="129788"/>
                    <a:pt x="148114" y="111690"/>
                  </a:cubicBezTo>
                  <a:cubicBezTo>
                    <a:pt x="157639" y="98355"/>
                    <a:pt x="161449" y="81210"/>
                    <a:pt x="160497" y="65018"/>
                  </a:cubicBezTo>
                  <a:lnTo>
                    <a:pt x="187166" y="82163"/>
                  </a:lnTo>
                  <a:close/>
                  <a:moveTo>
                    <a:pt x="67151" y="55493"/>
                  </a:moveTo>
                  <a:cubicBezTo>
                    <a:pt x="60484" y="65018"/>
                    <a:pt x="59531" y="75495"/>
                    <a:pt x="63341" y="85020"/>
                  </a:cubicBezTo>
                  <a:cubicBezTo>
                    <a:pt x="67151" y="94545"/>
                    <a:pt x="74772" y="102165"/>
                    <a:pt x="84297" y="108833"/>
                  </a:cubicBezTo>
                  <a:lnTo>
                    <a:pt x="93822" y="95498"/>
                  </a:lnTo>
                  <a:cubicBezTo>
                    <a:pt x="103347" y="81210"/>
                    <a:pt x="114776" y="58350"/>
                    <a:pt x="96679" y="45968"/>
                  </a:cubicBezTo>
                  <a:cubicBezTo>
                    <a:pt x="85249" y="38348"/>
                    <a:pt x="74772" y="44063"/>
                    <a:pt x="67151" y="55493"/>
                  </a:cubicBezTo>
                  <a:close/>
                </a:path>
              </a:pathLst>
            </a:custGeom>
            <a:solidFill>
              <a:srgbClr val="1D1D1B"/>
            </a:solidFill>
            <a:ln w="9525" cap="flat">
              <a:noFill/>
              <a:prstDash val="solid"/>
              <a:miter/>
            </a:ln>
          </p:spPr>
          <p:txBody>
            <a:bodyPr rtlCol="0" anchor="ctr"/>
            <a:lstStyle/>
            <a:p>
              <a:endParaRPr lang="sv-SE" sz="1050"/>
            </a:p>
          </p:txBody>
        </p:sp>
        <p:sp>
          <p:nvSpPr>
            <p:cNvPr id="69" name="Frihandsfigur: Form 68">
              <a:extLst>
                <a:ext uri="{FF2B5EF4-FFF2-40B4-BE49-F238E27FC236}">
                  <a16:creationId xmlns:a16="http://schemas.microsoft.com/office/drawing/2014/main" id="{97EC2C12-AFFB-4E26-964B-7157A39142EC}"/>
                </a:ext>
              </a:extLst>
            </p:cNvPr>
            <p:cNvSpPr/>
            <p:nvPr/>
          </p:nvSpPr>
          <p:spPr>
            <a:xfrm>
              <a:off x="5524024" y="4645455"/>
              <a:ext cx="209550" cy="295275"/>
            </a:xfrm>
            <a:custGeom>
              <a:avLst/>
              <a:gdLst>
                <a:gd name="connsiteX0" fmla="*/ 144304 w 209550"/>
                <a:gd name="connsiteY0" fmla="*/ 64658 h 295275"/>
                <a:gd name="connsiteX1" fmla="*/ 186214 w 209550"/>
                <a:gd name="connsiteY1" fmla="*/ 78945 h 295275"/>
                <a:gd name="connsiteX2" fmla="*/ 193834 w 209550"/>
                <a:gd name="connsiteY2" fmla="*/ 292305 h 295275"/>
                <a:gd name="connsiteX3" fmla="*/ 152876 w 209550"/>
                <a:gd name="connsiteY3" fmla="*/ 278970 h 295275"/>
                <a:gd name="connsiteX4" fmla="*/ 151924 w 209550"/>
                <a:gd name="connsiteY4" fmla="*/ 230393 h 295275"/>
                <a:gd name="connsiteX5" fmla="*/ 76676 w 209550"/>
                <a:gd name="connsiteY5" fmla="*/ 204675 h 295275"/>
                <a:gd name="connsiteX6" fmla="*/ 45244 w 209550"/>
                <a:gd name="connsiteY6" fmla="*/ 241823 h 295275"/>
                <a:gd name="connsiteX7" fmla="*/ 7144 w 209550"/>
                <a:gd name="connsiteY7" fmla="*/ 228488 h 295275"/>
                <a:gd name="connsiteX8" fmla="*/ 144304 w 209550"/>
                <a:gd name="connsiteY8" fmla="*/ 64658 h 295275"/>
                <a:gd name="connsiteX9" fmla="*/ 151924 w 209550"/>
                <a:gd name="connsiteY9" fmla="*/ 109425 h 295275"/>
                <a:gd name="connsiteX10" fmla="*/ 151924 w 209550"/>
                <a:gd name="connsiteY10" fmla="*/ 109425 h 295275"/>
                <a:gd name="connsiteX11" fmla="*/ 97631 w 209550"/>
                <a:gd name="connsiteY11" fmla="*/ 178005 h 295275"/>
                <a:gd name="connsiteX12" fmla="*/ 151924 w 209550"/>
                <a:gd name="connsiteY12" fmla="*/ 197055 h 295275"/>
                <a:gd name="connsiteX13" fmla="*/ 151924 w 209550"/>
                <a:gd name="connsiteY13" fmla="*/ 109425 h 295275"/>
                <a:gd name="connsiteX14" fmla="*/ 188119 w 209550"/>
                <a:gd name="connsiteY14" fmla="*/ 8460 h 295275"/>
                <a:gd name="connsiteX15" fmla="*/ 206216 w 209550"/>
                <a:gd name="connsiteY15" fmla="*/ 46560 h 295275"/>
                <a:gd name="connsiteX16" fmla="*/ 168116 w 209550"/>
                <a:gd name="connsiteY16" fmla="*/ 65610 h 295275"/>
                <a:gd name="connsiteX17" fmla="*/ 149066 w 209550"/>
                <a:gd name="connsiteY17" fmla="*/ 27510 h 295275"/>
                <a:gd name="connsiteX18" fmla="*/ 188119 w 209550"/>
                <a:gd name="connsiteY18" fmla="*/ 8460 h 295275"/>
                <a:gd name="connsiteX19" fmla="*/ 172879 w 209550"/>
                <a:gd name="connsiteY19" fmla="*/ 51323 h 295275"/>
                <a:gd name="connsiteX20" fmla="*/ 191929 w 209550"/>
                <a:gd name="connsiteY20" fmla="*/ 41798 h 295275"/>
                <a:gd name="connsiteX21" fmla="*/ 183356 w 209550"/>
                <a:gd name="connsiteY21" fmla="*/ 22748 h 295275"/>
                <a:gd name="connsiteX22" fmla="*/ 164306 w 209550"/>
                <a:gd name="connsiteY22" fmla="*/ 32273 h 295275"/>
                <a:gd name="connsiteX23" fmla="*/ 172879 w 209550"/>
                <a:gd name="connsiteY23" fmla="*/ 51323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9550" h="295275">
                  <a:moveTo>
                    <a:pt x="144304" y="64658"/>
                  </a:moveTo>
                  <a:lnTo>
                    <a:pt x="186214" y="78945"/>
                  </a:lnTo>
                  <a:lnTo>
                    <a:pt x="193834" y="292305"/>
                  </a:lnTo>
                  <a:lnTo>
                    <a:pt x="152876" y="278970"/>
                  </a:lnTo>
                  <a:lnTo>
                    <a:pt x="151924" y="230393"/>
                  </a:lnTo>
                  <a:lnTo>
                    <a:pt x="76676" y="204675"/>
                  </a:lnTo>
                  <a:lnTo>
                    <a:pt x="45244" y="241823"/>
                  </a:lnTo>
                  <a:lnTo>
                    <a:pt x="7144" y="228488"/>
                  </a:lnTo>
                  <a:lnTo>
                    <a:pt x="144304" y="64658"/>
                  </a:lnTo>
                  <a:close/>
                  <a:moveTo>
                    <a:pt x="151924" y="109425"/>
                  </a:moveTo>
                  <a:lnTo>
                    <a:pt x="151924" y="109425"/>
                  </a:lnTo>
                  <a:lnTo>
                    <a:pt x="97631" y="178005"/>
                  </a:lnTo>
                  <a:lnTo>
                    <a:pt x="151924" y="197055"/>
                  </a:lnTo>
                  <a:lnTo>
                    <a:pt x="151924" y="109425"/>
                  </a:lnTo>
                  <a:close/>
                  <a:moveTo>
                    <a:pt x="188119" y="8460"/>
                  </a:moveTo>
                  <a:cubicBezTo>
                    <a:pt x="203359" y="14175"/>
                    <a:pt x="211931" y="31320"/>
                    <a:pt x="206216" y="46560"/>
                  </a:cubicBezTo>
                  <a:cubicBezTo>
                    <a:pt x="200501" y="62753"/>
                    <a:pt x="184309" y="71325"/>
                    <a:pt x="168116" y="65610"/>
                  </a:cubicBezTo>
                  <a:cubicBezTo>
                    <a:pt x="152876" y="59895"/>
                    <a:pt x="144304" y="42750"/>
                    <a:pt x="149066" y="27510"/>
                  </a:cubicBezTo>
                  <a:cubicBezTo>
                    <a:pt x="154781" y="12270"/>
                    <a:pt x="172879" y="3698"/>
                    <a:pt x="188119" y="8460"/>
                  </a:cubicBezTo>
                  <a:close/>
                  <a:moveTo>
                    <a:pt x="172879" y="51323"/>
                  </a:moveTo>
                  <a:cubicBezTo>
                    <a:pt x="180499" y="54180"/>
                    <a:pt x="189071" y="50370"/>
                    <a:pt x="191929" y="41798"/>
                  </a:cubicBezTo>
                  <a:cubicBezTo>
                    <a:pt x="194786" y="34178"/>
                    <a:pt x="190976" y="25605"/>
                    <a:pt x="183356" y="22748"/>
                  </a:cubicBezTo>
                  <a:cubicBezTo>
                    <a:pt x="175736" y="19890"/>
                    <a:pt x="167164" y="23700"/>
                    <a:pt x="164306" y="32273"/>
                  </a:cubicBezTo>
                  <a:cubicBezTo>
                    <a:pt x="161449" y="40845"/>
                    <a:pt x="165259" y="48465"/>
                    <a:pt x="172879" y="51323"/>
                  </a:cubicBezTo>
                  <a:close/>
                </a:path>
              </a:pathLst>
            </a:custGeom>
            <a:solidFill>
              <a:srgbClr val="1D1D1B"/>
            </a:solidFill>
            <a:ln w="9525" cap="flat">
              <a:noFill/>
              <a:prstDash val="solid"/>
              <a:miter/>
            </a:ln>
          </p:spPr>
          <p:txBody>
            <a:bodyPr rtlCol="0" anchor="ctr"/>
            <a:lstStyle/>
            <a:p>
              <a:endParaRPr lang="sv-SE" sz="1050"/>
            </a:p>
          </p:txBody>
        </p:sp>
        <p:sp>
          <p:nvSpPr>
            <p:cNvPr id="70" name="Frihandsfigur: Form 69">
              <a:extLst>
                <a:ext uri="{FF2B5EF4-FFF2-40B4-BE49-F238E27FC236}">
                  <a16:creationId xmlns:a16="http://schemas.microsoft.com/office/drawing/2014/main" id="{3CF55B6B-94D1-4A56-9DFE-DD7F5848E1CA}"/>
                </a:ext>
              </a:extLst>
            </p:cNvPr>
            <p:cNvSpPr/>
            <p:nvPr/>
          </p:nvSpPr>
          <p:spPr>
            <a:xfrm>
              <a:off x="5753576" y="4762976"/>
              <a:ext cx="114300" cy="200025"/>
            </a:xfrm>
            <a:custGeom>
              <a:avLst/>
              <a:gdLst>
                <a:gd name="connsiteX0" fmla="*/ 33814 w 114300"/>
                <a:gd name="connsiteY0" fmla="*/ 67151 h 200025"/>
                <a:gd name="connsiteX1" fmla="*/ 7144 w 114300"/>
                <a:gd name="connsiteY1" fmla="*/ 60484 h 200025"/>
                <a:gd name="connsiteX2" fmla="*/ 13811 w 114300"/>
                <a:gd name="connsiteY2" fmla="*/ 32861 h 200025"/>
                <a:gd name="connsiteX3" fmla="*/ 40481 w 114300"/>
                <a:gd name="connsiteY3" fmla="*/ 39529 h 200025"/>
                <a:gd name="connsiteX4" fmla="*/ 47149 w 114300"/>
                <a:gd name="connsiteY4" fmla="*/ 10954 h 200025"/>
                <a:gd name="connsiteX5" fmla="*/ 86201 w 114300"/>
                <a:gd name="connsiteY5" fmla="*/ 7144 h 200025"/>
                <a:gd name="connsiteX6" fmla="*/ 76676 w 114300"/>
                <a:gd name="connsiteY6" fmla="*/ 48101 h 200025"/>
                <a:gd name="connsiteX7" fmla="*/ 109061 w 114300"/>
                <a:gd name="connsiteY7" fmla="*/ 55721 h 200025"/>
                <a:gd name="connsiteX8" fmla="*/ 102394 w 114300"/>
                <a:gd name="connsiteY8" fmla="*/ 83344 h 200025"/>
                <a:gd name="connsiteX9" fmla="*/ 70009 w 114300"/>
                <a:gd name="connsiteY9" fmla="*/ 75724 h 200025"/>
                <a:gd name="connsiteX10" fmla="*/ 53816 w 114300"/>
                <a:gd name="connsiteY10" fmla="*/ 142399 h 200025"/>
                <a:gd name="connsiteX11" fmla="*/ 65246 w 114300"/>
                <a:gd name="connsiteY11" fmla="*/ 170021 h 200025"/>
                <a:gd name="connsiteX12" fmla="*/ 82391 w 114300"/>
                <a:gd name="connsiteY12" fmla="*/ 170021 h 200025"/>
                <a:gd name="connsiteX13" fmla="*/ 76676 w 114300"/>
                <a:gd name="connsiteY13" fmla="*/ 199549 h 200025"/>
                <a:gd name="connsiteX14" fmla="*/ 49054 w 114300"/>
                <a:gd name="connsiteY14" fmla="*/ 196691 h 200025"/>
                <a:gd name="connsiteX15" fmla="*/ 15716 w 114300"/>
                <a:gd name="connsiteY15" fmla="*/ 139541 h 200025"/>
                <a:gd name="connsiteX16" fmla="*/ 33814 w 114300"/>
                <a:gd name="connsiteY16" fmla="*/ 6715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00" h="200025">
                  <a:moveTo>
                    <a:pt x="33814" y="67151"/>
                  </a:moveTo>
                  <a:lnTo>
                    <a:pt x="7144" y="60484"/>
                  </a:lnTo>
                  <a:lnTo>
                    <a:pt x="13811" y="32861"/>
                  </a:lnTo>
                  <a:lnTo>
                    <a:pt x="40481" y="39529"/>
                  </a:lnTo>
                  <a:lnTo>
                    <a:pt x="47149" y="10954"/>
                  </a:lnTo>
                  <a:lnTo>
                    <a:pt x="86201" y="7144"/>
                  </a:lnTo>
                  <a:lnTo>
                    <a:pt x="76676" y="48101"/>
                  </a:lnTo>
                  <a:lnTo>
                    <a:pt x="109061" y="55721"/>
                  </a:lnTo>
                  <a:lnTo>
                    <a:pt x="102394" y="83344"/>
                  </a:lnTo>
                  <a:lnTo>
                    <a:pt x="70009" y="75724"/>
                  </a:lnTo>
                  <a:lnTo>
                    <a:pt x="53816" y="142399"/>
                  </a:lnTo>
                  <a:cubicBezTo>
                    <a:pt x="50959" y="154781"/>
                    <a:pt x="51911" y="167164"/>
                    <a:pt x="65246" y="170021"/>
                  </a:cubicBezTo>
                  <a:cubicBezTo>
                    <a:pt x="71914" y="171926"/>
                    <a:pt x="78581" y="171926"/>
                    <a:pt x="82391" y="170021"/>
                  </a:cubicBezTo>
                  <a:lnTo>
                    <a:pt x="76676" y="199549"/>
                  </a:lnTo>
                  <a:cubicBezTo>
                    <a:pt x="68104" y="200501"/>
                    <a:pt x="59531" y="199549"/>
                    <a:pt x="49054" y="196691"/>
                  </a:cubicBezTo>
                  <a:cubicBezTo>
                    <a:pt x="20479" y="190024"/>
                    <a:pt x="9049" y="168116"/>
                    <a:pt x="15716" y="139541"/>
                  </a:cubicBezTo>
                  <a:lnTo>
                    <a:pt x="33814" y="67151"/>
                  </a:lnTo>
                  <a:close/>
                </a:path>
              </a:pathLst>
            </a:custGeom>
            <a:solidFill>
              <a:srgbClr val="1D1D1B"/>
            </a:solidFill>
            <a:ln w="9525" cap="flat">
              <a:noFill/>
              <a:prstDash val="solid"/>
              <a:miter/>
            </a:ln>
          </p:spPr>
          <p:txBody>
            <a:bodyPr rtlCol="0" anchor="ctr"/>
            <a:lstStyle/>
            <a:p>
              <a:endParaRPr lang="sv-SE" sz="1050"/>
            </a:p>
          </p:txBody>
        </p:sp>
        <p:sp>
          <p:nvSpPr>
            <p:cNvPr id="71" name="Frihandsfigur: Form 70">
              <a:extLst>
                <a:ext uri="{FF2B5EF4-FFF2-40B4-BE49-F238E27FC236}">
                  <a16:creationId xmlns:a16="http://schemas.microsoft.com/office/drawing/2014/main" id="{92A4DF47-1C62-4F01-9A58-067B5A334B16}"/>
                </a:ext>
              </a:extLst>
            </p:cNvPr>
            <p:cNvSpPr/>
            <p:nvPr/>
          </p:nvSpPr>
          <p:spPr>
            <a:xfrm>
              <a:off x="5850731" y="4820493"/>
              <a:ext cx="161925" cy="219075"/>
            </a:xfrm>
            <a:custGeom>
              <a:avLst/>
              <a:gdLst>
                <a:gd name="connsiteX0" fmla="*/ 159544 w 161925"/>
                <a:gd name="connsiteY0" fmla="*/ 22017 h 219075"/>
                <a:gd name="connsiteX1" fmla="*/ 141446 w 161925"/>
                <a:gd name="connsiteY1" fmla="*/ 153462 h 219075"/>
                <a:gd name="connsiteX2" fmla="*/ 54769 w 161925"/>
                <a:gd name="connsiteY2" fmla="*/ 219184 h 219075"/>
                <a:gd name="connsiteX3" fmla="*/ 7144 w 161925"/>
                <a:gd name="connsiteY3" fmla="*/ 202039 h 219075"/>
                <a:gd name="connsiteX4" fmla="*/ 14764 w 161925"/>
                <a:gd name="connsiteY4" fmla="*/ 170607 h 219075"/>
                <a:gd name="connsiteX5" fmla="*/ 54769 w 161925"/>
                <a:gd name="connsiteY5" fmla="*/ 189657 h 219075"/>
                <a:gd name="connsiteX6" fmla="*/ 106204 w 161925"/>
                <a:gd name="connsiteY6" fmla="*/ 139174 h 219075"/>
                <a:gd name="connsiteX7" fmla="*/ 105251 w 161925"/>
                <a:gd name="connsiteY7" fmla="*/ 139174 h 219075"/>
                <a:gd name="connsiteX8" fmla="*/ 57626 w 161925"/>
                <a:gd name="connsiteY8" fmla="*/ 156319 h 219075"/>
                <a:gd name="connsiteX9" fmla="*/ 10001 w 161925"/>
                <a:gd name="connsiteY9" fmla="*/ 74404 h 219075"/>
                <a:gd name="connsiteX10" fmla="*/ 81439 w 161925"/>
                <a:gd name="connsiteY10" fmla="*/ 7729 h 219075"/>
                <a:gd name="connsiteX11" fmla="*/ 122396 w 161925"/>
                <a:gd name="connsiteY11" fmla="*/ 37257 h 219075"/>
                <a:gd name="connsiteX12" fmla="*/ 123349 w 161925"/>
                <a:gd name="connsiteY12" fmla="*/ 37257 h 219075"/>
                <a:gd name="connsiteX13" fmla="*/ 126206 w 161925"/>
                <a:gd name="connsiteY13" fmla="*/ 17254 h 219075"/>
                <a:gd name="connsiteX14" fmla="*/ 159544 w 161925"/>
                <a:gd name="connsiteY14" fmla="*/ 22017 h 219075"/>
                <a:gd name="connsiteX15" fmla="*/ 112871 w 161925"/>
                <a:gd name="connsiteY15" fmla="*/ 87739 h 219075"/>
                <a:gd name="connsiteX16" fmla="*/ 88106 w 161925"/>
                <a:gd name="connsiteY16" fmla="*/ 38209 h 219075"/>
                <a:gd name="connsiteX17" fmla="*/ 48101 w 161925"/>
                <a:gd name="connsiteY17" fmla="*/ 79167 h 219075"/>
                <a:gd name="connsiteX18" fmla="*/ 73819 w 161925"/>
                <a:gd name="connsiteY18" fmla="*/ 127744 h 219075"/>
                <a:gd name="connsiteX19" fmla="*/ 112871 w 161925"/>
                <a:gd name="connsiteY19" fmla="*/ 87739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925" h="219075">
                  <a:moveTo>
                    <a:pt x="159544" y="22017"/>
                  </a:moveTo>
                  <a:lnTo>
                    <a:pt x="141446" y="153462"/>
                  </a:lnTo>
                  <a:cubicBezTo>
                    <a:pt x="135731" y="192514"/>
                    <a:pt x="114776" y="227757"/>
                    <a:pt x="54769" y="219184"/>
                  </a:cubicBezTo>
                  <a:cubicBezTo>
                    <a:pt x="40481" y="217279"/>
                    <a:pt x="23336" y="212517"/>
                    <a:pt x="7144" y="202039"/>
                  </a:cubicBezTo>
                  <a:lnTo>
                    <a:pt x="14764" y="170607"/>
                  </a:lnTo>
                  <a:cubicBezTo>
                    <a:pt x="25241" y="178227"/>
                    <a:pt x="43339" y="187752"/>
                    <a:pt x="54769" y="189657"/>
                  </a:cubicBezTo>
                  <a:cubicBezTo>
                    <a:pt x="95726" y="195372"/>
                    <a:pt x="102394" y="164892"/>
                    <a:pt x="106204" y="139174"/>
                  </a:cubicBezTo>
                  <a:lnTo>
                    <a:pt x="105251" y="139174"/>
                  </a:lnTo>
                  <a:cubicBezTo>
                    <a:pt x="96679" y="150604"/>
                    <a:pt x="78581" y="159177"/>
                    <a:pt x="57626" y="156319"/>
                  </a:cubicBezTo>
                  <a:cubicBezTo>
                    <a:pt x="15716" y="150604"/>
                    <a:pt x="4286" y="113457"/>
                    <a:pt x="10001" y="74404"/>
                  </a:cubicBezTo>
                  <a:cubicBezTo>
                    <a:pt x="14764" y="39162"/>
                    <a:pt x="38576" y="2014"/>
                    <a:pt x="81439" y="7729"/>
                  </a:cubicBezTo>
                  <a:cubicBezTo>
                    <a:pt x="100489" y="10587"/>
                    <a:pt x="113824" y="19159"/>
                    <a:pt x="122396" y="37257"/>
                  </a:cubicBezTo>
                  <a:lnTo>
                    <a:pt x="123349" y="37257"/>
                  </a:lnTo>
                  <a:lnTo>
                    <a:pt x="126206" y="17254"/>
                  </a:lnTo>
                  <a:lnTo>
                    <a:pt x="159544" y="22017"/>
                  </a:lnTo>
                  <a:close/>
                  <a:moveTo>
                    <a:pt x="112871" y="87739"/>
                  </a:moveTo>
                  <a:cubicBezTo>
                    <a:pt x="116681" y="62974"/>
                    <a:pt x="110014" y="41067"/>
                    <a:pt x="88106" y="38209"/>
                  </a:cubicBezTo>
                  <a:cubicBezTo>
                    <a:pt x="62389" y="34399"/>
                    <a:pt x="51911" y="57259"/>
                    <a:pt x="48101" y="79167"/>
                  </a:cubicBezTo>
                  <a:cubicBezTo>
                    <a:pt x="45244" y="99169"/>
                    <a:pt x="51911" y="124887"/>
                    <a:pt x="73819" y="127744"/>
                  </a:cubicBezTo>
                  <a:cubicBezTo>
                    <a:pt x="96679" y="131554"/>
                    <a:pt x="109061" y="111552"/>
                    <a:pt x="112871" y="87739"/>
                  </a:cubicBezTo>
                  <a:close/>
                </a:path>
              </a:pathLst>
            </a:custGeom>
            <a:solidFill>
              <a:srgbClr val="1D1D1B"/>
            </a:solidFill>
            <a:ln w="9525" cap="flat">
              <a:noFill/>
              <a:prstDash val="solid"/>
              <a:miter/>
            </a:ln>
          </p:spPr>
          <p:txBody>
            <a:bodyPr rtlCol="0" anchor="ctr"/>
            <a:lstStyle/>
            <a:p>
              <a:endParaRPr lang="sv-SE" sz="1050"/>
            </a:p>
          </p:txBody>
        </p:sp>
        <p:sp>
          <p:nvSpPr>
            <p:cNvPr id="72" name="Frihandsfigur: Form 71">
              <a:extLst>
                <a:ext uri="{FF2B5EF4-FFF2-40B4-BE49-F238E27FC236}">
                  <a16:creationId xmlns:a16="http://schemas.microsoft.com/office/drawing/2014/main" id="{B4768BDF-44C8-4823-916E-F7BE6135290D}"/>
                </a:ext>
              </a:extLst>
            </p:cNvPr>
            <p:cNvSpPr/>
            <p:nvPr/>
          </p:nvSpPr>
          <p:spPr>
            <a:xfrm>
              <a:off x="6023106" y="4777264"/>
              <a:ext cx="142875" cy="219075"/>
            </a:xfrm>
            <a:custGeom>
              <a:avLst/>
              <a:gdLst>
                <a:gd name="connsiteX0" fmla="*/ 26221 w 142875"/>
                <a:gd name="connsiteY0" fmla="*/ 74771 h 219075"/>
                <a:gd name="connsiteX1" fmla="*/ 76704 w 142875"/>
                <a:gd name="connsiteY1" fmla="*/ 65246 h 219075"/>
                <a:gd name="connsiteX2" fmla="*/ 136711 w 142875"/>
                <a:gd name="connsiteY2" fmla="*/ 129064 h 219075"/>
                <a:gd name="connsiteX3" fmla="*/ 135759 w 142875"/>
                <a:gd name="connsiteY3" fmla="*/ 148114 h 219075"/>
                <a:gd name="connsiteX4" fmla="*/ 134806 w 142875"/>
                <a:gd name="connsiteY4" fmla="*/ 185261 h 219075"/>
                <a:gd name="connsiteX5" fmla="*/ 135759 w 142875"/>
                <a:gd name="connsiteY5" fmla="*/ 217646 h 219075"/>
                <a:gd name="connsiteX6" fmla="*/ 102421 w 142875"/>
                <a:gd name="connsiteY6" fmla="*/ 216694 h 219075"/>
                <a:gd name="connsiteX7" fmla="*/ 101469 w 142875"/>
                <a:gd name="connsiteY7" fmla="*/ 194786 h 219075"/>
                <a:gd name="connsiteX8" fmla="*/ 101469 w 142875"/>
                <a:gd name="connsiteY8" fmla="*/ 194786 h 219075"/>
                <a:gd name="connsiteX9" fmla="*/ 55749 w 142875"/>
                <a:gd name="connsiteY9" fmla="*/ 218599 h 219075"/>
                <a:gd name="connsiteX10" fmla="*/ 7171 w 142875"/>
                <a:gd name="connsiteY10" fmla="*/ 172879 h 219075"/>
                <a:gd name="connsiteX11" fmla="*/ 32889 w 142875"/>
                <a:gd name="connsiteY11" fmla="*/ 131921 h 219075"/>
                <a:gd name="connsiteX12" fmla="*/ 81466 w 142875"/>
                <a:gd name="connsiteY12" fmla="*/ 125254 h 219075"/>
                <a:gd name="connsiteX13" fmla="*/ 102421 w 142875"/>
                <a:gd name="connsiteY13" fmla="*/ 126206 h 219075"/>
                <a:gd name="connsiteX14" fmla="*/ 70989 w 142875"/>
                <a:gd name="connsiteY14" fmla="*/ 93821 h 219075"/>
                <a:gd name="connsiteX15" fmla="*/ 26221 w 142875"/>
                <a:gd name="connsiteY15" fmla="*/ 108109 h 219075"/>
                <a:gd name="connsiteX16" fmla="*/ 26221 w 142875"/>
                <a:gd name="connsiteY16" fmla="*/ 74771 h 219075"/>
                <a:gd name="connsiteX17" fmla="*/ 34794 w 142875"/>
                <a:gd name="connsiteY17" fmla="*/ 40481 h 219075"/>
                <a:gd name="connsiteX18" fmla="*/ 35746 w 142875"/>
                <a:gd name="connsiteY18" fmla="*/ 7144 h 219075"/>
                <a:gd name="connsiteX19" fmla="*/ 68131 w 142875"/>
                <a:gd name="connsiteY19" fmla="*/ 8096 h 219075"/>
                <a:gd name="connsiteX20" fmla="*/ 67179 w 142875"/>
                <a:gd name="connsiteY20" fmla="*/ 41434 h 219075"/>
                <a:gd name="connsiteX21" fmla="*/ 34794 w 142875"/>
                <a:gd name="connsiteY21" fmla="*/ 40481 h 219075"/>
                <a:gd name="connsiteX22" fmla="*/ 66226 w 142875"/>
                <a:gd name="connsiteY22" fmla="*/ 191929 h 219075"/>
                <a:gd name="connsiteX23" fmla="*/ 92896 w 142875"/>
                <a:gd name="connsiteY23" fmla="*/ 179546 h 219075"/>
                <a:gd name="connsiteX24" fmla="*/ 101469 w 142875"/>
                <a:gd name="connsiteY24" fmla="*/ 150019 h 219075"/>
                <a:gd name="connsiteX25" fmla="*/ 85276 w 142875"/>
                <a:gd name="connsiteY25" fmla="*/ 149066 h 219075"/>
                <a:gd name="connsiteX26" fmla="*/ 42414 w 142875"/>
                <a:gd name="connsiteY26" fmla="*/ 172879 h 219075"/>
                <a:gd name="connsiteX27" fmla="*/ 66226 w 142875"/>
                <a:gd name="connsiteY27" fmla="*/ 191929 h 219075"/>
                <a:gd name="connsiteX28" fmla="*/ 126234 w 142875"/>
                <a:gd name="connsiteY28" fmla="*/ 10954 h 219075"/>
                <a:gd name="connsiteX29" fmla="*/ 125281 w 142875"/>
                <a:gd name="connsiteY29" fmla="*/ 44291 h 219075"/>
                <a:gd name="connsiteX30" fmla="*/ 92896 w 142875"/>
                <a:gd name="connsiteY30" fmla="*/ 43339 h 219075"/>
                <a:gd name="connsiteX31" fmla="*/ 93849 w 142875"/>
                <a:gd name="connsiteY31" fmla="*/ 10001 h 219075"/>
                <a:gd name="connsiteX32" fmla="*/ 126234 w 142875"/>
                <a:gd name="connsiteY32" fmla="*/ 1095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2875" h="219075">
                  <a:moveTo>
                    <a:pt x="26221" y="74771"/>
                  </a:moveTo>
                  <a:cubicBezTo>
                    <a:pt x="41461" y="68104"/>
                    <a:pt x="60511" y="65246"/>
                    <a:pt x="76704" y="65246"/>
                  </a:cubicBezTo>
                  <a:cubicBezTo>
                    <a:pt x="120519" y="67151"/>
                    <a:pt x="138616" y="86201"/>
                    <a:pt x="136711" y="129064"/>
                  </a:cubicBezTo>
                  <a:lnTo>
                    <a:pt x="135759" y="148114"/>
                  </a:lnTo>
                  <a:cubicBezTo>
                    <a:pt x="134806" y="163354"/>
                    <a:pt x="134806" y="173831"/>
                    <a:pt x="134806" y="185261"/>
                  </a:cubicBezTo>
                  <a:cubicBezTo>
                    <a:pt x="134806" y="196691"/>
                    <a:pt x="134806" y="206216"/>
                    <a:pt x="135759" y="217646"/>
                  </a:cubicBezTo>
                  <a:lnTo>
                    <a:pt x="102421" y="216694"/>
                  </a:lnTo>
                  <a:cubicBezTo>
                    <a:pt x="101469" y="209074"/>
                    <a:pt x="101469" y="199549"/>
                    <a:pt x="101469" y="194786"/>
                  </a:cubicBezTo>
                  <a:lnTo>
                    <a:pt x="101469" y="194786"/>
                  </a:lnTo>
                  <a:cubicBezTo>
                    <a:pt x="91944" y="210979"/>
                    <a:pt x="72894" y="219551"/>
                    <a:pt x="55749" y="218599"/>
                  </a:cubicBezTo>
                  <a:cubicBezTo>
                    <a:pt x="30031" y="217646"/>
                    <a:pt x="6219" y="201454"/>
                    <a:pt x="7171" y="172879"/>
                  </a:cubicBezTo>
                  <a:cubicBezTo>
                    <a:pt x="8124" y="150971"/>
                    <a:pt x="18601" y="138589"/>
                    <a:pt x="32889" y="131921"/>
                  </a:cubicBezTo>
                  <a:cubicBezTo>
                    <a:pt x="47176" y="125254"/>
                    <a:pt x="66226" y="124301"/>
                    <a:pt x="81466" y="125254"/>
                  </a:cubicBezTo>
                  <a:lnTo>
                    <a:pt x="102421" y="126206"/>
                  </a:lnTo>
                  <a:cubicBezTo>
                    <a:pt x="103374" y="102394"/>
                    <a:pt x="92896" y="93821"/>
                    <a:pt x="70989" y="93821"/>
                  </a:cubicBezTo>
                  <a:cubicBezTo>
                    <a:pt x="54796" y="92869"/>
                    <a:pt x="38604" y="98584"/>
                    <a:pt x="26221" y="108109"/>
                  </a:cubicBezTo>
                  <a:lnTo>
                    <a:pt x="26221" y="74771"/>
                  </a:lnTo>
                  <a:close/>
                  <a:moveTo>
                    <a:pt x="34794" y="40481"/>
                  </a:moveTo>
                  <a:lnTo>
                    <a:pt x="35746" y="7144"/>
                  </a:lnTo>
                  <a:lnTo>
                    <a:pt x="68131" y="8096"/>
                  </a:lnTo>
                  <a:lnTo>
                    <a:pt x="67179" y="41434"/>
                  </a:lnTo>
                  <a:lnTo>
                    <a:pt x="34794" y="40481"/>
                  </a:lnTo>
                  <a:close/>
                  <a:moveTo>
                    <a:pt x="66226" y="191929"/>
                  </a:moveTo>
                  <a:cubicBezTo>
                    <a:pt x="77656" y="191929"/>
                    <a:pt x="87181" y="187166"/>
                    <a:pt x="92896" y="179546"/>
                  </a:cubicBezTo>
                  <a:cubicBezTo>
                    <a:pt x="99564" y="171926"/>
                    <a:pt x="101469" y="161449"/>
                    <a:pt x="101469" y="150019"/>
                  </a:cubicBezTo>
                  <a:lnTo>
                    <a:pt x="85276" y="149066"/>
                  </a:lnTo>
                  <a:cubicBezTo>
                    <a:pt x="68131" y="148114"/>
                    <a:pt x="43366" y="150019"/>
                    <a:pt x="42414" y="172879"/>
                  </a:cubicBezTo>
                  <a:cubicBezTo>
                    <a:pt x="42414" y="185261"/>
                    <a:pt x="52891" y="190976"/>
                    <a:pt x="66226" y="191929"/>
                  </a:cubicBezTo>
                  <a:close/>
                  <a:moveTo>
                    <a:pt x="126234" y="10954"/>
                  </a:moveTo>
                  <a:lnTo>
                    <a:pt x="125281" y="44291"/>
                  </a:lnTo>
                  <a:lnTo>
                    <a:pt x="92896" y="43339"/>
                  </a:lnTo>
                  <a:lnTo>
                    <a:pt x="93849" y="10001"/>
                  </a:lnTo>
                  <a:lnTo>
                    <a:pt x="126234" y="10954"/>
                  </a:lnTo>
                  <a:close/>
                </a:path>
              </a:pathLst>
            </a:custGeom>
            <a:solidFill>
              <a:srgbClr val="1D1D1B"/>
            </a:solidFill>
            <a:ln w="9525" cap="flat">
              <a:noFill/>
              <a:prstDash val="solid"/>
              <a:miter/>
            </a:ln>
          </p:spPr>
          <p:txBody>
            <a:bodyPr rtlCol="0" anchor="ctr"/>
            <a:lstStyle/>
            <a:p>
              <a:endParaRPr lang="sv-SE" sz="1050"/>
            </a:p>
          </p:txBody>
        </p:sp>
        <p:sp>
          <p:nvSpPr>
            <p:cNvPr id="73" name="Frihandsfigur: Form 72">
              <a:extLst>
                <a:ext uri="{FF2B5EF4-FFF2-40B4-BE49-F238E27FC236}">
                  <a16:creationId xmlns:a16="http://schemas.microsoft.com/office/drawing/2014/main" id="{5ED16CAF-A844-4C7C-BAA6-F4A92F422D17}"/>
                </a:ext>
              </a:extLst>
            </p:cNvPr>
            <p:cNvSpPr/>
            <p:nvPr/>
          </p:nvSpPr>
          <p:spPr>
            <a:xfrm>
              <a:off x="6186011" y="4832509"/>
              <a:ext cx="95250" cy="161925"/>
            </a:xfrm>
            <a:custGeom>
              <a:avLst/>
              <a:gdLst>
                <a:gd name="connsiteX0" fmla="*/ 7144 w 95250"/>
                <a:gd name="connsiteY0" fmla="*/ 14764 h 161925"/>
                <a:gd name="connsiteX1" fmla="*/ 40481 w 95250"/>
                <a:gd name="connsiteY1" fmla="*/ 12859 h 161925"/>
                <a:gd name="connsiteX2" fmla="*/ 42386 w 95250"/>
                <a:gd name="connsiteY2" fmla="*/ 46196 h 161925"/>
                <a:gd name="connsiteX3" fmla="*/ 43339 w 95250"/>
                <a:gd name="connsiteY3" fmla="*/ 46196 h 161925"/>
                <a:gd name="connsiteX4" fmla="*/ 81439 w 95250"/>
                <a:gd name="connsiteY4" fmla="*/ 7144 h 161925"/>
                <a:gd name="connsiteX5" fmla="*/ 92869 w 95250"/>
                <a:gd name="connsiteY5" fmla="*/ 8096 h 161925"/>
                <a:gd name="connsiteX6" fmla="*/ 94774 w 95250"/>
                <a:gd name="connsiteY6" fmla="*/ 46196 h 161925"/>
                <a:gd name="connsiteX7" fmla="*/ 77629 w 95250"/>
                <a:gd name="connsiteY7" fmla="*/ 44291 h 161925"/>
                <a:gd name="connsiteX8" fmla="*/ 50006 w 95250"/>
                <a:gd name="connsiteY8" fmla="*/ 105251 h 161925"/>
                <a:gd name="connsiteX9" fmla="*/ 52864 w 95250"/>
                <a:gd name="connsiteY9" fmla="*/ 159544 h 161925"/>
                <a:gd name="connsiteX10" fmla="*/ 15716 w 95250"/>
                <a:gd name="connsiteY10" fmla="*/ 161449 h 161925"/>
                <a:gd name="connsiteX11" fmla="*/ 7144 w 95250"/>
                <a:gd name="connsiteY11" fmla="*/ 14764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61925">
                  <a:moveTo>
                    <a:pt x="7144" y="14764"/>
                  </a:moveTo>
                  <a:lnTo>
                    <a:pt x="40481" y="12859"/>
                  </a:lnTo>
                  <a:lnTo>
                    <a:pt x="42386" y="46196"/>
                  </a:lnTo>
                  <a:lnTo>
                    <a:pt x="43339" y="46196"/>
                  </a:lnTo>
                  <a:cubicBezTo>
                    <a:pt x="44291" y="31909"/>
                    <a:pt x="58579" y="9049"/>
                    <a:pt x="81439" y="7144"/>
                  </a:cubicBezTo>
                  <a:cubicBezTo>
                    <a:pt x="85249" y="7144"/>
                    <a:pt x="89059" y="7144"/>
                    <a:pt x="92869" y="8096"/>
                  </a:cubicBezTo>
                  <a:lnTo>
                    <a:pt x="94774" y="46196"/>
                  </a:lnTo>
                  <a:cubicBezTo>
                    <a:pt x="90964" y="44291"/>
                    <a:pt x="84296" y="43339"/>
                    <a:pt x="77629" y="44291"/>
                  </a:cubicBezTo>
                  <a:cubicBezTo>
                    <a:pt x="47149" y="46196"/>
                    <a:pt x="49054" y="84296"/>
                    <a:pt x="50006" y="105251"/>
                  </a:cubicBezTo>
                  <a:lnTo>
                    <a:pt x="52864" y="159544"/>
                  </a:lnTo>
                  <a:lnTo>
                    <a:pt x="15716" y="161449"/>
                  </a:lnTo>
                  <a:lnTo>
                    <a:pt x="7144" y="14764"/>
                  </a:lnTo>
                  <a:close/>
                </a:path>
              </a:pathLst>
            </a:custGeom>
            <a:solidFill>
              <a:srgbClr val="1D1D1B"/>
            </a:solidFill>
            <a:ln w="9525" cap="flat">
              <a:noFill/>
              <a:prstDash val="solid"/>
              <a:miter/>
            </a:ln>
          </p:spPr>
          <p:txBody>
            <a:bodyPr rtlCol="0" anchor="ctr"/>
            <a:lstStyle/>
            <a:p>
              <a:endParaRPr lang="sv-SE" sz="1050"/>
            </a:p>
          </p:txBody>
        </p:sp>
        <p:sp>
          <p:nvSpPr>
            <p:cNvPr id="74" name="Frihandsfigur: Form 73">
              <a:extLst>
                <a:ext uri="{FF2B5EF4-FFF2-40B4-BE49-F238E27FC236}">
                  <a16:creationId xmlns:a16="http://schemas.microsoft.com/office/drawing/2014/main" id="{E422B34D-C408-49F0-ACF5-92AEFADD5152}"/>
                </a:ext>
              </a:extLst>
            </p:cNvPr>
            <p:cNvSpPr/>
            <p:nvPr/>
          </p:nvSpPr>
          <p:spPr>
            <a:xfrm>
              <a:off x="6279896" y="4750594"/>
              <a:ext cx="161925" cy="238125"/>
            </a:xfrm>
            <a:custGeom>
              <a:avLst/>
              <a:gdLst>
                <a:gd name="connsiteX0" fmla="*/ 120904 w 161925"/>
                <a:gd name="connsiteY0" fmla="*/ 208121 h 238125"/>
                <a:gd name="connsiteX1" fmla="*/ 120904 w 161925"/>
                <a:gd name="connsiteY1" fmla="*/ 208121 h 238125"/>
                <a:gd name="connsiteX2" fmla="*/ 78994 w 161925"/>
                <a:gd name="connsiteY2" fmla="*/ 233839 h 238125"/>
                <a:gd name="connsiteX3" fmla="*/ 8509 w 161925"/>
                <a:gd name="connsiteY3" fmla="*/ 165259 h 238125"/>
                <a:gd name="connsiteX4" fmla="*/ 58039 w 161925"/>
                <a:gd name="connsiteY4" fmla="*/ 81439 h 238125"/>
                <a:gd name="connsiteX5" fmla="*/ 103759 w 161925"/>
                <a:gd name="connsiteY5" fmla="*/ 95726 h 238125"/>
                <a:gd name="connsiteX6" fmla="*/ 104711 w 161925"/>
                <a:gd name="connsiteY6" fmla="*/ 95726 h 238125"/>
                <a:gd name="connsiteX7" fmla="*/ 93281 w 161925"/>
                <a:gd name="connsiteY7" fmla="*/ 11906 h 238125"/>
                <a:gd name="connsiteX8" fmla="*/ 130429 w 161925"/>
                <a:gd name="connsiteY8" fmla="*/ 7144 h 238125"/>
                <a:gd name="connsiteX9" fmla="*/ 159956 w 161925"/>
                <a:gd name="connsiteY9" fmla="*/ 219551 h 238125"/>
                <a:gd name="connsiteX10" fmla="*/ 123761 w 161925"/>
                <a:gd name="connsiteY10" fmla="*/ 224314 h 238125"/>
                <a:gd name="connsiteX11" fmla="*/ 120904 w 161925"/>
                <a:gd name="connsiteY11" fmla="*/ 208121 h 238125"/>
                <a:gd name="connsiteX12" fmla="*/ 85661 w 161925"/>
                <a:gd name="connsiteY12" fmla="*/ 203359 h 238125"/>
                <a:gd name="connsiteX13" fmla="*/ 112331 w 161925"/>
                <a:gd name="connsiteY13" fmla="*/ 151924 h 238125"/>
                <a:gd name="connsiteX14" fmla="*/ 72326 w 161925"/>
                <a:gd name="connsiteY14" fmla="*/ 110014 h 238125"/>
                <a:gd name="connsiteX15" fmla="*/ 47561 w 161925"/>
                <a:gd name="connsiteY15" fmla="*/ 160496 h 238125"/>
                <a:gd name="connsiteX16" fmla="*/ 85661 w 161925"/>
                <a:gd name="connsiteY16" fmla="*/ 20335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1925" h="238125">
                  <a:moveTo>
                    <a:pt x="120904" y="208121"/>
                  </a:moveTo>
                  <a:lnTo>
                    <a:pt x="120904" y="208121"/>
                  </a:lnTo>
                  <a:cubicBezTo>
                    <a:pt x="111379" y="223361"/>
                    <a:pt x="97091" y="231934"/>
                    <a:pt x="78994" y="233839"/>
                  </a:cubicBezTo>
                  <a:cubicBezTo>
                    <a:pt x="35179" y="239554"/>
                    <a:pt x="14224" y="205264"/>
                    <a:pt x="8509" y="165259"/>
                  </a:cubicBezTo>
                  <a:cubicBezTo>
                    <a:pt x="2794" y="125254"/>
                    <a:pt x="14224" y="87154"/>
                    <a:pt x="58039" y="81439"/>
                  </a:cubicBezTo>
                  <a:cubicBezTo>
                    <a:pt x="77089" y="78581"/>
                    <a:pt x="90424" y="83344"/>
                    <a:pt x="103759" y="95726"/>
                  </a:cubicBezTo>
                  <a:lnTo>
                    <a:pt x="104711" y="95726"/>
                  </a:lnTo>
                  <a:lnTo>
                    <a:pt x="93281" y="11906"/>
                  </a:lnTo>
                  <a:lnTo>
                    <a:pt x="130429" y="7144"/>
                  </a:lnTo>
                  <a:lnTo>
                    <a:pt x="159956" y="219551"/>
                  </a:lnTo>
                  <a:lnTo>
                    <a:pt x="123761" y="224314"/>
                  </a:lnTo>
                  <a:lnTo>
                    <a:pt x="120904" y="208121"/>
                  </a:lnTo>
                  <a:close/>
                  <a:moveTo>
                    <a:pt x="85661" y="203359"/>
                  </a:moveTo>
                  <a:cubicBezTo>
                    <a:pt x="110426" y="199549"/>
                    <a:pt x="115189" y="171926"/>
                    <a:pt x="112331" y="151924"/>
                  </a:cubicBezTo>
                  <a:cubicBezTo>
                    <a:pt x="109474" y="131921"/>
                    <a:pt x="96139" y="107156"/>
                    <a:pt x="72326" y="110014"/>
                  </a:cubicBezTo>
                  <a:cubicBezTo>
                    <a:pt x="48514" y="113824"/>
                    <a:pt x="44704" y="141446"/>
                    <a:pt x="47561" y="160496"/>
                  </a:cubicBezTo>
                  <a:cubicBezTo>
                    <a:pt x="50419" y="180499"/>
                    <a:pt x="60896" y="207169"/>
                    <a:pt x="85661" y="203359"/>
                  </a:cubicBezTo>
                  <a:close/>
                </a:path>
              </a:pathLst>
            </a:custGeom>
            <a:solidFill>
              <a:srgbClr val="1D1D1B"/>
            </a:solidFill>
            <a:ln w="9525" cap="flat">
              <a:noFill/>
              <a:prstDash val="solid"/>
              <a:miter/>
            </a:ln>
          </p:spPr>
          <p:txBody>
            <a:bodyPr rtlCol="0" anchor="ctr"/>
            <a:lstStyle/>
            <a:p>
              <a:endParaRPr lang="sv-SE" sz="1050"/>
            </a:p>
          </p:txBody>
        </p:sp>
        <p:sp>
          <p:nvSpPr>
            <p:cNvPr id="75" name="Frihandsfigur: Form 74">
              <a:extLst>
                <a:ext uri="{FF2B5EF4-FFF2-40B4-BE49-F238E27FC236}">
                  <a16:creationId xmlns:a16="http://schemas.microsoft.com/office/drawing/2014/main" id="{3412E679-1812-4363-88F1-B493698B4184}"/>
                </a:ext>
              </a:extLst>
            </p:cNvPr>
            <p:cNvSpPr/>
            <p:nvPr/>
          </p:nvSpPr>
          <p:spPr>
            <a:xfrm>
              <a:off x="6451759" y="4791000"/>
              <a:ext cx="152400" cy="171450"/>
            </a:xfrm>
            <a:custGeom>
              <a:avLst/>
              <a:gdLst>
                <a:gd name="connsiteX0" fmla="*/ 7144 w 152400"/>
                <a:gd name="connsiteY0" fmla="*/ 33412 h 171450"/>
                <a:gd name="connsiteX1" fmla="*/ 52864 w 152400"/>
                <a:gd name="connsiteY1" fmla="*/ 10552 h 171450"/>
                <a:gd name="connsiteX2" fmla="*/ 128111 w 152400"/>
                <a:gd name="connsiteY2" fmla="*/ 55320 h 171450"/>
                <a:gd name="connsiteX3" fmla="*/ 132874 w 152400"/>
                <a:gd name="connsiteY3" fmla="*/ 73417 h 171450"/>
                <a:gd name="connsiteX4" fmla="*/ 142399 w 152400"/>
                <a:gd name="connsiteY4" fmla="*/ 108660 h 171450"/>
                <a:gd name="connsiteX5" fmla="*/ 151924 w 152400"/>
                <a:gd name="connsiteY5" fmla="*/ 140092 h 171450"/>
                <a:gd name="connsiteX6" fmla="*/ 119539 w 152400"/>
                <a:gd name="connsiteY6" fmla="*/ 148665 h 171450"/>
                <a:gd name="connsiteX7" fmla="*/ 112872 w 152400"/>
                <a:gd name="connsiteY7" fmla="*/ 127710 h 171450"/>
                <a:gd name="connsiteX8" fmla="*/ 111919 w 152400"/>
                <a:gd name="connsiteY8" fmla="*/ 127710 h 171450"/>
                <a:gd name="connsiteX9" fmla="*/ 74772 w 152400"/>
                <a:gd name="connsiteY9" fmla="*/ 162952 h 171450"/>
                <a:gd name="connsiteX10" fmla="*/ 14764 w 152400"/>
                <a:gd name="connsiteY10" fmla="*/ 132472 h 171450"/>
                <a:gd name="connsiteX11" fmla="*/ 29052 w 152400"/>
                <a:gd name="connsiteY11" fmla="*/ 85800 h 171450"/>
                <a:gd name="connsiteX12" fmla="*/ 73819 w 152400"/>
                <a:gd name="connsiteY12" fmla="*/ 65797 h 171450"/>
                <a:gd name="connsiteX13" fmla="*/ 93822 w 152400"/>
                <a:gd name="connsiteY13" fmla="*/ 61035 h 171450"/>
                <a:gd name="connsiteX14" fmla="*/ 54769 w 152400"/>
                <a:gd name="connsiteY14" fmla="*/ 38175 h 171450"/>
                <a:gd name="connsiteX15" fmla="*/ 15716 w 152400"/>
                <a:gd name="connsiteY15" fmla="*/ 64845 h 171450"/>
                <a:gd name="connsiteX16" fmla="*/ 7144 w 152400"/>
                <a:gd name="connsiteY16" fmla="*/ 33412 h 171450"/>
                <a:gd name="connsiteX17" fmla="*/ 77629 w 152400"/>
                <a:gd name="connsiteY17" fmla="*/ 134377 h 171450"/>
                <a:gd name="connsiteX18" fmla="*/ 100489 w 152400"/>
                <a:gd name="connsiteY18" fmla="*/ 115327 h 171450"/>
                <a:gd name="connsiteX19" fmla="*/ 100489 w 152400"/>
                <a:gd name="connsiteY19" fmla="*/ 83895 h 171450"/>
                <a:gd name="connsiteX20" fmla="*/ 84297 w 152400"/>
                <a:gd name="connsiteY20" fmla="*/ 87705 h 171450"/>
                <a:gd name="connsiteX21" fmla="*/ 50006 w 152400"/>
                <a:gd name="connsiteY21" fmla="*/ 121995 h 171450"/>
                <a:gd name="connsiteX22" fmla="*/ 77629 w 152400"/>
                <a:gd name="connsiteY22" fmla="*/ 13437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2400" h="171450">
                  <a:moveTo>
                    <a:pt x="7144" y="33412"/>
                  </a:moveTo>
                  <a:cubicBezTo>
                    <a:pt x="19527" y="22935"/>
                    <a:pt x="37624" y="14362"/>
                    <a:pt x="52864" y="10552"/>
                  </a:cubicBezTo>
                  <a:cubicBezTo>
                    <a:pt x="95727" y="75"/>
                    <a:pt x="117634" y="13410"/>
                    <a:pt x="128111" y="55320"/>
                  </a:cubicBezTo>
                  <a:lnTo>
                    <a:pt x="132874" y="73417"/>
                  </a:lnTo>
                  <a:cubicBezTo>
                    <a:pt x="136684" y="87705"/>
                    <a:pt x="139541" y="98182"/>
                    <a:pt x="142399" y="108660"/>
                  </a:cubicBezTo>
                  <a:cubicBezTo>
                    <a:pt x="145256" y="119137"/>
                    <a:pt x="148114" y="129615"/>
                    <a:pt x="151924" y="140092"/>
                  </a:cubicBezTo>
                  <a:lnTo>
                    <a:pt x="119539" y="148665"/>
                  </a:lnTo>
                  <a:cubicBezTo>
                    <a:pt x="116681" y="141045"/>
                    <a:pt x="113824" y="132472"/>
                    <a:pt x="112872" y="127710"/>
                  </a:cubicBezTo>
                  <a:lnTo>
                    <a:pt x="111919" y="127710"/>
                  </a:lnTo>
                  <a:cubicBezTo>
                    <a:pt x="107156" y="145807"/>
                    <a:pt x="90964" y="159142"/>
                    <a:pt x="74772" y="162952"/>
                  </a:cubicBezTo>
                  <a:cubicBezTo>
                    <a:pt x="50006" y="168667"/>
                    <a:pt x="22384" y="160095"/>
                    <a:pt x="14764" y="132472"/>
                  </a:cubicBezTo>
                  <a:cubicBezTo>
                    <a:pt x="9049" y="111517"/>
                    <a:pt x="16669" y="96277"/>
                    <a:pt x="29052" y="85800"/>
                  </a:cubicBezTo>
                  <a:cubicBezTo>
                    <a:pt x="41434" y="75322"/>
                    <a:pt x="58579" y="69607"/>
                    <a:pt x="73819" y="65797"/>
                  </a:cubicBezTo>
                  <a:lnTo>
                    <a:pt x="93822" y="61035"/>
                  </a:lnTo>
                  <a:cubicBezTo>
                    <a:pt x="88106" y="38175"/>
                    <a:pt x="75724" y="32460"/>
                    <a:pt x="54769" y="38175"/>
                  </a:cubicBezTo>
                  <a:cubicBezTo>
                    <a:pt x="39529" y="41985"/>
                    <a:pt x="25241" y="52462"/>
                    <a:pt x="15716" y="64845"/>
                  </a:cubicBezTo>
                  <a:lnTo>
                    <a:pt x="7144" y="33412"/>
                  </a:lnTo>
                  <a:close/>
                  <a:moveTo>
                    <a:pt x="77629" y="134377"/>
                  </a:moveTo>
                  <a:cubicBezTo>
                    <a:pt x="89059" y="131520"/>
                    <a:pt x="96679" y="123900"/>
                    <a:pt x="100489" y="115327"/>
                  </a:cubicBezTo>
                  <a:cubicBezTo>
                    <a:pt x="104299" y="105802"/>
                    <a:pt x="103347" y="95325"/>
                    <a:pt x="100489" y="83895"/>
                  </a:cubicBezTo>
                  <a:lnTo>
                    <a:pt x="84297" y="87705"/>
                  </a:lnTo>
                  <a:cubicBezTo>
                    <a:pt x="68104" y="91515"/>
                    <a:pt x="44291" y="100087"/>
                    <a:pt x="50006" y="121995"/>
                  </a:cubicBezTo>
                  <a:cubicBezTo>
                    <a:pt x="53816" y="134377"/>
                    <a:pt x="65247" y="137235"/>
                    <a:pt x="77629" y="134377"/>
                  </a:cubicBezTo>
                  <a:close/>
                </a:path>
              </a:pathLst>
            </a:custGeom>
            <a:solidFill>
              <a:srgbClr val="1D1D1B"/>
            </a:solidFill>
            <a:ln w="9525" cap="flat">
              <a:noFill/>
              <a:prstDash val="solid"/>
              <a:miter/>
            </a:ln>
          </p:spPr>
          <p:txBody>
            <a:bodyPr rtlCol="0" anchor="ctr"/>
            <a:lstStyle/>
            <a:p>
              <a:endParaRPr lang="sv-SE" sz="1050"/>
            </a:p>
          </p:txBody>
        </p:sp>
      </p:grpSp>
      <p:sp>
        <p:nvSpPr>
          <p:cNvPr id="2" name="Platshållare för sidfot 1">
            <a:extLst>
              <a:ext uri="{FF2B5EF4-FFF2-40B4-BE49-F238E27FC236}">
                <a16:creationId xmlns:a16="http://schemas.microsoft.com/office/drawing/2014/main" id="{5C8A8785-9A93-4E88-A558-6E8867C43B82}"/>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17318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98F63AB-BA18-4187-96D7-FE230669894E}"/>
              </a:ext>
            </a:extLst>
          </p:cNvPr>
          <p:cNvSpPr>
            <a:spLocks noGrp="1"/>
          </p:cNvSpPr>
          <p:nvPr>
            <p:ph type="body" sz="quarter" idx="14"/>
          </p:nvPr>
        </p:nvSpPr>
        <p:spPr>
          <a:xfrm>
            <a:off x="512884" y="1894751"/>
            <a:ext cx="5565943" cy="2754521"/>
          </a:xfrm>
        </p:spPr>
        <p:txBody>
          <a:bodyPr/>
          <a:lstStyle/>
          <a:p>
            <a:pPr>
              <a:lnSpc>
                <a:spcPct val="100000"/>
              </a:lnSpc>
              <a:buClr>
                <a:srgbClr val="00475C"/>
              </a:buClr>
            </a:pPr>
            <a:r>
              <a:rPr lang="sv-SE" altLang="sv-SE" sz="1600" dirty="0"/>
              <a:t>Minska sjukfrånvaro, arbetsolyckor, arbetssjukdomsfall och arbetsrelaterade sjuk- eller aktivitetsersättningar. </a:t>
            </a:r>
          </a:p>
          <a:p>
            <a:pPr>
              <a:lnSpc>
                <a:spcPct val="100000"/>
              </a:lnSpc>
              <a:buClr>
                <a:srgbClr val="00475C"/>
              </a:buClr>
            </a:pPr>
            <a:r>
              <a:rPr lang="sv-SE" altLang="sv-SE" sz="1600" dirty="0"/>
              <a:t>Helhetssyn på arbetsmiljöfrågorna, integrerad del av företagets produktionsprocess.</a:t>
            </a:r>
          </a:p>
          <a:p>
            <a:pPr>
              <a:lnSpc>
                <a:spcPct val="100000"/>
              </a:lnSpc>
              <a:buClr>
                <a:srgbClr val="00475C"/>
              </a:buClr>
            </a:pPr>
            <a:r>
              <a:rPr lang="sv-SE" altLang="sv-SE" sz="1600" dirty="0"/>
              <a:t>Samarbetet i företagen mellan arbetsgivaren och de anställda skall utvecklas och stärkas. </a:t>
            </a:r>
          </a:p>
          <a:p>
            <a:pPr>
              <a:lnSpc>
                <a:spcPct val="100000"/>
              </a:lnSpc>
              <a:buClr>
                <a:srgbClr val="00475C"/>
              </a:buClr>
            </a:pPr>
            <a:r>
              <a:rPr lang="sv-SE" altLang="sv-SE" sz="1600" dirty="0"/>
              <a:t>Samverkan sker i företagets skyddsorganisation enligt 6 kap i Arbetsmiljölagen.</a:t>
            </a:r>
          </a:p>
          <a:p>
            <a:pPr>
              <a:lnSpc>
                <a:spcPct val="100000"/>
              </a:lnSpc>
              <a:buClr>
                <a:srgbClr val="00475C"/>
              </a:buClr>
            </a:pPr>
            <a:r>
              <a:rPr lang="sv-SE" altLang="sv-SE" sz="1600" dirty="0"/>
              <a:t>Företagets skyddsorganisation skall samarbeta med företagets MB-organisation. </a:t>
            </a:r>
          </a:p>
          <a:p>
            <a:endParaRPr lang="sv-SE" dirty="0"/>
          </a:p>
        </p:txBody>
      </p:sp>
      <p:sp>
        <p:nvSpPr>
          <p:cNvPr id="3" name="Platshållare för text 2">
            <a:extLst>
              <a:ext uri="{FF2B5EF4-FFF2-40B4-BE49-F238E27FC236}">
                <a16:creationId xmlns:a16="http://schemas.microsoft.com/office/drawing/2014/main" id="{54F510B6-BD6D-41F1-9B20-BFE24538DCC3}"/>
              </a:ext>
            </a:extLst>
          </p:cNvPr>
          <p:cNvSpPr>
            <a:spLocks noGrp="1"/>
          </p:cNvSpPr>
          <p:nvPr>
            <p:ph type="body" sz="quarter" idx="16"/>
          </p:nvPr>
        </p:nvSpPr>
        <p:spPr>
          <a:xfrm>
            <a:off x="537937" y="701541"/>
            <a:ext cx="6244058" cy="1004518"/>
          </a:xfrm>
        </p:spPr>
        <p:txBody>
          <a:bodyPr/>
          <a:lstStyle/>
          <a:p>
            <a:r>
              <a:rPr lang="sv-SE" dirty="0"/>
              <a:t>Arbetsmiljöavtalet</a:t>
            </a:r>
          </a:p>
        </p:txBody>
      </p:sp>
      <p:pic>
        <p:nvPicPr>
          <p:cNvPr id="5" name="Bildobjekt 4">
            <a:extLst>
              <a:ext uri="{FF2B5EF4-FFF2-40B4-BE49-F238E27FC236}">
                <a16:creationId xmlns:a16="http://schemas.microsoft.com/office/drawing/2014/main" id="{DCDD5453-2DB9-48FD-BB01-90ECF524F62D}"/>
              </a:ext>
            </a:extLst>
          </p:cNvPr>
          <p:cNvPicPr>
            <a:picLocks noChangeAspect="1"/>
          </p:cNvPicPr>
          <p:nvPr/>
        </p:nvPicPr>
        <p:blipFill>
          <a:blip r:embed="rId3"/>
          <a:stretch>
            <a:fillRect/>
          </a:stretch>
        </p:blipFill>
        <p:spPr>
          <a:xfrm>
            <a:off x="6352587" y="1257085"/>
            <a:ext cx="2137574" cy="3194667"/>
          </a:xfrm>
          <a:prstGeom prst="rect">
            <a:avLst/>
          </a:prstGeom>
          <a:ln>
            <a:noFill/>
          </a:ln>
        </p:spPr>
      </p:pic>
      <p:sp>
        <p:nvSpPr>
          <p:cNvPr id="4" name="Platshållare för sidfot 3">
            <a:extLst>
              <a:ext uri="{FF2B5EF4-FFF2-40B4-BE49-F238E27FC236}">
                <a16:creationId xmlns:a16="http://schemas.microsoft.com/office/drawing/2014/main" id="{6840FDBB-E0D2-40DA-B4DB-C9399C4C9C32}"/>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58550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C359CFB-B0E0-3A4B-8F9E-6B1C6388E51D}"/>
              </a:ext>
            </a:extLst>
          </p:cNvPr>
          <p:cNvPicPr>
            <a:picLocks noGrp="1" noChangeAspect="1"/>
          </p:cNvPicPr>
          <p:nvPr>
            <p:ph type="pic" sz="quarter" idx="10"/>
          </p:nvPr>
        </p:nvPicPr>
        <p:blipFill rotWithShape="1">
          <a:blip r:embed="rId3"/>
          <a:srcRect t="21232" b="21232"/>
          <a:stretch/>
        </p:blipFill>
        <p:spPr/>
      </p:pic>
      <p:sp>
        <p:nvSpPr>
          <p:cNvPr id="11" name="Text Placeholder 3">
            <a:extLst>
              <a:ext uri="{FF2B5EF4-FFF2-40B4-BE49-F238E27FC236}">
                <a16:creationId xmlns:a16="http://schemas.microsoft.com/office/drawing/2014/main" id="{8360B7CA-48FA-4547-A224-A54F75B3E3CB}"/>
              </a:ext>
            </a:extLst>
          </p:cNvPr>
          <p:cNvSpPr>
            <a:spLocks noGrp="1"/>
          </p:cNvSpPr>
          <p:nvPr>
            <p:ph type="body" sz="quarter" idx="13"/>
          </p:nvPr>
        </p:nvSpPr>
        <p:spPr>
          <a:xfrm>
            <a:off x="506118" y="2528255"/>
            <a:ext cx="3995737" cy="1004518"/>
          </a:xfrm>
        </p:spPr>
        <p:txBody>
          <a:bodyPr/>
          <a:lstStyle/>
          <a:p>
            <a:endParaRPr lang="sv-SE" dirty="0"/>
          </a:p>
          <a:p>
            <a:endParaRPr lang="sv-SE" dirty="0"/>
          </a:p>
          <a:p>
            <a:endParaRPr lang="sv-SE" dirty="0"/>
          </a:p>
          <a:p>
            <a:endParaRPr lang="sv-SE" dirty="0"/>
          </a:p>
          <a:p>
            <a:r>
              <a:rPr lang="sv-SE" dirty="0"/>
              <a:t>SAMVERKAN</a:t>
            </a:r>
          </a:p>
          <a:p>
            <a:r>
              <a:rPr lang="sv-SE" sz="2400" dirty="0"/>
              <a:t>grunden till allt arbetsmiljöarbete</a:t>
            </a:r>
          </a:p>
          <a:p>
            <a:pPr marL="342900" indent="-342900">
              <a:buFontTx/>
              <a:buChar char="-"/>
            </a:pPr>
            <a:endParaRPr lang="sv-SE" sz="2400" dirty="0"/>
          </a:p>
        </p:txBody>
      </p:sp>
      <p:pic>
        <p:nvPicPr>
          <p:cNvPr id="5" name="Picture 4">
            <a:extLst>
              <a:ext uri="{FF2B5EF4-FFF2-40B4-BE49-F238E27FC236}">
                <a16:creationId xmlns:a16="http://schemas.microsoft.com/office/drawing/2014/main" id="{B304DAD3-CC19-ED4E-8520-6E2C97CC943D}"/>
              </a:ext>
            </a:extLst>
          </p:cNvPr>
          <p:cNvPicPr>
            <a:picLocks noChangeAspect="1"/>
          </p:cNvPicPr>
          <p:nvPr/>
        </p:nvPicPr>
        <p:blipFill>
          <a:blip r:embed="rId4"/>
          <a:stretch>
            <a:fillRect/>
          </a:stretch>
        </p:blipFill>
        <p:spPr>
          <a:xfrm>
            <a:off x="7372350" y="288000"/>
            <a:ext cx="1447922" cy="367915"/>
          </a:xfrm>
          <a:prstGeom prst="rect">
            <a:avLst/>
          </a:prstGeom>
        </p:spPr>
      </p:pic>
    </p:spTree>
    <p:extLst>
      <p:ext uri="{BB962C8B-B14F-4D97-AF65-F5344CB8AC3E}">
        <p14:creationId xmlns:p14="http://schemas.microsoft.com/office/powerpoint/2010/main" val="35367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CA2F28B-4706-4275-A8E9-4A43F8951023}"/>
              </a:ext>
            </a:extLst>
          </p:cNvPr>
          <p:cNvSpPr>
            <a:spLocks noGrp="1"/>
          </p:cNvSpPr>
          <p:nvPr>
            <p:ph type="body" sz="quarter" idx="14"/>
          </p:nvPr>
        </p:nvSpPr>
        <p:spPr/>
        <p:txBody>
          <a:bodyPr/>
          <a:lstStyle/>
          <a:p>
            <a:pPr>
              <a:buClr>
                <a:srgbClr val="00475C"/>
              </a:buClr>
            </a:pPr>
            <a:r>
              <a:rPr lang="sv-SE" altLang="sv-SE" sz="1400" dirty="0">
                <a:solidFill>
                  <a:schemeClr val="tx1"/>
                </a:solidFill>
              </a:rPr>
              <a:t>. </a:t>
            </a:r>
          </a:p>
          <a:p>
            <a:pPr>
              <a:buClr>
                <a:srgbClr val="00475C"/>
              </a:buClr>
            </a:pPr>
            <a:endParaRPr lang="sv-SE" altLang="sv-SE" sz="1400" dirty="0">
              <a:solidFill>
                <a:schemeClr val="tx1"/>
              </a:solidFill>
            </a:endParaRPr>
          </a:p>
          <a:p>
            <a:pPr>
              <a:buClr>
                <a:srgbClr val="00475C"/>
              </a:buClr>
            </a:pPr>
            <a:endParaRPr lang="sv-SE" altLang="sv-SE" sz="1400" dirty="0">
              <a:solidFill>
                <a:schemeClr val="tx1"/>
              </a:solidFill>
            </a:endParaRPr>
          </a:p>
          <a:p>
            <a:endParaRPr lang="sv-SE" sz="1400" dirty="0"/>
          </a:p>
        </p:txBody>
      </p:sp>
      <p:sp>
        <p:nvSpPr>
          <p:cNvPr id="6" name="Platshållare för text 5">
            <a:extLst>
              <a:ext uri="{FF2B5EF4-FFF2-40B4-BE49-F238E27FC236}">
                <a16:creationId xmlns:a16="http://schemas.microsoft.com/office/drawing/2014/main" id="{A7EFAE6C-A44A-43F2-B163-DC6C5BD0B356}"/>
              </a:ext>
            </a:extLst>
          </p:cNvPr>
          <p:cNvSpPr>
            <a:spLocks noGrp="1"/>
          </p:cNvSpPr>
          <p:nvPr>
            <p:ph type="body" sz="quarter" idx="15"/>
          </p:nvPr>
        </p:nvSpPr>
        <p:spPr>
          <a:xfrm>
            <a:off x="539549" y="718206"/>
            <a:ext cx="3425870" cy="1004518"/>
          </a:xfrm>
        </p:spPr>
        <p:txBody>
          <a:bodyPr/>
          <a:lstStyle/>
          <a:p>
            <a:endParaRPr lang="sv-SE" dirty="0"/>
          </a:p>
        </p:txBody>
      </p:sp>
      <p:pic>
        <p:nvPicPr>
          <p:cNvPr id="10" name="Bildobjekt 9">
            <a:extLst>
              <a:ext uri="{FF2B5EF4-FFF2-40B4-BE49-F238E27FC236}">
                <a16:creationId xmlns:a16="http://schemas.microsoft.com/office/drawing/2014/main" id="{C6AF502A-7E41-4BE6-80F7-F5D351460718}"/>
              </a:ext>
            </a:extLst>
          </p:cNvPr>
          <p:cNvPicPr>
            <a:picLocks noChangeAspect="1"/>
          </p:cNvPicPr>
          <p:nvPr/>
        </p:nvPicPr>
        <p:blipFill rotWithShape="1">
          <a:blip r:embed="rId3"/>
          <a:srcRect t="1338" b="6508"/>
          <a:stretch/>
        </p:blipFill>
        <p:spPr>
          <a:xfrm>
            <a:off x="-92290" y="-221549"/>
            <a:ext cx="4394869" cy="6074454"/>
          </a:xfrm>
          <a:prstGeom prst="rect">
            <a:avLst/>
          </a:prstGeom>
        </p:spPr>
      </p:pic>
      <p:sp>
        <p:nvSpPr>
          <p:cNvPr id="8" name="Rektangel 7">
            <a:extLst>
              <a:ext uri="{FF2B5EF4-FFF2-40B4-BE49-F238E27FC236}">
                <a16:creationId xmlns:a16="http://schemas.microsoft.com/office/drawing/2014/main" id="{F1B9F24F-1D56-420F-A2AE-119CD30AAA16}"/>
              </a:ext>
            </a:extLst>
          </p:cNvPr>
          <p:cNvSpPr/>
          <p:nvPr/>
        </p:nvSpPr>
        <p:spPr>
          <a:xfrm>
            <a:off x="4480600" y="2304106"/>
            <a:ext cx="4563034" cy="1908215"/>
          </a:xfrm>
          <a:prstGeom prst="rect">
            <a:avLst/>
          </a:prstGeom>
        </p:spPr>
        <p:txBody>
          <a:bodyPr wrap="square">
            <a:spAutoFit/>
          </a:bodyPr>
          <a:lstStyle/>
          <a:p>
            <a:pPr marL="285750" indent="-285750">
              <a:spcAft>
                <a:spcPts val="600"/>
              </a:spcAft>
              <a:buFont typeface="Arial" panose="020B0604020202020204" pitchFamily="34" charset="0"/>
              <a:buChar char="•"/>
            </a:pPr>
            <a:r>
              <a:rPr lang="sv-SE" altLang="sv-SE" sz="1800" dirty="0"/>
              <a:t>Det övergripande arbetsmiljöansvaret i ligger på företagsledningsnivå</a:t>
            </a:r>
          </a:p>
          <a:p>
            <a:pPr marL="285750" indent="-285750">
              <a:spcAft>
                <a:spcPts val="600"/>
              </a:spcAft>
              <a:buFont typeface="Arial" panose="020B0604020202020204" pitchFamily="34" charset="0"/>
              <a:buChar char="•"/>
            </a:pPr>
            <a:r>
              <a:rPr lang="sv-SE" altLang="sv-SE" sz="1800" dirty="0"/>
              <a:t>Utgångspunkt i företagets skyddsorganisation</a:t>
            </a:r>
          </a:p>
          <a:p>
            <a:pPr marL="285750" indent="-285750">
              <a:buFont typeface="Arial" panose="020B0604020202020204" pitchFamily="34" charset="0"/>
              <a:buChar char="•"/>
            </a:pPr>
            <a:r>
              <a:rPr lang="sv-SE" altLang="sv-SE" sz="1800" dirty="0"/>
              <a:t>Skyddsombud utses av lokal facklig organisation</a:t>
            </a:r>
            <a:endParaRPr lang="sv-SE" sz="1800" dirty="0"/>
          </a:p>
        </p:txBody>
      </p:sp>
      <p:sp>
        <p:nvSpPr>
          <p:cNvPr id="11" name="Platshållare för text 3">
            <a:extLst>
              <a:ext uri="{FF2B5EF4-FFF2-40B4-BE49-F238E27FC236}">
                <a16:creationId xmlns:a16="http://schemas.microsoft.com/office/drawing/2014/main" id="{5915C76A-7E51-4180-B5AF-B9858775F638}"/>
              </a:ext>
            </a:extLst>
          </p:cNvPr>
          <p:cNvSpPr txBox="1">
            <a:spLocks/>
          </p:cNvSpPr>
          <p:nvPr/>
        </p:nvSpPr>
        <p:spPr>
          <a:xfrm>
            <a:off x="4478774" y="1696690"/>
            <a:ext cx="3077818" cy="66962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altLang="sv-SE" dirty="0">
                <a:latin typeface="Georgia" panose="02040502050405020303" pitchFamily="18" charset="0"/>
              </a:rPr>
              <a:t>Samverkan</a:t>
            </a:r>
            <a:endParaRPr lang="sv-SE" dirty="0">
              <a:latin typeface="Georgia" panose="02040502050405020303" pitchFamily="18" charset="0"/>
            </a:endParaRPr>
          </a:p>
        </p:txBody>
      </p:sp>
    </p:spTree>
    <p:extLst>
      <p:ext uri="{BB962C8B-B14F-4D97-AF65-F5344CB8AC3E}">
        <p14:creationId xmlns:p14="http://schemas.microsoft.com/office/powerpoint/2010/main" val="274010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CA2F28B-4706-4275-A8E9-4A43F8951023}"/>
              </a:ext>
            </a:extLst>
          </p:cNvPr>
          <p:cNvSpPr>
            <a:spLocks noGrp="1"/>
          </p:cNvSpPr>
          <p:nvPr>
            <p:ph type="body" sz="quarter" idx="14"/>
          </p:nvPr>
        </p:nvSpPr>
        <p:spPr/>
        <p:txBody>
          <a:bodyPr/>
          <a:lstStyle/>
          <a:p>
            <a:pPr>
              <a:buClr>
                <a:srgbClr val="00475C"/>
              </a:buClr>
            </a:pPr>
            <a:r>
              <a:rPr lang="sv-SE" altLang="sv-SE" sz="1400" dirty="0">
                <a:solidFill>
                  <a:schemeClr val="tx1"/>
                </a:solidFill>
              </a:rPr>
              <a:t>. </a:t>
            </a:r>
          </a:p>
          <a:p>
            <a:pPr>
              <a:buClr>
                <a:srgbClr val="00475C"/>
              </a:buClr>
            </a:pPr>
            <a:endParaRPr lang="sv-SE" altLang="sv-SE" sz="1400" dirty="0">
              <a:solidFill>
                <a:schemeClr val="tx1"/>
              </a:solidFill>
            </a:endParaRPr>
          </a:p>
          <a:p>
            <a:pPr>
              <a:buClr>
                <a:srgbClr val="00475C"/>
              </a:buClr>
            </a:pPr>
            <a:endParaRPr lang="sv-SE" altLang="sv-SE" sz="1400" dirty="0">
              <a:solidFill>
                <a:schemeClr val="tx1"/>
              </a:solidFill>
            </a:endParaRPr>
          </a:p>
          <a:p>
            <a:endParaRPr lang="sv-SE" sz="1400" dirty="0"/>
          </a:p>
        </p:txBody>
      </p:sp>
      <p:sp>
        <p:nvSpPr>
          <p:cNvPr id="6" name="Platshållare för text 5">
            <a:extLst>
              <a:ext uri="{FF2B5EF4-FFF2-40B4-BE49-F238E27FC236}">
                <a16:creationId xmlns:a16="http://schemas.microsoft.com/office/drawing/2014/main" id="{A7EFAE6C-A44A-43F2-B163-DC6C5BD0B356}"/>
              </a:ext>
            </a:extLst>
          </p:cNvPr>
          <p:cNvSpPr>
            <a:spLocks noGrp="1"/>
          </p:cNvSpPr>
          <p:nvPr>
            <p:ph type="body" sz="quarter" idx="15"/>
          </p:nvPr>
        </p:nvSpPr>
        <p:spPr>
          <a:xfrm>
            <a:off x="539549" y="718206"/>
            <a:ext cx="3425870" cy="1004518"/>
          </a:xfrm>
        </p:spPr>
        <p:txBody>
          <a:bodyPr/>
          <a:lstStyle/>
          <a:p>
            <a:endParaRPr lang="sv-SE" dirty="0"/>
          </a:p>
        </p:txBody>
      </p:sp>
      <p:pic>
        <p:nvPicPr>
          <p:cNvPr id="10" name="Bildobjekt 9">
            <a:extLst>
              <a:ext uri="{FF2B5EF4-FFF2-40B4-BE49-F238E27FC236}">
                <a16:creationId xmlns:a16="http://schemas.microsoft.com/office/drawing/2014/main" id="{C6AF502A-7E41-4BE6-80F7-F5D351460718}"/>
              </a:ext>
            </a:extLst>
          </p:cNvPr>
          <p:cNvPicPr>
            <a:picLocks noChangeAspect="1"/>
          </p:cNvPicPr>
          <p:nvPr/>
        </p:nvPicPr>
        <p:blipFill rotWithShape="1">
          <a:blip r:embed="rId3"/>
          <a:srcRect t="1338" b="6508"/>
          <a:stretch/>
        </p:blipFill>
        <p:spPr>
          <a:xfrm>
            <a:off x="-92290" y="-228223"/>
            <a:ext cx="4394869" cy="6074454"/>
          </a:xfrm>
          <a:prstGeom prst="rect">
            <a:avLst/>
          </a:prstGeom>
        </p:spPr>
      </p:pic>
      <p:sp>
        <p:nvSpPr>
          <p:cNvPr id="8" name="Rektangel 7">
            <a:extLst>
              <a:ext uri="{FF2B5EF4-FFF2-40B4-BE49-F238E27FC236}">
                <a16:creationId xmlns:a16="http://schemas.microsoft.com/office/drawing/2014/main" id="{F1B9F24F-1D56-420F-A2AE-119CD30AAA16}"/>
              </a:ext>
            </a:extLst>
          </p:cNvPr>
          <p:cNvSpPr/>
          <p:nvPr/>
        </p:nvSpPr>
        <p:spPr>
          <a:xfrm>
            <a:off x="4478055" y="2304236"/>
            <a:ext cx="4394869" cy="2262158"/>
          </a:xfrm>
          <a:prstGeom prst="rect">
            <a:avLst/>
          </a:prstGeom>
        </p:spPr>
        <p:txBody>
          <a:bodyPr wrap="square">
            <a:spAutoFit/>
          </a:bodyPr>
          <a:lstStyle/>
          <a:p>
            <a:pPr marL="285750" indent="-285750">
              <a:spcAft>
                <a:spcPts val="600"/>
              </a:spcAft>
              <a:buFont typeface="Arial" panose="020B0604020202020204" pitchFamily="34" charset="0"/>
              <a:buChar char="•"/>
            </a:pPr>
            <a:r>
              <a:rPr lang="sv-SE" altLang="sv-SE" sz="1800" dirty="0"/>
              <a:t>Regionala skyddsombudet om skyddsombud saknas</a:t>
            </a:r>
          </a:p>
          <a:p>
            <a:pPr marL="285750" indent="-285750">
              <a:spcAft>
                <a:spcPts val="600"/>
              </a:spcAft>
              <a:buFont typeface="Arial" panose="020B0604020202020204" pitchFamily="34" charset="0"/>
              <a:buChar char="•"/>
            </a:pPr>
            <a:r>
              <a:rPr lang="sv-SE" altLang="sv-SE" sz="1800" dirty="0"/>
              <a:t>SO verkar inom hela företagets verksamhetsområde</a:t>
            </a:r>
          </a:p>
          <a:p>
            <a:pPr marL="285750" indent="-285750">
              <a:spcAft>
                <a:spcPts val="600"/>
              </a:spcAft>
              <a:buFont typeface="Arial" panose="020B0604020202020204" pitchFamily="34" charset="0"/>
              <a:buChar char="•"/>
            </a:pPr>
            <a:r>
              <a:rPr lang="sv-SE" altLang="sv-SE" sz="1800" dirty="0"/>
              <a:t>Samarbete med företagets MB-organisation</a:t>
            </a:r>
          </a:p>
          <a:p>
            <a:pPr marL="285750" indent="-285750">
              <a:buFont typeface="Arial" panose="020B0604020202020204" pitchFamily="34" charset="0"/>
              <a:buChar char="•"/>
            </a:pPr>
            <a:r>
              <a:rPr lang="sv-SE" altLang="sv-SE" sz="1800" dirty="0"/>
              <a:t>Skyddsronder genomförs gemensamt </a:t>
            </a:r>
          </a:p>
        </p:txBody>
      </p:sp>
      <p:sp>
        <p:nvSpPr>
          <p:cNvPr id="11" name="Platshållare för text 3">
            <a:extLst>
              <a:ext uri="{FF2B5EF4-FFF2-40B4-BE49-F238E27FC236}">
                <a16:creationId xmlns:a16="http://schemas.microsoft.com/office/drawing/2014/main" id="{5915C76A-7E51-4180-B5AF-B9858775F638}"/>
              </a:ext>
            </a:extLst>
          </p:cNvPr>
          <p:cNvSpPr txBox="1">
            <a:spLocks/>
          </p:cNvSpPr>
          <p:nvPr/>
        </p:nvSpPr>
        <p:spPr>
          <a:xfrm>
            <a:off x="4478055" y="1696103"/>
            <a:ext cx="3077818" cy="66962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altLang="sv-SE" dirty="0">
                <a:latin typeface="Georgia" panose="02040502050405020303" pitchFamily="18" charset="0"/>
              </a:rPr>
              <a:t>Samverkan</a:t>
            </a:r>
            <a:endParaRPr lang="sv-SE" dirty="0">
              <a:latin typeface="Georgia" panose="02040502050405020303" pitchFamily="18" charset="0"/>
            </a:endParaRPr>
          </a:p>
        </p:txBody>
      </p:sp>
    </p:spTree>
    <p:extLst>
      <p:ext uri="{BB962C8B-B14F-4D97-AF65-F5344CB8AC3E}">
        <p14:creationId xmlns:p14="http://schemas.microsoft.com/office/powerpoint/2010/main" val="52822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621381F-2BEA-453E-9778-8B1278A04FDE}"/>
              </a:ext>
            </a:extLst>
          </p:cNvPr>
          <p:cNvSpPr>
            <a:spLocks noGrp="1"/>
          </p:cNvSpPr>
          <p:nvPr>
            <p:ph type="body" sz="quarter" idx="11"/>
          </p:nvPr>
        </p:nvSpPr>
        <p:spPr>
          <a:xfrm>
            <a:off x="1303924" y="4216337"/>
            <a:ext cx="1933800" cy="298450"/>
          </a:xfrm>
        </p:spPr>
        <p:txBody>
          <a:bodyPr/>
          <a:lstStyle/>
          <a:p>
            <a:r>
              <a:rPr lang="sv-SE" altLang="sv-SE" sz="1800" dirty="0">
                <a:solidFill>
                  <a:schemeClr val="bg1"/>
                </a:solidFill>
              </a:rPr>
              <a:t>Praktisk övning</a:t>
            </a:r>
          </a:p>
          <a:p>
            <a:endParaRPr lang="sv-SE" dirty="0"/>
          </a:p>
        </p:txBody>
      </p:sp>
      <p:sp>
        <p:nvSpPr>
          <p:cNvPr id="3" name="Platshållare för text 2">
            <a:extLst>
              <a:ext uri="{FF2B5EF4-FFF2-40B4-BE49-F238E27FC236}">
                <a16:creationId xmlns:a16="http://schemas.microsoft.com/office/drawing/2014/main" id="{175A4731-C39D-47FD-8F17-950177E46EBD}"/>
              </a:ext>
            </a:extLst>
          </p:cNvPr>
          <p:cNvSpPr>
            <a:spLocks noGrp="1"/>
          </p:cNvSpPr>
          <p:nvPr>
            <p:ph type="body" sz="quarter" idx="14"/>
          </p:nvPr>
        </p:nvSpPr>
        <p:spPr>
          <a:xfrm>
            <a:off x="4840945" y="1335743"/>
            <a:ext cx="3817873" cy="1210237"/>
          </a:xfrm>
        </p:spPr>
        <p:txBody>
          <a:bodyPr numCol="2"/>
          <a:lstStyle/>
          <a:p>
            <a:pPr algn="ctr">
              <a:spcBef>
                <a:spcPts val="0"/>
              </a:spcBef>
            </a:pPr>
            <a:r>
              <a:rPr lang="sv-SE" altLang="sv-SE" sz="2400" dirty="0">
                <a:solidFill>
                  <a:schemeClr val="accent5"/>
                </a:solidFill>
              </a:rPr>
              <a:t>Positiva</a:t>
            </a:r>
          </a:p>
          <a:p>
            <a:pPr algn="ctr">
              <a:spcBef>
                <a:spcPts val="0"/>
              </a:spcBef>
            </a:pPr>
            <a:r>
              <a:rPr lang="sv-SE" altLang="sv-SE" sz="2400" dirty="0">
                <a:solidFill>
                  <a:schemeClr val="accent5"/>
                </a:solidFill>
              </a:rPr>
              <a:t>faktorer </a:t>
            </a:r>
          </a:p>
          <a:p>
            <a:pPr algn="ctr">
              <a:spcBef>
                <a:spcPts val="0"/>
              </a:spcBef>
            </a:pPr>
            <a:r>
              <a:rPr lang="sv-SE" altLang="sv-SE" sz="3200" b="1" dirty="0">
                <a:solidFill>
                  <a:schemeClr val="accent5"/>
                </a:solidFill>
              </a:rPr>
              <a:t> </a:t>
            </a:r>
          </a:p>
          <a:p>
            <a:pPr algn="ctr">
              <a:spcBef>
                <a:spcPts val="0"/>
              </a:spcBef>
            </a:pPr>
            <a:r>
              <a:rPr lang="sv-SE" altLang="sv-SE" sz="2400" dirty="0">
                <a:solidFill>
                  <a:schemeClr val="accent5"/>
                </a:solidFill>
              </a:rPr>
              <a:t>Negativa </a:t>
            </a:r>
          </a:p>
          <a:p>
            <a:pPr algn="ctr">
              <a:spcBef>
                <a:spcPts val="0"/>
              </a:spcBef>
            </a:pPr>
            <a:r>
              <a:rPr lang="sv-SE" altLang="sv-SE" sz="2400" dirty="0">
                <a:solidFill>
                  <a:schemeClr val="accent5"/>
                </a:solidFill>
              </a:rPr>
              <a:t>faktorer</a:t>
            </a:r>
          </a:p>
          <a:p>
            <a:endParaRPr lang="sv-SE" dirty="0"/>
          </a:p>
        </p:txBody>
      </p:sp>
      <p:sp>
        <p:nvSpPr>
          <p:cNvPr id="5" name="Platshållare för text 4">
            <a:extLst>
              <a:ext uri="{FF2B5EF4-FFF2-40B4-BE49-F238E27FC236}">
                <a16:creationId xmlns:a16="http://schemas.microsoft.com/office/drawing/2014/main" id="{94958DF1-8C1E-47EF-B53A-BFD86B185ADB}"/>
              </a:ext>
            </a:extLst>
          </p:cNvPr>
          <p:cNvSpPr>
            <a:spLocks noGrp="1"/>
          </p:cNvSpPr>
          <p:nvPr>
            <p:ph type="body" sz="quarter" idx="15"/>
          </p:nvPr>
        </p:nvSpPr>
        <p:spPr>
          <a:xfrm>
            <a:off x="156914" y="705027"/>
            <a:ext cx="3774846" cy="1004518"/>
          </a:xfrm>
        </p:spPr>
        <p:txBody>
          <a:bodyPr/>
          <a:lstStyle/>
          <a:p>
            <a:r>
              <a:rPr lang="sv-SE" altLang="sv-SE" dirty="0"/>
              <a:t>Arbetsmiljö i måleribranschen </a:t>
            </a:r>
            <a:endParaRPr lang="sv-SE" dirty="0"/>
          </a:p>
        </p:txBody>
      </p:sp>
      <p:pic>
        <p:nvPicPr>
          <p:cNvPr id="9" name="Bild 8">
            <a:extLst>
              <a:ext uri="{FF2B5EF4-FFF2-40B4-BE49-F238E27FC236}">
                <a16:creationId xmlns:a16="http://schemas.microsoft.com/office/drawing/2014/main" id="{54DDA1FF-22AA-474B-903D-0BAFE1FC14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752" y="1726497"/>
            <a:ext cx="3130035" cy="3130035"/>
          </a:xfrm>
          <a:prstGeom prst="rect">
            <a:avLst/>
          </a:prstGeom>
        </p:spPr>
      </p:pic>
      <p:cxnSp>
        <p:nvCxnSpPr>
          <p:cNvPr id="7" name="Rak koppling 6">
            <a:extLst>
              <a:ext uri="{FF2B5EF4-FFF2-40B4-BE49-F238E27FC236}">
                <a16:creationId xmlns:a16="http://schemas.microsoft.com/office/drawing/2014/main" id="{0ED9F121-B331-4D3F-82B4-AFDECA5729F7}"/>
              </a:ext>
            </a:extLst>
          </p:cNvPr>
          <p:cNvCxnSpPr>
            <a:cxnSpLocks/>
          </p:cNvCxnSpPr>
          <p:nvPr/>
        </p:nvCxnSpPr>
        <p:spPr>
          <a:xfrm flipH="1">
            <a:off x="6732494" y="1237128"/>
            <a:ext cx="8966" cy="3675531"/>
          </a:xfrm>
          <a:prstGeom prst="line">
            <a:avLst/>
          </a:prstGeom>
          <a:effectLst/>
        </p:spPr>
        <p:style>
          <a:lnRef idx="2">
            <a:schemeClr val="accent3"/>
          </a:lnRef>
          <a:fillRef idx="0">
            <a:schemeClr val="accent3"/>
          </a:fillRef>
          <a:effectRef idx="1">
            <a:schemeClr val="accent3"/>
          </a:effectRef>
          <a:fontRef idx="minor">
            <a:schemeClr val="tx1"/>
          </a:fontRef>
        </p:style>
      </p:cxnSp>
      <p:cxnSp>
        <p:nvCxnSpPr>
          <p:cNvPr id="10" name="Rak koppling 9">
            <a:extLst>
              <a:ext uri="{FF2B5EF4-FFF2-40B4-BE49-F238E27FC236}">
                <a16:creationId xmlns:a16="http://schemas.microsoft.com/office/drawing/2014/main" id="{CF4ECF24-21DC-4F38-9A47-5BFAEE515522}"/>
              </a:ext>
            </a:extLst>
          </p:cNvPr>
          <p:cNvCxnSpPr>
            <a:cxnSpLocks/>
          </p:cNvCxnSpPr>
          <p:nvPr/>
        </p:nvCxnSpPr>
        <p:spPr>
          <a:xfrm>
            <a:off x="5065059" y="2178423"/>
            <a:ext cx="3505200" cy="0"/>
          </a:xfrm>
          <a:prstGeom prst="line">
            <a:avLst/>
          </a:prstGeom>
          <a:effectLst/>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89561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648BECC-CAD9-4357-998C-843B84054991}"/>
              </a:ext>
            </a:extLst>
          </p:cNvPr>
          <p:cNvSpPr>
            <a:spLocks noGrp="1"/>
          </p:cNvSpPr>
          <p:nvPr>
            <p:ph type="body" sz="quarter" idx="17"/>
          </p:nvPr>
        </p:nvSpPr>
        <p:spPr>
          <a:xfrm>
            <a:off x="512884" y="1792871"/>
            <a:ext cx="7716715" cy="573381"/>
          </a:xfrm>
        </p:spPr>
        <p:txBody>
          <a:bodyPr/>
          <a:lstStyle/>
          <a:p>
            <a:r>
              <a:rPr lang="sv-SE" dirty="0"/>
              <a:t>Samordningsansvar </a:t>
            </a:r>
          </a:p>
          <a:p>
            <a:r>
              <a:rPr lang="sv-SE" dirty="0"/>
              <a:t>i byggbranschen</a:t>
            </a:r>
          </a:p>
        </p:txBody>
      </p:sp>
      <p:pic>
        <p:nvPicPr>
          <p:cNvPr id="7" name="Bildobjekt 6">
            <a:extLst>
              <a:ext uri="{FF2B5EF4-FFF2-40B4-BE49-F238E27FC236}">
                <a16:creationId xmlns:a16="http://schemas.microsoft.com/office/drawing/2014/main" id="{572C735F-72C6-406B-86A0-3597C72B7EC4}"/>
              </a:ext>
            </a:extLst>
          </p:cNvPr>
          <p:cNvPicPr>
            <a:picLocks noChangeAspect="1"/>
          </p:cNvPicPr>
          <p:nvPr/>
        </p:nvPicPr>
        <p:blipFill>
          <a:blip r:embed="rId3"/>
          <a:stretch>
            <a:fillRect/>
          </a:stretch>
        </p:blipFill>
        <p:spPr>
          <a:xfrm>
            <a:off x="4208746" y="2467627"/>
            <a:ext cx="4449389" cy="2334177"/>
          </a:xfrm>
          <a:prstGeom prst="rect">
            <a:avLst/>
          </a:prstGeom>
        </p:spPr>
      </p:pic>
      <p:sp>
        <p:nvSpPr>
          <p:cNvPr id="2" name="Platshållare för sidfot 1">
            <a:extLst>
              <a:ext uri="{FF2B5EF4-FFF2-40B4-BE49-F238E27FC236}">
                <a16:creationId xmlns:a16="http://schemas.microsoft.com/office/drawing/2014/main" id="{1DCBA03D-D303-4F3F-A7D3-01A36884B3A4}"/>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68419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ECD31D4-B491-4C44-973A-F180420BF87A}"/>
              </a:ext>
            </a:extLst>
          </p:cNvPr>
          <p:cNvSpPr>
            <a:spLocks noGrp="1"/>
          </p:cNvSpPr>
          <p:nvPr>
            <p:ph type="body" sz="quarter" idx="11"/>
          </p:nvPr>
        </p:nvSpPr>
        <p:spPr>
          <a:xfrm>
            <a:off x="1702357" y="1286430"/>
            <a:ext cx="5495278" cy="1299409"/>
          </a:xfrm>
        </p:spPr>
        <p:txBody>
          <a:bodyPr/>
          <a:lstStyle/>
          <a:p>
            <a:r>
              <a:rPr lang="sv-SE" sz="4000" dirty="0"/>
              <a:t>Samordningsansvar</a:t>
            </a:r>
          </a:p>
        </p:txBody>
      </p:sp>
      <p:pic>
        <p:nvPicPr>
          <p:cNvPr id="7" name="Bild 6">
            <a:hlinkClick r:id="rId3"/>
            <a:extLst>
              <a:ext uri="{FF2B5EF4-FFF2-40B4-BE49-F238E27FC236}">
                <a16:creationId xmlns:a16="http://schemas.microsoft.com/office/drawing/2014/main" id="{2161EC70-CDD2-474B-9EB6-9880D119E9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9206" y="2447825"/>
            <a:ext cx="2201579" cy="2201579"/>
          </a:xfrm>
          <a:prstGeom prst="rect">
            <a:avLst/>
          </a:prstGeom>
        </p:spPr>
      </p:pic>
    </p:spTree>
    <p:extLst>
      <p:ext uri="{BB962C8B-B14F-4D97-AF65-F5344CB8AC3E}">
        <p14:creationId xmlns:p14="http://schemas.microsoft.com/office/powerpoint/2010/main" val="100072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961B78-5BC0-4994-B26A-A2704AD105E2}"/>
              </a:ext>
            </a:extLst>
          </p:cNvPr>
          <p:cNvSpPr>
            <a:spLocks noGrp="1"/>
          </p:cNvSpPr>
          <p:nvPr>
            <p:ph type="title" idx="4294967295"/>
          </p:nvPr>
        </p:nvSpPr>
        <p:spPr>
          <a:xfrm>
            <a:off x="527961" y="1921832"/>
            <a:ext cx="3861157" cy="604838"/>
          </a:xfrm>
        </p:spPr>
        <p:txBody>
          <a:bodyPr>
            <a:noAutofit/>
          </a:bodyPr>
          <a:lstStyle/>
          <a:p>
            <a:r>
              <a:rPr lang="sv-SE" sz="6600" b="1" dirty="0">
                <a:solidFill>
                  <a:schemeClr val="bg1"/>
                </a:solidFill>
              </a:rPr>
              <a:t>Samtala</a:t>
            </a:r>
          </a:p>
        </p:txBody>
      </p:sp>
      <p:sp>
        <p:nvSpPr>
          <p:cNvPr id="5" name="textruta 4">
            <a:extLst>
              <a:ext uri="{FF2B5EF4-FFF2-40B4-BE49-F238E27FC236}">
                <a16:creationId xmlns:a16="http://schemas.microsoft.com/office/drawing/2014/main" id="{B5A81A75-A05F-463E-AF5B-7937D97F7C84}"/>
              </a:ext>
            </a:extLst>
          </p:cNvPr>
          <p:cNvSpPr txBox="1"/>
          <p:nvPr/>
        </p:nvSpPr>
        <p:spPr>
          <a:xfrm>
            <a:off x="571999" y="2773249"/>
            <a:ext cx="5596546" cy="830997"/>
          </a:xfrm>
          <a:prstGeom prst="rect">
            <a:avLst/>
          </a:prstGeom>
          <a:noFill/>
        </p:spPr>
        <p:txBody>
          <a:bodyPr wrap="square" rtlCol="0">
            <a:spAutoFit/>
          </a:bodyPr>
          <a:lstStyle/>
          <a:p>
            <a:r>
              <a:rPr lang="sv-SE" sz="2400" dirty="0">
                <a:solidFill>
                  <a:schemeClr val="bg1"/>
                </a:solidFill>
              </a:rPr>
              <a:t>Hur ser det ut hos er? Vad har du för erfarenhet av samordning? </a:t>
            </a:r>
          </a:p>
        </p:txBody>
      </p:sp>
      <p:pic>
        <p:nvPicPr>
          <p:cNvPr id="6" name="Bild 5">
            <a:extLst>
              <a:ext uri="{FF2B5EF4-FFF2-40B4-BE49-F238E27FC236}">
                <a16:creationId xmlns:a16="http://schemas.microsoft.com/office/drawing/2014/main" id="{29B0AC3B-9FE7-40EC-B832-0346984E95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8489" y="1399317"/>
            <a:ext cx="3058758" cy="3058758"/>
          </a:xfrm>
          <a:prstGeom prst="rect">
            <a:avLst/>
          </a:prstGeom>
        </p:spPr>
      </p:pic>
    </p:spTree>
    <p:extLst>
      <p:ext uri="{BB962C8B-B14F-4D97-AF65-F5344CB8AC3E}">
        <p14:creationId xmlns:p14="http://schemas.microsoft.com/office/powerpoint/2010/main" val="416799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D488613-DDA6-4C74-8B37-CB8C95C58EC2}"/>
              </a:ext>
            </a:extLst>
          </p:cNvPr>
          <p:cNvSpPr>
            <a:spLocks noGrp="1"/>
          </p:cNvSpPr>
          <p:nvPr>
            <p:ph type="body" sz="quarter" idx="14"/>
          </p:nvPr>
        </p:nvSpPr>
        <p:spPr>
          <a:xfrm>
            <a:off x="512885" y="1843235"/>
            <a:ext cx="7812968" cy="2523059"/>
          </a:xfrm>
        </p:spPr>
        <p:txBody>
          <a:bodyPr/>
          <a:lstStyle/>
          <a:p>
            <a:pPr>
              <a:buClr>
                <a:schemeClr val="accent5"/>
              </a:buClr>
            </a:pPr>
            <a:r>
              <a:rPr lang="sv-SE" altLang="sv-SE" b="1" dirty="0"/>
              <a:t>Dag 1</a:t>
            </a:r>
            <a:r>
              <a:rPr lang="sv-SE" altLang="sv-SE" dirty="0"/>
              <a:t> Arbetsmiljöarbete och samverkan</a:t>
            </a:r>
          </a:p>
          <a:p>
            <a:pPr>
              <a:buClr>
                <a:schemeClr val="accent5"/>
              </a:buClr>
            </a:pPr>
            <a:r>
              <a:rPr lang="sv-SE" altLang="sv-SE" b="1" dirty="0"/>
              <a:t>Dag 2 </a:t>
            </a:r>
            <a:r>
              <a:rPr lang="sv-SE" altLang="sv-SE" dirty="0"/>
              <a:t>Risker och riskbedömningar</a:t>
            </a:r>
          </a:p>
          <a:p>
            <a:pPr>
              <a:buClr>
                <a:schemeClr val="accent5"/>
              </a:buClr>
            </a:pPr>
            <a:r>
              <a:rPr lang="sv-SE" altLang="sv-SE" b="1" dirty="0"/>
              <a:t>Dag 3 </a:t>
            </a:r>
            <a:r>
              <a:rPr lang="sv-SE" altLang="sv-SE" dirty="0"/>
              <a:t>OSA och säkerhetskultur</a:t>
            </a:r>
          </a:p>
        </p:txBody>
      </p:sp>
      <p:sp>
        <p:nvSpPr>
          <p:cNvPr id="3" name="Platshållare för text 2">
            <a:extLst>
              <a:ext uri="{FF2B5EF4-FFF2-40B4-BE49-F238E27FC236}">
                <a16:creationId xmlns:a16="http://schemas.microsoft.com/office/drawing/2014/main" id="{DAD9FAD9-4519-47C2-8319-110D26499D6E}"/>
              </a:ext>
            </a:extLst>
          </p:cNvPr>
          <p:cNvSpPr>
            <a:spLocks noGrp="1"/>
          </p:cNvSpPr>
          <p:nvPr>
            <p:ph type="body" sz="quarter" idx="17"/>
          </p:nvPr>
        </p:nvSpPr>
        <p:spPr>
          <a:xfrm>
            <a:off x="512885" y="701541"/>
            <a:ext cx="6244058" cy="1004518"/>
          </a:xfrm>
        </p:spPr>
        <p:txBody>
          <a:bodyPr/>
          <a:lstStyle/>
          <a:p>
            <a:r>
              <a:rPr lang="sv-SE" dirty="0"/>
              <a:t>Övergripande innehåll</a:t>
            </a:r>
          </a:p>
        </p:txBody>
      </p:sp>
      <p:sp>
        <p:nvSpPr>
          <p:cNvPr id="4" name="Platshållare för sidfot 3">
            <a:extLst>
              <a:ext uri="{FF2B5EF4-FFF2-40B4-BE49-F238E27FC236}">
                <a16:creationId xmlns:a16="http://schemas.microsoft.com/office/drawing/2014/main" id="{DB330D4B-FD78-48AE-B635-DCE6F02E5A1D}"/>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272322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BEC267C-BAC2-4841-A105-4B0EEBC54B67}"/>
              </a:ext>
            </a:extLst>
          </p:cNvPr>
          <p:cNvSpPr>
            <a:spLocks noGrp="1"/>
          </p:cNvSpPr>
          <p:nvPr>
            <p:ph type="body" sz="quarter" idx="17"/>
          </p:nvPr>
        </p:nvSpPr>
        <p:spPr>
          <a:xfrm>
            <a:off x="546730" y="699033"/>
            <a:ext cx="6244058" cy="1004518"/>
          </a:xfrm>
        </p:spPr>
        <p:txBody>
          <a:bodyPr/>
          <a:lstStyle/>
          <a:p>
            <a:endParaRPr lang="sv-SE" dirty="0"/>
          </a:p>
          <a:p>
            <a:r>
              <a:rPr lang="sv-SE" dirty="0"/>
              <a:t>Arbetsmiljöorganisation</a:t>
            </a:r>
          </a:p>
        </p:txBody>
      </p:sp>
      <p:sp>
        <p:nvSpPr>
          <p:cNvPr id="6" name="Platshållare för sidfot 2">
            <a:extLst>
              <a:ext uri="{FF2B5EF4-FFF2-40B4-BE49-F238E27FC236}">
                <a16:creationId xmlns:a16="http://schemas.microsoft.com/office/drawing/2014/main" id="{9A6E43FE-3F37-4A94-AC2C-4CCEA0EA9AC6}"/>
              </a:ext>
            </a:extLst>
          </p:cNvPr>
          <p:cNvSpPr txBox="1">
            <a:spLocks/>
          </p:cNvSpPr>
          <p:nvPr/>
        </p:nvSpPr>
        <p:spPr>
          <a:xfrm>
            <a:off x="511276" y="4726623"/>
            <a:ext cx="5147844" cy="200977"/>
          </a:xfrm>
          <a:prstGeom prst="rect">
            <a:avLst/>
          </a:prstGeom>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endParaRPr lang="sv-SE" sz="1200" dirty="0">
              <a:solidFill>
                <a:schemeClr val="accent6"/>
              </a:solidFill>
            </a:endParaRPr>
          </a:p>
        </p:txBody>
      </p:sp>
      <p:pic>
        <p:nvPicPr>
          <p:cNvPr id="7" name="Bildobjekt 6">
            <a:extLst>
              <a:ext uri="{FF2B5EF4-FFF2-40B4-BE49-F238E27FC236}">
                <a16:creationId xmlns:a16="http://schemas.microsoft.com/office/drawing/2014/main" id="{59DE3574-0925-455C-A015-149AE59714F9}"/>
              </a:ext>
            </a:extLst>
          </p:cNvPr>
          <p:cNvPicPr>
            <a:picLocks noChangeAspect="1"/>
          </p:cNvPicPr>
          <p:nvPr/>
        </p:nvPicPr>
        <p:blipFill>
          <a:blip r:embed="rId3"/>
          <a:stretch>
            <a:fillRect/>
          </a:stretch>
        </p:blipFill>
        <p:spPr>
          <a:xfrm>
            <a:off x="4833258" y="2822898"/>
            <a:ext cx="4853109" cy="2398980"/>
          </a:xfrm>
          <a:prstGeom prst="rect">
            <a:avLst/>
          </a:prstGeom>
        </p:spPr>
      </p:pic>
      <p:sp>
        <p:nvSpPr>
          <p:cNvPr id="2" name="Platshållare för text 1">
            <a:extLst>
              <a:ext uri="{FF2B5EF4-FFF2-40B4-BE49-F238E27FC236}">
                <a16:creationId xmlns:a16="http://schemas.microsoft.com/office/drawing/2014/main" id="{EEDB793E-9313-4EEF-8CDF-D9F0F53B4089}"/>
              </a:ext>
            </a:extLst>
          </p:cNvPr>
          <p:cNvSpPr>
            <a:spLocks noGrp="1"/>
          </p:cNvSpPr>
          <p:nvPr>
            <p:ph type="body" sz="quarter" idx="14"/>
          </p:nvPr>
        </p:nvSpPr>
        <p:spPr>
          <a:xfrm>
            <a:off x="532166" y="1809010"/>
            <a:ext cx="5659627" cy="2523059"/>
          </a:xfrm>
        </p:spPr>
        <p:txBody>
          <a:bodyPr/>
          <a:lstStyle/>
          <a:p>
            <a:pPr marL="285750" lvl="0" indent="-285750">
              <a:buFont typeface="Arial" panose="020B0604020202020204" pitchFamily="34" charset="0"/>
              <a:buChar char="•"/>
            </a:pPr>
            <a:r>
              <a:rPr lang="sv-SE" altLang="sv-SE" dirty="0">
                <a:cs typeface="Calibri" panose="020F0502020204030204" pitchFamily="34" charset="0"/>
              </a:rPr>
              <a:t>Byggarbetsmiljösamordnare för planering och projektering ”BAS-P”</a:t>
            </a:r>
            <a:endParaRPr lang="sv-SE" altLang="sv-SE" dirty="0">
              <a:cs typeface="Times New Roman" panose="02020603050405020304" pitchFamily="18" charset="0"/>
            </a:endParaRPr>
          </a:p>
          <a:p>
            <a:pPr marL="285750" lvl="0" indent="-285750">
              <a:buFont typeface="Arial" panose="020B0604020202020204" pitchFamily="34" charset="0"/>
              <a:buChar char="•"/>
            </a:pPr>
            <a:r>
              <a:rPr lang="sv-SE" altLang="sv-SE" dirty="0">
                <a:cs typeface="Calibri" panose="020F0502020204030204" pitchFamily="34" charset="0"/>
              </a:rPr>
              <a:t>Byggarbetsmiljösamordnare för utförandet ”BAS-U” </a:t>
            </a:r>
            <a:endParaRPr lang="sv-SE" altLang="sv-SE" dirty="0">
              <a:cs typeface="Times New Roman" panose="02020603050405020304" pitchFamily="18" charset="0"/>
            </a:endParaRPr>
          </a:p>
          <a:p>
            <a:pPr marL="285750" lvl="0" indent="-285750">
              <a:buFont typeface="Arial" panose="020B0604020202020204" pitchFamily="34" charset="0"/>
              <a:buChar char="•"/>
            </a:pPr>
            <a:r>
              <a:rPr lang="sv-SE" altLang="sv-SE" dirty="0">
                <a:cs typeface="Calibri" panose="020F0502020204030204" pitchFamily="34" charset="0"/>
              </a:rPr>
              <a:t>Arbete på fast driftsställe – samordningsansvarig för ordinarie drift</a:t>
            </a:r>
            <a:endParaRPr lang="sv-SE" altLang="sv-SE" dirty="0">
              <a:cs typeface="Times New Roman" panose="02020603050405020304" pitchFamily="18" charset="0"/>
            </a:endParaRPr>
          </a:p>
          <a:p>
            <a:pPr marL="285750" lvl="0" indent="-285750">
              <a:buFont typeface="Arial" panose="020B0604020202020204" pitchFamily="34" charset="0"/>
              <a:buChar char="•"/>
            </a:pPr>
            <a:r>
              <a:rPr lang="sv-SE" altLang="sv-SE" dirty="0">
                <a:cs typeface="Calibri" panose="020F0502020204030204" pitchFamily="34" charset="0"/>
              </a:rPr>
              <a:t>Brandskyddsansvarig under </a:t>
            </a:r>
            <a:br>
              <a:rPr lang="sv-SE" altLang="sv-SE" dirty="0">
                <a:cs typeface="Calibri" panose="020F0502020204030204" pitchFamily="34" charset="0"/>
              </a:rPr>
            </a:br>
            <a:r>
              <a:rPr lang="sv-SE" altLang="sv-SE" dirty="0">
                <a:cs typeface="Calibri" panose="020F0502020204030204" pitchFamily="34" charset="0"/>
              </a:rPr>
              <a:t>byggtiden</a:t>
            </a:r>
            <a:endParaRPr lang="sv-SE" altLang="sv-SE" dirty="0">
              <a:cs typeface="Times New Roman" panose="02020603050405020304" pitchFamily="18" charset="0"/>
            </a:endParaRPr>
          </a:p>
          <a:p>
            <a:pPr marL="285750" lvl="0" indent="-285750">
              <a:buClr>
                <a:schemeClr val="accent5"/>
              </a:buClr>
              <a:buFont typeface="Arial" panose="020B0604020202020204" pitchFamily="34" charset="0"/>
              <a:buChar char="•"/>
            </a:pPr>
            <a:r>
              <a:rPr lang="sv-SE" altLang="sv-SE" dirty="0">
                <a:cs typeface="Calibri" panose="020F0502020204030204" pitchFamily="34" charset="0"/>
              </a:rPr>
              <a:t>Tillståndsansvarig ”heta arbeten”</a:t>
            </a:r>
            <a:endParaRPr lang="sv-SE" altLang="sv-SE" dirty="0">
              <a:cs typeface="Times New Roman" panose="02020603050405020304" pitchFamily="18" charset="0"/>
            </a:endParaRPr>
          </a:p>
          <a:p>
            <a:endParaRPr lang="sv-SE" dirty="0"/>
          </a:p>
        </p:txBody>
      </p:sp>
    </p:spTree>
    <p:extLst>
      <p:ext uri="{BB962C8B-B14F-4D97-AF65-F5344CB8AC3E}">
        <p14:creationId xmlns:p14="http://schemas.microsoft.com/office/powerpoint/2010/main" val="189422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9A455C9-8DA5-40FD-9306-9B40F6E333BE}"/>
              </a:ext>
            </a:extLst>
          </p:cNvPr>
          <p:cNvPicPr>
            <a:picLocks noChangeAspect="1"/>
          </p:cNvPicPr>
          <p:nvPr/>
        </p:nvPicPr>
        <p:blipFill>
          <a:blip r:embed="rId3"/>
          <a:stretch>
            <a:fillRect/>
          </a:stretch>
        </p:blipFill>
        <p:spPr>
          <a:xfrm>
            <a:off x="4830691" y="2834640"/>
            <a:ext cx="4853109" cy="2398980"/>
          </a:xfrm>
          <a:prstGeom prst="rect">
            <a:avLst/>
          </a:prstGeom>
        </p:spPr>
      </p:pic>
      <p:sp>
        <p:nvSpPr>
          <p:cNvPr id="2" name="Platshållare för text 1">
            <a:extLst>
              <a:ext uri="{FF2B5EF4-FFF2-40B4-BE49-F238E27FC236}">
                <a16:creationId xmlns:a16="http://schemas.microsoft.com/office/drawing/2014/main" id="{EEDB793E-9313-4EEF-8CDF-D9F0F53B4089}"/>
              </a:ext>
            </a:extLst>
          </p:cNvPr>
          <p:cNvSpPr>
            <a:spLocks noGrp="1"/>
          </p:cNvSpPr>
          <p:nvPr>
            <p:ph type="body" sz="quarter" idx="14"/>
          </p:nvPr>
        </p:nvSpPr>
        <p:spPr>
          <a:xfrm>
            <a:off x="532166" y="1900451"/>
            <a:ext cx="5420463" cy="2523059"/>
          </a:xfrm>
        </p:spPr>
        <p:txBody>
          <a:bodyPr/>
          <a:lstStyle/>
          <a:p>
            <a:pPr marL="285750" lvl="0" indent="-285750">
              <a:buFont typeface="Arial" panose="020B0604020202020204" pitchFamily="34" charset="0"/>
              <a:buChar char="•"/>
            </a:pPr>
            <a:r>
              <a:rPr lang="sv-SE" altLang="sv-SE" dirty="0">
                <a:cs typeface="Calibri" panose="020F0502020204030204" pitchFamily="34" charset="0"/>
              </a:rPr>
              <a:t>Kontaktperson/er för beredskap och utrymning i händelse av olycka eller tillbud</a:t>
            </a:r>
            <a:endParaRPr lang="sv-SE" altLang="sv-SE" dirty="0">
              <a:cs typeface="Times New Roman" panose="02020603050405020304" pitchFamily="18" charset="0"/>
            </a:endParaRPr>
          </a:p>
          <a:p>
            <a:pPr marL="285750" lvl="0" indent="-285750">
              <a:buClr>
                <a:srgbClr val="002060"/>
              </a:buClr>
              <a:buFont typeface="Arial" panose="020B0604020202020204" pitchFamily="34" charset="0"/>
              <a:buChar char="•"/>
            </a:pPr>
            <a:r>
              <a:rPr lang="sv-SE" altLang="sv-SE" dirty="0">
                <a:cs typeface="Calibri" panose="020F0502020204030204" pitchFamily="34" charset="0"/>
              </a:rPr>
              <a:t>Första hjälpen utbildade</a:t>
            </a:r>
            <a:endParaRPr lang="sv-SE" altLang="sv-SE" dirty="0">
              <a:cs typeface="Times New Roman" panose="02020603050405020304" pitchFamily="18" charset="0"/>
            </a:endParaRPr>
          </a:p>
          <a:p>
            <a:pPr marL="285750" lvl="0" indent="-285750">
              <a:buFont typeface="Arial" panose="020B0604020202020204" pitchFamily="34" charset="0"/>
              <a:buChar char="•"/>
            </a:pPr>
            <a:r>
              <a:rPr lang="sv-SE" altLang="sv-SE" dirty="0">
                <a:cs typeface="Calibri" panose="020F0502020204030204" pitchFamily="34" charset="0"/>
              </a:rPr>
              <a:t>Skyddsombud, även ev. utsett samordnande skyddsombud</a:t>
            </a:r>
            <a:endParaRPr lang="sv-SE" altLang="sv-SE" dirty="0">
              <a:cs typeface="Times New Roman" panose="02020603050405020304" pitchFamily="18" charset="0"/>
            </a:endParaRPr>
          </a:p>
          <a:p>
            <a:pPr marL="285750" lvl="0" indent="-285750">
              <a:buFont typeface="Arial" panose="020B0604020202020204" pitchFamily="34" charset="0"/>
              <a:buChar char="•"/>
            </a:pPr>
            <a:r>
              <a:rPr lang="sv-SE" altLang="sv-SE" dirty="0">
                <a:cs typeface="Calibri" panose="020F0502020204030204" pitchFamily="34" charset="0"/>
              </a:rPr>
              <a:t>Skyddsrond</a:t>
            </a:r>
            <a:endParaRPr lang="sv-SE" altLang="sv-SE" dirty="0">
              <a:cs typeface="Times New Roman" panose="02020603050405020304" pitchFamily="18" charset="0"/>
            </a:endParaRPr>
          </a:p>
          <a:p>
            <a:pPr marL="285750" lvl="0" indent="-285750">
              <a:buFont typeface="Arial" panose="020B0604020202020204" pitchFamily="34" charset="0"/>
              <a:buChar char="•"/>
            </a:pPr>
            <a:r>
              <a:rPr lang="sv-SE" altLang="sv-SE" dirty="0">
                <a:cs typeface="Calibri" panose="020F0502020204030204" pitchFamily="34" charset="0"/>
              </a:rPr>
              <a:t>Kontaktpersoner hos entreprenörer </a:t>
            </a:r>
            <a:br>
              <a:rPr lang="sv-SE" altLang="sv-SE" dirty="0">
                <a:cs typeface="Calibri" panose="020F0502020204030204" pitchFamily="34" charset="0"/>
              </a:rPr>
            </a:br>
            <a:r>
              <a:rPr lang="sv-SE" altLang="sv-SE" dirty="0">
                <a:cs typeface="Calibri" panose="020F0502020204030204" pitchFamily="34" charset="0"/>
              </a:rPr>
              <a:t>på byggarbetsplatsen</a:t>
            </a:r>
            <a:endParaRPr lang="sv-SE" dirty="0"/>
          </a:p>
          <a:p>
            <a:endParaRPr lang="sv-SE" dirty="0"/>
          </a:p>
        </p:txBody>
      </p:sp>
      <p:sp>
        <p:nvSpPr>
          <p:cNvPr id="3" name="Platshållare för text 2">
            <a:extLst>
              <a:ext uri="{FF2B5EF4-FFF2-40B4-BE49-F238E27FC236}">
                <a16:creationId xmlns:a16="http://schemas.microsoft.com/office/drawing/2014/main" id="{7BEC267C-BAC2-4841-A105-4B0EEBC54B67}"/>
              </a:ext>
            </a:extLst>
          </p:cNvPr>
          <p:cNvSpPr>
            <a:spLocks noGrp="1"/>
          </p:cNvSpPr>
          <p:nvPr>
            <p:ph type="body" sz="quarter" idx="17"/>
          </p:nvPr>
        </p:nvSpPr>
        <p:spPr>
          <a:xfrm>
            <a:off x="546730" y="699033"/>
            <a:ext cx="6244058" cy="1004518"/>
          </a:xfrm>
        </p:spPr>
        <p:txBody>
          <a:bodyPr/>
          <a:lstStyle/>
          <a:p>
            <a:endParaRPr lang="sv-SE" dirty="0"/>
          </a:p>
          <a:p>
            <a:r>
              <a:rPr lang="sv-SE" dirty="0">
                <a:solidFill>
                  <a:srgbClr val="002060"/>
                </a:solidFill>
              </a:rPr>
              <a:t>Arbetsmiljöorganisation</a:t>
            </a:r>
          </a:p>
        </p:txBody>
      </p:sp>
      <p:sp>
        <p:nvSpPr>
          <p:cNvPr id="6" name="Platshållare för sidfot 2">
            <a:extLst>
              <a:ext uri="{FF2B5EF4-FFF2-40B4-BE49-F238E27FC236}">
                <a16:creationId xmlns:a16="http://schemas.microsoft.com/office/drawing/2014/main" id="{9A6E43FE-3F37-4A94-AC2C-4CCEA0EA9AC6}"/>
              </a:ext>
            </a:extLst>
          </p:cNvPr>
          <p:cNvSpPr txBox="1">
            <a:spLocks/>
          </p:cNvSpPr>
          <p:nvPr/>
        </p:nvSpPr>
        <p:spPr>
          <a:xfrm>
            <a:off x="511276" y="4726623"/>
            <a:ext cx="5147844" cy="200977"/>
          </a:xfrm>
          <a:prstGeom prst="rect">
            <a:avLst/>
          </a:prstGeom>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endParaRPr lang="sv-SE" sz="1200" dirty="0">
              <a:solidFill>
                <a:schemeClr val="accent6"/>
              </a:solidFill>
            </a:endParaRPr>
          </a:p>
        </p:txBody>
      </p:sp>
      <p:sp>
        <p:nvSpPr>
          <p:cNvPr id="4" name="Platshållare för sidfot 3">
            <a:extLst>
              <a:ext uri="{FF2B5EF4-FFF2-40B4-BE49-F238E27FC236}">
                <a16:creationId xmlns:a16="http://schemas.microsoft.com/office/drawing/2014/main" id="{40C9DBC5-55F4-4901-919D-EC2744E5D0AB}"/>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84024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587AD9A-6076-44CB-8939-091FD7FB8123}"/>
              </a:ext>
            </a:extLst>
          </p:cNvPr>
          <p:cNvSpPr>
            <a:spLocks noGrp="1"/>
          </p:cNvSpPr>
          <p:nvPr>
            <p:ph type="body" sz="quarter" idx="14"/>
          </p:nvPr>
        </p:nvSpPr>
        <p:spPr>
          <a:xfrm>
            <a:off x="539011" y="1840659"/>
            <a:ext cx="7812968" cy="2523059"/>
          </a:xfrm>
        </p:spPr>
        <p:txBody>
          <a:bodyPr/>
          <a:lstStyle/>
          <a:p>
            <a:r>
              <a:rPr lang="sv-SE" dirty="0"/>
              <a:t>Den som låter utföra ett byggnadsarbete kallas byggherre.</a:t>
            </a:r>
          </a:p>
          <a:p>
            <a:endParaRPr lang="sv-SE" dirty="0"/>
          </a:p>
          <a:p>
            <a:r>
              <a:rPr lang="sv-SE" dirty="0"/>
              <a:t>Övergripande samordningsansvar</a:t>
            </a:r>
          </a:p>
          <a:p>
            <a:pPr marL="342900" indent="-342900">
              <a:buFont typeface="Arial" panose="020B0604020202020204" pitchFamily="34" charset="0"/>
              <a:buChar char="•"/>
            </a:pPr>
            <a:r>
              <a:rPr lang="sv-SE" dirty="0"/>
              <a:t>för de som ska uppföra byggnationen</a:t>
            </a:r>
          </a:p>
          <a:p>
            <a:pPr marL="342900" indent="-342900">
              <a:buFont typeface="Arial" panose="020B0604020202020204" pitchFamily="34" charset="0"/>
              <a:buChar char="•"/>
            </a:pPr>
            <a:r>
              <a:rPr lang="sv-SE" dirty="0"/>
              <a:t>för de som ska använda den när den är klar</a:t>
            </a:r>
          </a:p>
          <a:p>
            <a:pPr marL="342900" indent="-342900">
              <a:buFont typeface="Arial" panose="020B0604020202020204" pitchFamily="34" charset="0"/>
              <a:buChar char="•"/>
            </a:pPr>
            <a:endParaRPr lang="sv-SE" dirty="0"/>
          </a:p>
          <a:p>
            <a:r>
              <a:rPr lang="sv-SE" dirty="0"/>
              <a:t>Om ett företag äger sina lokaler är företagets vd byggherre för en ombyggnation, annars fastighetsägaren.</a:t>
            </a:r>
          </a:p>
        </p:txBody>
      </p:sp>
      <p:sp>
        <p:nvSpPr>
          <p:cNvPr id="3" name="Platshållare för text 2">
            <a:extLst>
              <a:ext uri="{FF2B5EF4-FFF2-40B4-BE49-F238E27FC236}">
                <a16:creationId xmlns:a16="http://schemas.microsoft.com/office/drawing/2014/main" id="{52D393C3-D9BC-484B-B6BD-2DD5052184DF}"/>
              </a:ext>
            </a:extLst>
          </p:cNvPr>
          <p:cNvSpPr>
            <a:spLocks noGrp="1"/>
          </p:cNvSpPr>
          <p:nvPr>
            <p:ph type="body" sz="quarter" idx="17"/>
          </p:nvPr>
        </p:nvSpPr>
        <p:spPr/>
        <p:txBody>
          <a:bodyPr/>
          <a:lstStyle/>
          <a:p>
            <a:r>
              <a:rPr lang="sv-SE" dirty="0"/>
              <a:t>Byggherren</a:t>
            </a:r>
          </a:p>
        </p:txBody>
      </p:sp>
      <p:sp>
        <p:nvSpPr>
          <p:cNvPr id="4" name="Platshållare för sidfot 3">
            <a:extLst>
              <a:ext uri="{FF2B5EF4-FFF2-40B4-BE49-F238E27FC236}">
                <a16:creationId xmlns:a16="http://schemas.microsoft.com/office/drawing/2014/main" id="{2AD854D1-C07F-4F1D-920A-A3284B74F853}"/>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60813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07FCAC6-8898-4CCA-8D44-D7FB57A80581}"/>
              </a:ext>
            </a:extLst>
          </p:cNvPr>
          <p:cNvSpPr>
            <a:spLocks noGrp="1"/>
          </p:cNvSpPr>
          <p:nvPr>
            <p:ph type="body" sz="quarter" idx="14"/>
          </p:nvPr>
        </p:nvSpPr>
        <p:spPr>
          <a:xfrm>
            <a:off x="512885" y="1831030"/>
            <a:ext cx="7812968" cy="2209792"/>
          </a:xfrm>
        </p:spPr>
        <p:txBody>
          <a:bodyPr/>
          <a:lstStyle/>
          <a:p>
            <a:r>
              <a:rPr lang="sv-SE" dirty="0"/>
              <a:t>Byggherren utser byggarbetsmiljösamordnare för planering och projektering av arbetet (BAS-P) och för utförandet (BAS-U) </a:t>
            </a:r>
          </a:p>
          <a:p>
            <a:r>
              <a:rPr lang="sv-SE" dirty="0"/>
              <a:t>Byggherren och BAS-U har ett dubblerat ansvar för arbetet</a:t>
            </a:r>
          </a:p>
          <a:p>
            <a:r>
              <a:rPr lang="sv-SE" dirty="0"/>
              <a:t>Byggherrens ansvar att BAS-P och BAS-U har den utbildning, kompetens och erfarenhet som behövs för uppdraget. </a:t>
            </a:r>
          </a:p>
          <a:p>
            <a:pPr marL="0" indent="0">
              <a:buNone/>
            </a:pPr>
            <a:endParaRPr lang="sv-SE" dirty="0"/>
          </a:p>
        </p:txBody>
      </p:sp>
      <p:sp>
        <p:nvSpPr>
          <p:cNvPr id="3" name="Platshållare för text 2">
            <a:extLst>
              <a:ext uri="{FF2B5EF4-FFF2-40B4-BE49-F238E27FC236}">
                <a16:creationId xmlns:a16="http://schemas.microsoft.com/office/drawing/2014/main" id="{9990BD1D-E0D9-47C8-8DE6-E9879DB464B6}"/>
              </a:ext>
            </a:extLst>
          </p:cNvPr>
          <p:cNvSpPr>
            <a:spLocks noGrp="1"/>
          </p:cNvSpPr>
          <p:nvPr>
            <p:ph type="body" sz="quarter" idx="16"/>
          </p:nvPr>
        </p:nvSpPr>
        <p:spPr/>
        <p:txBody>
          <a:bodyPr/>
          <a:lstStyle/>
          <a:p>
            <a:r>
              <a:rPr lang="sv-SE" dirty="0"/>
              <a:t>BAS-P och BAS-U</a:t>
            </a:r>
          </a:p>
        </p:txBody>
      </p:sp>
      <p:sp>
        <p:nvSpPr>
          <p:cNvPr id="4" name="Platshållare för sidfot 3">
            <a:extLst>
              <a:ext uri="{FF2B5EF4-FFF2-40B4-BE49-F238E27FC236}">
                <a16:creationId xmlns:a16="http://schemas.microsoft.com/office/drawing/2014/main" id="{E530149B-BFEF-48AA-AFBF-57639F4D6BAD}"/>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32226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07FCAC6-8898-4CCA-8D44-D7FB57A80581}"/>
              </a:ext>
            </a:extLst>
          </p:cNvPr>
          <p:cNvSpPr>
            <a:spLocks noGrp="1"/>
          </p:cNvSpPr>
          <p:nvPr>
            <p:ph type="body" sz="quarter" idx="14"/>
          </p:nvPr>
        </p:nvSpPr>
        <p:spPr>
          <a:xfrm>
            <a:off x="512885" y="1831030"/>
            <a:ext cx="7812968" cy="2209792"/>
          </a:xfrm>
        </p:spPr>
        <p:txBody>
          <a:bodyPr/>
          <a:lstStyle/>
          <a:p>
            <a:r>
              <a:rPr lang="sv-SE" dirty="0"/>
              <a:t>Byggarbetsmiljösamordnare för planering och projektering av arbetet. </a:t>
            </a:r>
          </a:p>
          <a:p>
            <a:r>
              <a:rPr lang="sv-SE" dirty="0"/>
              <a:t>Ansvarar för att en arbetsmiljöplan upprättas.</a:t>
            </a:r>
          </a:p>
          <a:p>
            <a:r>
              <a:rPr lang="sv-SE" dirty="0"/>
              <a:t>Planen ska innehålla kontaktinformation till byggarbetsmiljösamordnaren.</a:t>
            </a:r>
          </a:p>
          <a:p>
            <a:pPr marL="0" indent="0">
              <a:buNone/>
            </a:pPr>
            <a:endParaRPr lang="sv-SE" dirty="0"/>
          </a:p>
        </p:txBody>
      </p:sp>
      <p:sp>
        <p:nvSpPr>
          <p:cNvPr id="3" name="Platshållare för text 2">
            <a:extLst>
              <a:ext uri="{FF2B5EF4-FFF2-40B4-BE49-F238E27FC236}">
                <a16:creationId xmlns:a16="http://schemas.microsoft.com/office/drawing/2014/main" id="{9990BD1D-E0D9-47C8-8DE6-E9879DB464B6}"/>
              </a:ext>
            </a:extLst>
          </p:cNvPr>
          <p:cNvSpPr>
            <a:spLocks noGrp="1"/>
          </p:cNvSpPr>
          <p:nvPr>
            <p:ph type="body" sz="quarter" idx="16"/>
          </p:nvPr>
        </p:nvSpPr>
        <p:spPr/>
        <p:txBody>
          <a:bodyPr/>
          <a:lstStyle/>
          <a:p>
            <a:r>
              <a:rPr lang="sv-SE" dirty="0"/>
              <a:t>BAS-P</a:t>
            </a:r>
          </a:p>
        </p:txBody>
      </p:sp>
      <p:sp>
        <p:nvSpPr>
          <p:cNvPr id="4" name="Platshållare för sidfot 3">
            <a:extLst>
              <a:ext uri="{FF2B5EF4-FFF2-40B4-BE49-F238E27FC236}">
                <a16:creationId xmlns:a16="http://schemas.microsoft.com/office/drawing/2014/main" id="{70BF3853-8CB9-430E-BE6B-8244BED0838A}"/>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373056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07FCAC6-8898-4CCA-8D44-D7FB57A80581}"/>
              </a:ext>
            </a:extLst>
          </p:cNvPr>
          <p:cNvSpPr>
            <a:spLocks noGrp="1"/>
          </p:cNvSpPr>
          <p:nvPr>
            <p:ph type="body" sz="quarter" idx="14"/>
          </p:nvPr>
        </p:nvSpPr>
        <p:spPr>
          <a:xfrm>
            <a:off x="512885" y="1831030"/>
            <a:ext cx="7812968" cy="2209792"/>
          </a:xfrm>
        </p:spPr>
        <p:txBody>
          <a:bodyPr/>
          <a:lstStyle/>
          <a:p>
            <a:pPr>
              <a:buClrTx/>
            </a:pPr>
            <a:r>
              <a:rPr lang="sv-SE" dirty="0"/>
              <a:t>Ska se till att arbetsmiljöplanen löpande uppdateras vartefter arbetet fortskrider.</a:t>
            </a:r>
          </a:p>
          <a:p>
            <a:pPr>
              <a:buClrTx/>
            </a:pPr>
            <a:r>
              <a:rPr lang="sv-SE" dirty="0"/>
              <a:t>Planen ska finnas tillgänglig på arbetsplatsen under hela projektets gång. </a:t>
            </a:r>
          </a:p>
          <a:p>
            <a:pPr>
              <a:buClrTx/>
            </a:pPr>
            <a:r>
              <a:rPr lang="sv-SE" dirty="0"/>
              <a:t>Brister i en entreprenörs arbetsmiljöarbete ska i första hand undanröjas av entreprenören själv.</a:t>
            </a:r>
          </a:p>
          <a:p>
            <a:pPr>
              <a:buClrTx/>
            </a:pPr>
            <a:r>
              <a:rPr lang="sv-SE" dirty="0"/>
              <a:t>Entreprenörerna ska löpande informera </a:t>
            </a:r>
            <a:br>
              <a:rPr lang="sv-SE" dirty="0"/>
            </a:br>
            <a:r>
              <a:rPr lang="sv-SE" dirty="0"/>
              <a:t>BAS-U om vilka risker deras arbeten kan medföra och följa BAS-U:s anvisningar</a:t>
            </a:r>
          </a:p>
          <a:p>
            <a:pPr marL="0" indent="0">
              <a:buNone/>
            </a:pPr>
            <a:endParaRPr lang="sv-SE" dirty="0"/>
          </a:p>
        </p:txBody>
      </p:sp>
      <p:sp>
        <p:nvSpPr>
          <p:cNvPr id="3" name="Platshållare för text 2">
            <a:extLst>
              <a:ext uri="{FF2B5EF4-FFF2-40B4-BE49-F238E27FC236}">
                <a16:creationId xmlns:a16="http://schemas.microsoft.com/office/drawing/2014/main" id="{9990BD1D-E0D9-47C8-8DE6-E9879DB464B6}"/>
              </a:ext>
            </a:extLst>
          </p:cNvPr>
          <p:cNvSpPr>
            <a:spLocks noGrp="1"/>
          </p:cNvSpPr>
          <p:nvPr>
            <p:ph type="body" sz="quarter" idx="16"/>
          </p:nvPr>
        </p:nvSpPr>
        <p:spPr/>
        <p:txBody>
          <a:bodyPr/>
          <a:lstStyle/>
          <a:p>
            <a:r>
              <a:rPr lang="sv-SE" dirty="0"/>
              <a:t>BAS-U</a:t>
            </a:r>
          </a:p>
        </p:txBody>
      </p:sp>
      <p:sp>
        <p:nvSpPr>
          <p:cNvPr id="4" name="Platshållare för sidfot 3">
            <a:extLst>
              <a:ext uri="{FF2B5EF4-FFF2-40B4-BE49-F238E27FC236}">
                <a16:creationId xmlns:a16="http://schemas.microsoft.com/office/drawing/2014/main" id="{F8EA661A-2245-4F66-AC56-3CAFE58733E2}"/>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415831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175A4731-C39D-47FD-8F17-950177E46EBD}"/>
              </a:ext>
            </a:extLst>
          </p:cNvPr>
          <p:cNvSpPr>
            <a:spLocks noGrp="1"/>
          </p:cNvSpPr>
          <p:nvPr>
            <p:ph type="body" sz="quarter" idx="14"/>
          </p:nvPr>
        </p:nvSpPr>
        <p:spPr>
          <a:xfrm>
            <a:off x="4508511" y="1831942"/>
            <a:ext cx="4470231" cy="3119959"/>
          </a:xfrm>
        </p:spPr>
        <p:txBody>
          <a:bodyPr/>
          <a:lstStyle/>
          <a:p>
            <a:pPr lvl="1">
              <a:buFont typeface="Arial" panose="020B0604020202020204" pitchFamily="34" charset="0"/>
              <a:buChar char="•"/>
            </a:pPr>
            <a:r>
              <a:rPr lang="sv-SE" altLang="sv-SE" sz="1800" dirty="0">
                <a:latin typeface="+mn-lt"/>
              </a:rPr>
              <a:t>Arbetsmiljöorganisation</a:t>
            </a:r>
          </a:p>
          <a:p>
            <a:pPr lvl="1">
              <a:buFont typeface="Arial" panose="020B0604020202020204" pitchFamily="34" charset="0"/>
              <a:buChar char="•"/>
            </a:pPr>
            <a:r>
              <a:rPr lang="sv-SE" altLang="sv-SE" sz="1800" dirty="0">
                <a:latin typeface="+mn-lt"/>
              </a:rPr>
              <a:t>Regler på arbetsplatsen</a:t>
            </a:r>
          </a:p>
          <a:p>
            <a:pPr lvl="1">
              <a:buFont typeface="Arial" panose="020B0604020202020204" pitchFamily="34" charset="0"/>
              <a:buChar char="•"/>
            </a:pPr>
            <a:r>
              <a:rPr lang="sv-SE" altLang="sv-SE" sz="1800" dirty="0">
                <a:latin typeface="+mn-lt"/>
              </a:rPr>
              <a:t>Risköversikt</a:t>
            </a:r>
          </a:p>
          <a:p>
            <a:pPr lvl="1">
              <a:buFont typeface="Arial" panose="020B0604020202020204" pitchFamily="34" charset="0"/>
              <a:buChar char="•"/>
            </a:pPr>
            <a:r>
              <a:rPr lang="sv-SE" altLang="sv-SE" sz="1800" dirty="0">
                <a:latin typeface="+mn-lt"/>
              </a:rPr>
              <a:t>Kompletterande skyddsföreskrifter  </a:t>
            </a:r>
          </a:p>
          <a:p>
            <a:endParaRPr lang="sv-SE" dirty="0"/>
          </a:p>
        </p:txBody>
      </p:sp>
      <p:sp>
        <p:nvSpPr>
          <p:cNvPr id="5" name="Platshållare för text 4">
            <a:extLst>
              <a:ext uri="{FF2B5EF4-FFF2-40B4-BE49-F238E27FC236}">
                <a16:creationId xmlns:a16="http://schemas.microsoft.com/office/drawing/2014/main" id="{94958DF1-8C1E-47EF-B53A-BFD86B185ADB}"/>
              </a:ext>
            </a:extLst>
          </p:cNvPr>
          <p:cNvSpPr>
            <a:spLocks noGrp="1"/>
          </p:cNvSpPr>
          <p:nvPr>
            <p:ph type="body" sz="quarter" idx="15"/>
          </p:nvPr>
        </p:nvSpPr>
        <p:spPr>
          <a:xfrm>
            <a:off x="-168442" y="1248341"/>
            <a:ext cx="4125790" cy="1004518"/>
          </a:xfrm>
        </p:spPr>
        <p:txBody>
          <a:bodyPr/>
          <a:lstStyle/>
          <a:p>
            <a:r>
              <a:rPr lang="sv-SE" altLang="sv-SE" dirty="0"/>
              <a:t>Arbetsmiljöplan</a:t>
            </a:r>
            <a:endParaRPr lang="sv-SE" dirty="0"/>
          </a:p>
        </p:txBody>
      </p:sp>
    </p:spTree>
    <p:extLst>
      <p:ext uri="{BB962C8B-B14F-4D97-AF65-F5344CB8AC3E}">
        <p14:creationId xmlns:p14="http://schemas.microsoft.com/office/powerpoint/2010/main" val="366342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68F946E6-D2E3-45AC-AE7E-7D263C6C21E9}"/>
              </a:ext>
            </a:extLst>
          </p:cNvPr>
          <p:cNvSpPr>
            <a:spLocks noGrp="1"/>
          </p:cNvSpPr>
          <p:nvPr>
            <p:ph type="body" sz="quarter" idx="17"/>
          </p:nvPr>
        </p:nvSpPr>
        <p:spPr/>
        <p:txBody>
          <a:bodyPr/>
          <a:lstStyle/>
          <a:p>
            <a:r>
              <a:rPr lang="sv-SE" dirty="0"/>
              <a:t>Arbetsmiljöplan	</a:t>
            </a:r>
          </a:p>
        </p:txBody>
      </p:sp>
      <p:pic>
        <p:nvPicPr>
          <p:cNvPr id="6" name="Bildobjekt 5">
            <a:extLst>
              <a:ext uri="{FF2B5EF4-FFF2-40B4-BE49-F238E27FC236}">
                <a16:creationId xmlns:a16="http://schemas.microsoft.com/office/drawing/2014/main" id="{C397D106-E9B6-4743-BFB1-0FF13C9C92D6}"/>
              </a:ext>
            </a:extLst>
          </p:cNvPr>
          <p:cNvPicPr>
            <a:picLocks noChangeAspect="1"/>
          </p:cNvPicPr>
          <p:nvPr/>
        </p:nvPicPr>
        <p:blipFill rotWithShape="1">
          <a:blip r:embed="rId3"/>
          <a:srcRect l="1415" t="955" r="3304" b="1246"/>
          <a:stretch/>
        </p:blipFill>
        <p:spPr>
          <a:xfrm rot="322876">
            <a:off x="4381246" y="1013436"/>
            <a:ext cx="3623881" cy="4233530"/>
          </a:xfrm>
          <a:prstGeom prst="rect">
            <a:avLst/>
          </a:prstGeom>
          <a:ln>
            <a:solidFill>
              <a:schemeClr val="bg1">
                <a:lumMod val="50000"/>
              </a:schemeClr>
            </a:solidFill>
          </a:ln>
        </p:spPr>
      </p:pic>
      <p:sp>
        <p:nvSpPr>
          <p:cNvPr id="2" name="Platshållare för sidfot 1">
            <a:extLst>
              <a:ext uri="{FF2B5EF4-FFF2-40B4-BE49-F238E27FC236}">
                <a16:creationId xmlns:a16="http://schemas.microsoft.com/office/drawing/2014/main" id="{B03A3769-2140-4C02-A318-1F537FFF07F8}"/>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26726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8C1FD3A-C355-4B24-97F5-8A77238E69FB}"/>
              </a:ext>
            </a:extLst>
          </p:cNvPr>
          <p:cNvSpPr>
            <a:spLocks noGrp="1"/>
          </p:cNvSpPr>
          <p:nvPr>
            <p:ph type="body" sz="quarter" idx="14"/>
          </p:nvPr>
        </p:nvSpPr>
        <p:spPr>
          <a:xfrm>
            <a:off x="512885" y="1943449"/>
            <a:ext cx="3563169" cy="2209792"/>
          </a:xfrm>
        </p:spPr>
        <p:txBody>
          <a:bodyPr/>
          <a:lstStyle/>
          <a:p>
            <a:pPr>
              <a:buClrTx/>
              <a:buFont typeface="+mj-lt"/>
              <a:buAutoNum type="arabicPeriod"/>
            </a:pPr>
            <a:r>
              <a:rPr lang="sv-SE" sz="1200" b="1" dirty="0">
                <a:solidFill>
                  <a:schemeClr val="accent5"/>
                </a:solidFill>
              </a:rPr>
              <a:t>Arbete med risk för fall från en höjd på två meter eller mer.</a:t>
            </a:r>
          </a:p>
          <a:p>
            <a:pPr>
              <a:buClrTx/>
              <a:buFont typeface="+mj-lt"/>
              <a:buAutoNum type="arabicPeriod"/>
            </a:pPr>
            <a:r>
              <a:rPr lang="sv-SE" sz="1200" dirty="0">
                <a:solidFill>
                  <a:schemeClr val="tx1">
                    <a:lumMod val="65000"/>
                    <a:lumOff val="35000"/>
                  </a:schemeClr>
                </a:solidFill>
              </a:rPr>
              <a:t>Arbete som innebär risk att begravas under jordmassor eller sjunka ner i lös mark.</a:t>
            </a:r>
          </a:p>
          <a:p>
            <a:pPr>
              <a:buClrTx/>
              <a:buFont typeface="+mj-lt"/>
              <a:buAutoNum type="arabicPeriod"/>
            </a:pPr>
            <a:r>
              <a:rPr lang="sv-SE" sz="1200" b="1" dirty="0">
                <a:solidFill>
                  <a:schemeClr val="accent5"/>
                </a:solidFill>
              </a:rPr>
              <a:t>Arbete som kan medföra exponering för kemiska och biologiska ämnen</a:t>
            </a:r>
            <a:r>
              <a:rPr lang="sv-SE" sz="1200" dirty="0">
                <a:solidFill>
                  <a:schemeClr val="accent5"/>
                </a:solidFill>
              </a:rPr>
              <a:t>.</a:t>
            </a:r>
          </a:p>
          <a:p>
            <a:pPr>
              <a:buClrTx/>
              <a:buFont typeface="+mj-lt"/>
              <a:buAutoNum type="arabicPeriod"/>
            </a:pPr>
            <a:r>
              <a:rPr lang="sv-SE" sz="1200" dirty="0">
                <a:solidFill>
                  <a:schemeClr val="tx1">
                    <a:lumMod val="65000"/>
                    <a:lumOff val="35000"/>
                  </a:schemeClr>
                </a:solidFill>
              </a:rPr>
              <a:t>Arbete som kan medföra exponering för joniserande strålning.</a:t>
            </a:r>
          </a:p>
          <a:p>
            <a:pPr>
              <a:buClrTx/>
              <a:buFont typeface="+mj-lt"/>
              <a:buAutoNum type="arabicPeriod"/>
            </a:pPr>
            <a:r>
              <a:rPr lang="sv-SE" sz="1200" dirty="0">
                <a:solidFill>
                  <a:schemeClr val="tx1">
                    <a:lumMod val="65000"/>
                    <a:lumOff val="35000"/>
                  </a:schemeClr>
                </a:solidFill>
              </a:rPr>
              <a:t>Arbete i närheten av högspänningsledning.</a:t>
            </a:r>
          </a:p>
          <a:p>
            <a:pPr>
              <a:buClrTx/>
              <a:buFont typeface="+mj-lt"/>
              <a:buAutoNum type="arabicPeriod"/>
            </a:pPr>
            <a:r>
              <a:rPr lang="sv-SE" sz="1200" dirty="0">
                <a:solidFill>
                  <a:schemeClr val="tx1">
                    <a:lumMod val="65000"/>
                    <a:lumOff val="35000"/>
                  </a:schemeClr>
                </a:solidFill>
              </a:rPr>
              <a:t>Arbete med risk för drunkning. </a:t>
            </a:r>
          </a:p>
          <a:p>
            <a:pPr>
              <a:buClrTx/>
              <a:buFont typeface="+mj-lt"/>
              <a:buAutoNum type="arabicPeriod"/>
            </a:pPr>
            <a:r>
              <a:rPr lang="sv-SE" sz="1200" b="1" dirty="0">
                <a:solidFill>
                  <a:schemeClr val="accent5"/>
                </a:solidFill>
              </a:rPr>
              <a:t>Arbete i brunnar eller tunnlar samt anläggningsarbete under jord.</a:t>
            </a:r>
          </a:p>
          <a:p>
            <a:pPr>
              <a:buClrTx/>
              <a:buFont typeface="+mj-lt"/>
              <a:buAutoNum type="arabicPeriod"/>
            </a:pPr>
            <a:r>
              <a:rPr lang="sv-SE" sz="1200" dirty="0">
                <a:solidFill>
                  <a:schemeClr val="tx1">
                    <a:lumMod val="65000"/>
                    <a:lumOff val="35000"/>
                  </a:schemeClr>
                </a:solidFill>
              </a:rPr>
              <a:t>Undervattensarbete med dykarutrustning.</a:t>
            </a:r>
          </a:p>
          <a:p>
            <a:endParaRPr lang="sv-SE" dirty="0"/>
          </a:p>
        </p:txBody>
      </p:sp>
      <p:sp>
        <p:nvSpPr>
          <p:cNvPr id="3" name="Platshållare för text 2">
            <a:extLst>
              <a:ext uri="{FF2B5EF4-FFF2-40B4-BE49-F238E27FC236}">
                <a16:creationId xmlns:a16="http://schemas.microsoft.com/office/drawing/2014/main" id="{170E1899-F254-4029-A366-6D4C328ACA57}"/>
              </a:ext>
            </a:extLst>
          </p:cNvPr>
          <p:cNvSpPr>
            <a:spLocks noGrp="1"/>
          </p:cNvSpPr>
          <p:nvPr>
            <p:ph type="body" sz="quarter" idx="15"/>
          </p:nvPr>
        </p:nvSpPr>
        <p:spPr>
          <a:xfrm>
            <a:off x="4472702" y="1943449"/>
            <a:ext cx="3563169" cy="2209792"/>
          </a:xfrm>
        </p:spPr>
        <p:txBody>
          <a:bodyPr/>
          <a:lstStyle/>
          <a:p>
            <a:pPr marL="514350" indent="-514350">
              <a:buFont typeface="+mj-lt"/>
              <a:buAutoNum type="arabicPeriod" startAt="9"/>
            </a:pPr>
            <a:r>
              <a:rPr lang="sv-SE" sz="1200" dirty="0">
                <a:solidFill>
                  <a:schemeClr val="tx1">
                    <a:lumMod val="65000"/>
                    <a:lumOff val="35000"/>
                  </a:schemeClr>
                </a:solidFill>
              </a:rPr>
              <a:t>Arbete i kassun under förhöjt lufttryck. </a:t>
            </a:r>
          </a:p>
          <a:p>
            <a:pPr marL="514350" indent="-514350">
              <a:buFont typeface="+mj-lt"/>
              <a:buAutoNum type="arabicPeriod" startAt="9"/>
            </a:pPr>
            <a:r>
              <a:rPr lang="sv-SE" sz="1200" dirty="0">
                <a:solidFill>
                  <a:schemeClr val="tx1">
                    <a:lumMod val="65000"/>
                    <a:lumOff val="35000"/>
                  </a:schemeClr>
                </a:solidFill>
              </a:rPr>
              <a:t>Arbete vid vilket sprängämnen används. </a:t>
            </a:r>
          </a:p>
          <a:p>
            <a:pPr marL="514350" indent="-514350">
              <a:buFont typeface="+mj-lt"/>
              <a:buAutoNum type="arabicPeriod" startAt="9"/>
            </a:pPr>
            <a:r>
              <a:rPr lang="sv-SE" sz="1200" dirty="0">
                <a:solidFill>
                  <a:schemeClr val="tx1">
                    <a:lumMod val="65000"/>
                    <a:lumOff val="35000"/>
                  </a:schemeClr>
                </a:solidFill>
              </a:rPr>
              <a:t>Arbete vid vilket lansering, montering och nedmontering av tunga byggelement eller tunga formbyggnadselement ingår. </a:t>
            </a:r>
          </a:p>
          <a:p>
            <a:pPr marL="514350" indent="-514350">
              <a:buFont typeface="+mj-lt"/>
              <a:buAutoNum type="arabicPeriod" startAt="9"/>
            </a:pPr>
            <a:r>
              <a:rPr lang="sv-SE" sz="1200" b="1" dirty="0">
                <a:solidFill>
                  <a:schemeClr val="accent5"/>
                </a:solidFill>
              </a:rPr>
              <a:t>Arbete på plats eller område med passerande fordonstrafik. </a:t>
            </a:r>
          </a:p>
          <a:p>
            <a:pPr marL="514350" indent="-514350">
              <a:buFont typeface="+mj-lt"/>
              <a:buAutoNum type="arabicPeriod" startAt="9"/>
            </a:pPr>
            <a:r>
              <a:rPr lang="sv-SE" sz="1200" b="1" dirty="0">
                <a:solidFill>
                  <a:schemeClr val="accent5"/>
                </a:solidFill>
              </a:rPr>
              <a:t>Rivning av bärande konstruktioner eller hälsofarliga material eller ämnen. Arbete på arbetsställe som är gemensamt med pågående ordinarie verksamhet. Eventuell ytterligare risk, ange aktuell risk.</a:t>
            </a:r>
          </a:p>
        </p:txBody>
      </p:sp>
      <p:sp>
        <p:nvSpPr>
          <p:cNvPr id="4" name="Platshållare för text 3">
            <a:extLst>
              <a:ext uri="{FF2B5EF4-FFF2-40B4-BE49-F238E27FC236}">
                <a16:creationId xmlns:a16="http://schemas.microsoft.com/office/drawing/2014/main" id="{32854D75-594C-46A2-9883-15AEAF3F1BA8}"/>
              </a:ext>
            </a:extLst>
          </p:cNvPr>
          <p:cNvSpPr>
            <a:spLocks noGrp="1"/>
          </p:cNvSpPr>
          <p:nvPr>
            <p:ph type="body" sz="quarter" idx="17"/>
          </p:nvPr>
        </p:nvSpPr>
        <p:spPr>
          <a:xfrm>
            <a:off x="532906" y="691748"/>
            <a:ext cx="7716715" cy="1004518"/>
          </a:xfrm>
        </p:spPr>
        <p:txBody>
          <a:bodyPr/>
          <a:lstStyle/>
          <a:p>
            <a:r>
              <a:rPr lang="sv-SE" dirty="0"/>
              <a:t>Arbetsmiljöplanens 13 riskområden</a:t>
            </a:r>
          </a:p>
        </p:txBody>
      </p:sp>
      <p:sp>
        <p:nvSpPr>
          <p:cNvPr id="5" name="Platshållare för sidfot 4">
            <a:extLst>
              <a:ext uri="{FF2B5EF4-FFF2-40B4-BE49-F238E27FC236}">
                <a16:creationId xmlns:a16="http://schemas.microsoft.com/office/drawing/2014/main" id="{44936085-6066-42D8-8BB9-F7F4034DF8F8}"/>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21627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7815B550-B3EE-4EE6-B134-A07055281BC8}"/>
              </a:ext>
            </a:extLst>
          </p:cNvPr>
          <p:cNvPicPr>
            <a:picLocks noChangeAspect="1"/>
          </p:cNvPicPr>
          <p:nvPr/>
        </p:nvPicPr>
        <p:blipFill>
          <a:blip r:embed="rId3"/>
          <a:stretch>
            <a:fillRect/>
          </a:stretch>
        </p:blipFill>
        <p:spPr>
          <a:xfrm>
            <a:off x="2782758" y="2571750"/>
            <a:ext cx="3084576" cy="2185416"/>
          </a:xfrm>
          <a:prstGeom prst="rect">
            <a:avLst/>
          </a:prstGeom>
        </p:spPr>
      </p:pic>
      <p:sp>
        <p:nvSpPr>
          <p:cNvPr id="2" name="Platshållare för text 1">
            <a:extLst>
              <a:ext uri="{FF2B5EF4-FFF2-40B4-BE49-F238E27FC236}">
                <a16:creationId xmlns:a16="http://schemas.microsoft.com/office/drawing/2014/main" id="{65CD93A7-CEE7-4B4A-B4F0-5063D68C0CD8}"/>
              </a:ext>
            </a:extLst>
          </p:cNvPr>
          <p:cNvSpPr>
            <a:spLocks noGrp="1"/>
          </p:cNvSpPr>
          <p:nvPr>
            <p:ph type="body" sz="quarter" idx="14"/>
          </p:nvPr>
        </p:nvSpPr>
        <p:spPr>
          <a:xfrm>
            <a:off x="512886" y="1950126"/>
            <a:ext cx="2584060" cy="2209792"/>
          </a:xfrm>
        </p:spPr>
        <p:txBody>
          <a:bodyPr/>
          <a:lstStyle/>
          <a:p>
            <a:r>
              <a:rPr lang="sv-SE" sz="1200" dirty="0"/>
              <a:t>Ordning på arbetsplatsen</a:t>
            </a:r>
          </a:p>
          <a:p>
            <a:r>
              <a:rPr lang="sv-SE" sz="1200" dirty="0"/>
              <a:t>Personlig skyddsutrustning</a:t>
            </a:r>
          </a:p>
          <a:p>
            <a:r>
              <a:rPr lang="sv-SE" sz="1200" dirty="0"/>
              <a:t>Skyddsanordningar</a:t>
            </a:r>
          </a:p>
          <a:p>
            <a:r>
              <a:rPr lang="sv-SE" sz="1200" dirty="0"/>
              <a:t>Heta arbeten, brandfara och brandredskap</a:t>
            </a:r>
          </a:p>
          <a:p>
            <a:r>
              <a:rPr lang="sv-SE" sz="1200" dirty="0"/>
              <a:t>Besiktnings- och kompetenskrav samt förarbevis för utrustning</a:t>
            </a:r>
          </a:p>
          <a:p>
            <a:r>
              <a:rPr lang="sv-SE" sz="1200" dirty="0"/>
              <a:t>Besiktningspliktiga maskiner och anordningar</a:t>
            </a:r>
          </a:p>
          <a:p>
            <a:r>
              <a:rPr lang="sv-SE" sz="1200" dirty="0"/>
              <a:t>Buller, damm, lukter och vibrationer</a:t>
            </a:r>
          </a:p>
          <a:p>
            <a:r>
              <a:rPr lang="sv-SE" sz="1200" dirty="0"/>
              <a:t>Rökning</a:t>
            </a:r>
          </a:p>
        </p:txBody>
      </p:sp>
      <p:sp>
        <p:nvSpPr>
          <p:cNvPr id="4" name="Platshållare för text 3">
            <a:extLst>
              <a:ext uri="{FF2B5EF4-FFF2-40B4-BE49-F238E27FC236}">
                <a16:creationId xmlns:a16="http://schemas.microsoft.com/office/drawing/2014/main" id="{7E7F07C5-C315-4E47-B0B8-B505C4A770D4}"/>
              </a:ext>
            </a:extLst>
          </p:cNvPr>
          <p:cNvSpPr>
            <a:spLocks noGrp="1"/>
          </p:cNvSpPr>
          <p:nvPr>
            <p:ph type="body" sz="quarter" idx="17"/>
          </p:nvPr>
        </p:nvSpPr>
        <p:spPr>
          <a:xfrm>
            <a:off x="512884" y="691748"/>
            <a:ext cx="8384161" cy="1004518"/>
          </a:xfrm>
        </p:spPr>
        <p:txBody>
          <a:bodyPr/>
          <a:lstStyle/>
          <a:p>
            <a:r>
              <a:rPr lang="sv-SE" sz="3200" dirty="0"/>
              <a:t>Ordning och skyddsregler på arbetsplatsen</a:t>
            </a:r>
          </a:p>
        </p:txBody>
      </p:sp>
      <p:sp>
        <p:nvSpPr>
          <p:cNvPr id="3" name="Platshållare för text 2">
            <a:extLst>
              <a:ext uri="{FF2B5EF4-FFF2-40B4-BE49-F238E27FC236}">
                <a16:creationId xmlns:a16="http://schemas.microsoft.com/office/drawing/2014/main" id="{DEA81FD4-D8C8-4F5B-8475-6F7CC50E0073}"/>
              </a:ext>
            </a:extLst>
          </p:cNvPr>
          <p:cNvSpPr>
            <a:spLocks noGrp="1"/>
          </p:cNvSpPr>
          <p:nvPr>
            <p:ph type="body" sz="quarter" idx="15"/>
          </p:nvPr>
        </p:nvSpPr>
        <p:spPr>
          <a:xfrm>
            <a:off x="5778792" y="1950126"/>
            <a:ext cx="2749705" cy="2209792"/>
          </a:xfrm>
        </p:spPr>
        <p:txBody>
          <a:bodyPr/>
          <a:lstStyle/>
          <a:p>
            <a:r>
              <a:rPr lang="sv-SE" sz="1200" dirty="0"/>
              <a:t>Elsäkerhet</a:t>
            </a:r>
          </a:p>
          <a:p>
            <a:r>
              <a:rPr lang="sv-SE" sz="1200" dirty="0"/>
              <a:t>Ergonomi</a:t>
            </a:r>
          </a:p>
          <a:p>
            <a:r>
              <a:rPr lang="sv-SE" sz="1200" dirty="0"/>
              <a:t>Kemiska produkter och farliga ämnen</a:t>
            </a:r>
          </a:p>
          <a:p>
            <a:r>
              <a:rPr lang="sv-SE" sz="1200" dirty="0"/>
              <a:t>Under-/Sidoentreprenör (UE/SE)</a:t>
            </a:r>
          </a:p>
          <a:p>
            <a:r>
              <a:rPr lang="sv-SE" sz="1200" dirty="0"/>
              <a:t>Beredskap vid olycka</a:t>
            </a:r>
          </a:p>
          <a:p>
            <a:r>
              <a:rPr lang="sv-SE" sz="1200" dirty="0"/>
              <a:t>Fallrisker</a:t>
            </a:r>
          </a:p>
          <a:p>
            <a:r>
              <a:rPr lang="sv-SE" sz="1200" dirty="0"/>
              <a:t>Lyft</a:t>
            </a:r>
          </a:p>
          <a:p>
            <a:r>
              <a:rPr lang="sv-SE" sz="1200" dirty="0"/>
              <a:t>Alkohol och droger</a:t>
            </a:r>
          </a:p>
          <a:p>
            <a:r>
              <a:rPr lang="sv-SE" sz="1200" dirty="0"/>
              <a:t>Psykosocial arbetsmiljö</a:t>
            </a:r>
          </a:p>
          <a:p>
            <a:r>
              <a:rPr lang="sv-SE" sz="1200" dirty="0"/>
              <a:t>Minderåriga/APL</a:t>
            </a:r>
          </a:p>
          <a:p>
            <a:r>
              <a:rPr lang="sv-SE" sz="1200" dirty="0"/>
              <a:t>Uppmärksamhet</a:t>
            </a:r>
          </a:p>
          <a:p>
            <a:r>
              <a:rPr lang="sv-SE" sz="1200" dirty="0"/>
              <a:t>Disciplinära åtgärder</a:t>
            </a:r>
          </a:p>
        </p:txBody>
      </p:sp>
      <p:sp>
        <p:nvSpPr>
          <p:cNvPr id="8" name="Platshållare för sidfot 7">
            <a:extLst>
              <a:ext uri="{FF2B5EF4-FFF2-40B4-BE49-F238E27FC236}">
                <a16:creationId xmlns:a16="http://schemas.microsoft.com/office/drawing/2014/main" id="{AA74D9FF-5C40-4835-B833-C398A6D4FBDB}"/>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8575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434CEA4-C863-4A85-869B-FDEBDC43BA3B}"/>
              </a:ext>
            </a:extLst>
          </p:cNvPr>
          <p:cNvSpPr>
            <a:spLocks noGrp="1"/>
          </p:cNvSpPr>
          <p:nvPr>
            <p:ph type="body" sz="quarter" idx="11"/>
          </p:nvPr>
        </p:nvSpPr>
        <p:spPr>
          <a:xfrm>
            <a:off x="4800728" y="822632"/>
            <a:ext cx="3995737" cy="1004518"/>
          </a:xfrm>
        </p:spPr>
        <p:txBody>
          <a:bodyPr/>
          <a:lstStyle/>
          <a:p>
            <a:r>
              <a:rPr lang="sv-SE" dirty="0"/>
              <a:t>Presentation</a:t>
            </a:r>
          </a:p>
        </p:txBody>
      </p:sp>
      <p:pic>
        <p:nvPicPr>
          <p:cNvPr id="7" name="Platshållare för bild 6">
            <a:extLst>
              <a:ext uri="{FF2B5EF4-FFF2-40B4-BE49-F238E27FC236}">
                <a16:creationId xmlns:a16="http://schemas.microsoft.com/office/drawing/2014/main" id="{0F05E2A6-B407-49D1-8D4B-B043FF87258E}"/>
              </a:ext>
            </a:extLst>
          </p:cNvPr>
          <p:cNvPicPr>
            <a:picLocks noGrp="1" noChangeAspect="1"/>
          </p:cNvPicPr>
          <p:nvPr>
            <p:ph type="pic" sz="quarter" idx="10"/>
          </p:nvPr>
        </p:nvPicPr>
        <p:blipFill>
          <a:blip r:embed="rId3"/>
          <a:srcRect t="2843" b="2843"/>
          <a:stretch>
            <a:fillRect/>
          </a:stretch>
        </p:blipFill>
        <p:spPr/>
      </p:pic>
      <p:sp>
        <p:nvSpPr>
          <p:cNvPr id="5" name="Platshållare för sidfot 4">
            <a:extLst>
              <a:ext uri="{FF2B5EF4-FFF2-40B4-BE49-F238E27FC236}">
                <a16:creationId xmlns:a16="http://schemas.microsoft.com/office/drawing/2014/main" id="{3CF2575C-F369-4134-ABB3-CD826B3F1649}"/>
              </a:ext>
            </a:extLst>
          </p:cNvPr>
          <p:cNvSpPr>
            <a:spLocks noGrp="1"/>
          </p:cNvSpPr>
          <p:nvPr>
            <p:ph type="ftr" sz="quarter" idx="3"/>
          </p:nvPr>
        </p:nvSpPr>
        <p:spPr/>
        <p:txBody>
          <a:bodyPr/>
          <a:lstStyle/>
          <a:p>
            <a:pPr>
              <a:defRPr/>
            </a:pPr>
            <a:r>
              <a:rPr lang="sv-SE" dirty="0">
                <a:solidFill>
                  <a:schemeClr val="bg1"/>
                </a:solidFill>
              </a:rPr>
              <a:t>BAM Måleri – Vidareutbildning</a:t>
            </a:r>
          </a:p>
        </p:txBody>
      </p:sp>
      <p:sp>
        <p:nvSpPr>
          <p:cNvPr id="6" name="Text Placeholder 16">
            <a:extLst>
              <a:ext uri="{FF2B5EF4-FFF2-40B4-BE49-F238E27FC236}">
                <a16:creationId xmlns:a16="http://schemas.microsoft.com/office/drawing/2014/main" id="{4A855D9B-40B7-47AC-9B25-C830324BCE24}"/>
              </a:ext>
            </a:extLst>
          </p:cNvPr>
          <p:cNvSpPr>
            <a:spLocks noGrp="1"/>
          </p:cNvSpPr>
          <p:nvPr>
            <p:ph type="body" sz="quarter" idx="12"/>
          </p:nvPr>
        </p:nvSpPr>
        <p:spPr>
          <a:xfrm>
            <a:off x="4801385" y="1906004"/>
            <a:ext cx="4064000" cy="1274762"/>
          </a:xfrm>
        </p:spPr>
        <p:txBody>
          <a:bodyPr>
            <a:normAutofit fontScale="92500" lnSpcReduction="20000"/>
          </a:bodyPr>
          <a:lstStyle/>
          <a:p>
            <a:pPr marL="358775" indent="-358775">
              <a:buFont typeface="Arial" panose="020B0604020202020204" pitchFamily="34" charset="0"/>
              <a:buChar char="•"/>
            </a:pPr>
            <a:r>
              <a:rPr lang="sv-SE" sz="2000" dirty="0"/>
              <a:t>Arbetsplats och roll</a:t>
            </a:r>
          </a:p>
          <a:p>
            <a:pPr marL="358775" indent="-358775">
              <a:buFont typeface="Arial" panose="020B0604020202020204" pitchFamily="34" charset="0"/>
              <a:buChar char="•"/>
            </a:pPr>
            <a:r>
              <a:rPr lang="sv-SE" sz="2000" dirty="0"/>
              <a:t>Erfarenhet av arbetsmiljöarbete</a:t>
            </a:r>
          </a:p>
          <a:p>
            <a:pPr marL="358775" indent="-358775">
              <a:buFont typeface="Arial" panose="020B0604020202020204" pitchFamily="34" charset="0"/>
              <a:buChar char="•"/>
            </a:pPr>
            <a:r>
              <a:rPr lang="sv-SE" sz="2000" dirty="0"/>
              <a:t>Förväntningar</a:t>
            </a:r>
          </a:p>
          <a:p>
            <a:pPr marL="358775" indent="-358775">
              <a:buFont typeface="Arial" panose="020B0604020202020204" pitchFamily="34" charset="0"/>
              <a:buChar char="•"/>
            </a:pPr>
            <a:r>
              <a:rPr lang="sv-SE" sz="2000" dirty="0"/>
              <a:t>Förberedelser</a:t>
            </a:r>
          </a:p>
        </p:txBody>
      </p:sp>
    </p:spTree>
    <p:extLst>
      <p:ext uri="{BB962C8B-B14F-4D97-AF65-F5344CB8AC3E}">
        <p14:creationId xmlns:p14="http://schemas.microsoft.com/office/powerpoint/2010/main" val="419215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1FD4025-6D23-4E32-9081-98CAC4B3655F}"/>
              </a:ext>
            </a:extLst>
          </p:cNvPr>
          <p:cNvSpPr>
            <a:spLocks noGrp="1"/>
          </p:cNvSpPr>
          <p:nvPr>
            <p:ph type="body" sz="quarter" idx="11"/>
          </p:nvPr>
        </p:nvSpPr>
        <p:spPr/>
        <p:txBody>
          <a:bodyPr/>
          <a:lstStyle/>
          <a:p>
            <a:r>
              <a:rPr lang="sv-SE" dirty="0"/>
              <a:t>Ekonomiska konsekvenser</a:t>
            </a:r>
          </a:p>
        </p:txBody>
      </p:sp>
      <p:sp>
        <p:nvSpPr>
          <p:cNvPr id="3" name="Platshållare för text 2">
            <a:extLst>
              <a:ext uri="{FF2B5EF4-FFF2-40B4-BE49-F238E27FC236}">
                <a16:creationId xmlns:a16="http://schemas.microsoft.com/office/drawing/2014/main" id="{32E46AC1-F255-4DC1-B46E-D6CFC41AB35F}"/>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1790832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253AFA-CE0F-4994-A3F6-2E2110CDC691}"/>
              </a:ext>
            </a:extLst>
          </p:cNvPr>
          <p:cNvSpPr>
            <a:spLocks noGrp="1"/>
          </p:cNvSpPr>
          <p:nvPr>
            <p:ph type="body" sz="quarter" idx="11"/>
          </p:nvPr>
        </p:nvSpPr>
        <p:spPr>
          <a:xfrm>
            <a:off x="1108256" y="1374674"/>
            <a:ext cx="7065167" cy="1299409"/>
          </a:xfrm>
        </p:spPr>
        <p:txBody>
          <a:bodyPr/>
          <a:lstStyle/>
          <a:p>
            <a:pPr algn="ctr"/>
            <a:r>
              <a:rPr lang="sv-SE" sz="4000" dirty="0"/>
              <a:t>Filmatiserat fall</a:t>
            </a:r>
          </a:p>
        </p:txBody>
      </p:sp>
      <p:pic>
        <p:nvPicPr>
          <p:cNvPr id="4" name="Bild 3">
            <a:hlinkClick r:id="rId3"/>
            <a:extLst>
              <a:ext uri="{FF2B5EF4-FFF2-40B4-BE49-F238E27FC236}">
                <a16:creationId xmlns:a16="http://schemas.microsoft.com/office/drawing/2014/main" id="{29369BF6-F603-405E-86D1-D869CB7750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6200" y="2424255"/>
            <a:ext cx="2489123" cy="2489123"/>
          </a:xfrm>
          <a:prstGeom prst="rect">
            <a:avLst/>
          </a:prstGeom>
        </p:spPr>
      </p:pic>
    </p:spTree>
    <p:extLst>
      <p:ext uri="{BB962C8B-B14F-4D97-AF65-F5344CB8AC3E}">
        <p14:creationId xmlns:p14="http://schemas.microsoft.com/office/powerpoint/2010/main" val="420040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E43CF679-2B6D-41D2-A668-43447921AEF0}"/>
              </a:ext>
            </a:extLst>
          </p:cNvPr>
          <p:cNvPicPr>
            <a:picLocks noChangeAspect="1"/>
          </p:cNvPicPr>
          <p:nvPr/>
        </p:nvPicPr>
        <p:blipFill rotWithShape="1">
          <a:blip r:embed="rId3"/>
          <a:srcRect l="7264" r="5707" b="624"/>
          <a:stretch/>
        </p:blipFill>
        <p:spPr>
          <a:xfrm>
            <a:off x="5419994" y="1668970"/>
            <a:ext cx="3653937" cy="2941093"/>
          </a:xfrm>
          <a:prstGeom prst="rect">
            <a:avLst/>
          </a:prstGeom>
        </p:spPr>
      </p:pic>
      <p:sp>
        <p:nvSpPr>
          <p:cNvPr id="3" name="Platshållare för text 2">
            <a:extLst>
              <a:ext uri="{FF2B5EF4-FFF2-40B4-BE49-F238E27FC236}">
                <a16:creationId xmlns:a16="http://schemas.microsoft.com/office/drawing/2014/main" id="{DD67E6E1-8A6C-4AD0-BCC2-EF4D0E849827}"/>
              </a:ext>
            </a:extLst>
          </p:cNvPr>
          <p:cNvSpPr>
            <a:spLocks noGrp="1"/>
          </p:cNvSpPr>
          <p:nvPr>
            <p:ph type="body" sz="quarter" idx="17"/>
          </p:nvPr>
        </p:nvSpPr>
        <p:spPr>
          <a:xfrm>
            <a:off x="512884" y="691748"/>
            <a:ext cx="8173916" cy="1004518"/>
          </a:xfrm>
        </p:spPr>
        <p:txBody>
          <a:bodyPr/>
          <a:lstStyle/>
          <a:p>
            <a:r>
              <a:rPr lang="sv-SE" dirty="0"/>
              <a:t>Kostnad för fallolycka </a:t>
            </a:r>
            <a:r>
              <a:rPr lang="sv-SE" altLang="sv-SE" dirty="0">
                <a:cs typeface="Calibri" panose="020F0502020204030204" pitchFamily="34" charset="0"/>
              </a:rPr>
              <a:t>–</a:t>
            </a:r>
            <a:r>
              <a:rPr lang="sv-SE" dirty="0"/>
              <a:t> Arbetstagare</a:t>
            </a:r>
          </a:p>
        </p:txBody>
      </p:sp>
      <p:graphicFrame>
        <p:nvGraphicFramePr>
          <p:cNvPr id="7" name="Platshållare för innehåll 8">
            <a:extLst>
              <a:ext uri="{FF2B5EF4-FFF2-40B4-BE49-F238E27FC236}">
                <a16:creationId xmlns:a16="http://schemas.microsoft.com/office/drawing/2014/main" id="{273C7C3F-CBD6-4C37-95E1-6660C8111F21}"/>
              </a:ext>
            </a:extLst>
          </p:cNvPr>
          <p:cNvGraphicFramePr>
            <a:graphicFrameLocks/>
          </p:cNvGraphicFramePr>
          <p:nvPr>
            <p:extLst>
              <p:ext uri="{D42A27DB-BD31-4B8C-83A1-F6EECF244321}">
                <p14:modId xmlns:p14="http://schemas.microsoft.com/office/powerpoint/2010/main" val="81181172"/>
              </p:ext>
            </p:extLst>
          </p:nvPr>
        </p:nvGraphicFramePr>
        <p:xfrm>
          <a:off x="611188" y="1876746"/>
          <a:ext cx="4600575" cy="2689195"/>
        </p:xfrm>
        <a:graphic>
          <a:graphicData uri="http://schemas.openxmlformats.org/drawingml/2006/table">
            <a:tbl>
              <a:tblPr firstRow="1" bandRow="1">
                <a:tableStyleId>{21E4AEA4-8DFA-4A89-87EB-49C32662AFE0}</a:tableStyleId>
              </a:tblPr>
              <a:tblGrid>
                <a:gridCol w="1357724">
                  <a:extLst>
                    <a:ext uri="{9D8B030D-6E8A-4147-A177-3AD203B41FA5}">
                      <a16:colId xmlns:a16="http://schemas.microsoft.com/office/drawing/2014/main" val="20000"/>
                    </a:ext>
                  </a:extLst>
                </a:gridCol>
                <a:gridCol w="748350">
                  <a:extLst>
                    <a:ext uri="{9D8B030D-6E8A-4147-A177-3AD203B41FA5}">
                      <a16:colId xmlns:a16="http://schemas.microsoft.com/office/drawing/2014/main" val="20001"/>
                    </a:ext>
                  </a:extLst>
                </a:gridCol>
                <a:gridCol w="748350">
                  <a:extLst>
                    <a:ext uri="{9D8B030D-6E8A-4147-A177-3AD203B41FA5}">
                      <a16:colId xmlns:a16="http://schemas.microsoft.com/office/drawing/2014/main" val="20002"/>
                    </a:ext>
                  </a:extLst>
                </a:gridCol>
                <a:gridCol w="748350">
                  <a:extLst>
                    <a:ext uri="{9D8B030D-6E8A-4147-A177-3AD203B41FA5}">
                      <a16:colId xmlns:a16="http://schemas.microsoft.com/office/drawing/2014/main" val="20003"/>
                    </a:ext>
                  </a:extLst>
                </a:gridCol>
                <a:gridCol w="997801">
                  <a:extLst>
                    <a:ext uri="{9D8B030D-6E8A-4147-A177-3AD203B41FA5}">
                      <a16:colId xmlns:a16="http://schemas.microsoft.com/office/drawing/2014/main" val="20004"/>
                    </a:ext>
                  </a:extLst>
                </a:gridCol>
              </a:tblGrid>
              <a:tr h="570431">
                <a:tc gridSpan="5">
                  <a:txBody>
                    <a:bodyPr/>
                    <a:lstStyle/>
                    <a:p>
                      <a:pPr algn="l" fontAlgn="b"/>
                      <a:r>
                        <a:rPr lang="sv-SE" sz="1500" u="none" strike="noStrike" dirty="0">
                          <a:solidFill>
                            <a:schemeClr val="tx1"/>
                          </a:solidFill>
                          <a:effectLst/>
                        </a:rPr>
                        <a:t>Löneförlust vid sjukfrånvaro </a:t>
                      </a:r>
                      <a:endParaRPr lang="sv-SE" sz="1500" b="0" i="0" u="none" strike="noStrike" dirty="0">
                        <a:solidFill>
                          <a:schemeClr val="tx1"/>
                        </a:solidFill>
                        <a:effectLst/>
                        <a:latin typeface="Calibri" panose="020F0502020204030204" pitchFamily="34" charset="0"/>
                      </a:endParaRPr>
                    </a:p>
                  </a:txBody>
                  <a:tcPr marL="7144" marR="7144" marT="7144" marB="0" anchor="b"/>
                </a:tc>
                <a:tc hMerge="1">
                  <a:txBody>
                    <a:bodyPr/>
                    <a:lstStyle/>
                    <a:p>
                      <a:endParaRPr lang="sv-SE"/>
                    </a:p>
                  </a:txBody>
                  <a:tcPr/>
                </a:tc>
                <a:tc hMerge="1">
                  <a:txBody>
                    <a:bodyPr/>
                    <a:lstStyle/>
                    <a:p>
                      <a:pPr algn="l" fontAlgn="b"/>
                      <a:endParaRPr lang="sv-SE"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sv-SE"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sv-SE"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72904">
                <a:tc>
                  <a:txBody>
                    <a:bodyPr/>
                    <a:lstStyle/>
                    <a:p>
                      <a:pPr algn="l" fontAlgn="b"/>
                      <a:endParaRPr lang="sv-SE" sz="1200" b="0" i="0" u="none" strike="noStrike" dirty="0">
                        <a:solidFill>
                          <a:schemeClr val="tx1"/>
                        </a:solidFill>
                        <a:effectLst/>
                        <a:latin typeface="+mn-lt"/>
                      </a:endParaRPr>
                    </a:p>
                  </a:txBody>
                  <a:tcPr marL="7144" marR="7144" marT="7144" marB="0" anchor="b"/>
                </a:tc>
                <a:tc>
                  <a:txBody>
                    <a:bodyPr/>
                    <a:lstStyle/>
                    <a:p>
                      <a:pPr algn="l" fontAlgn="b"/>
                      <a:r>
                        <a:rPr lang="sv-SE" sz="1200" b="1" u="none" strike="noStrike" dirty="0">
                          <a:solidFill>
                            <a:schemeClr val="tx1"/>
                          </a:solidFill>
                          <a:effectLst/>
                          <a:latin typeface="+mn-lt"/>
                        </a:rPr>
                        <a:t>Dag 1</a:t>
                      </a:r>
                      <a:endParaRPr lang="sv-SE" sz="1200" b="1" i="0" u="none" strike="noStrike" dirty="0">
                        <a:solidFill>
                          <a:schemeClr val="tx1"/>
                        </a:solidFill>
                        <a:effectLst/>
                        <a:latin typeface="+mn-lt"/>
                      </a:endParaRPr>
                    </a:p>
                  </a:txBody>
                  <a:tcPr marL="7144" marR="7144" marT="7144" marB="0" anchor="b"/>
                </a:tc>
                <a:tc>
                  <a:txBody>
                    <a:bodyPr/>
                    <a:lstStyle/>
                    <a:p>
                      <a:pPr algn="l" fontAlgn="b"/>
                      <a:r>
                        <a:rPr lang="sv-SE" sz="1200" b="1" u="none" strike="noStrike" dirty="0">
                          <a:solidFill>
                            <a:schemeClr val="tx1"/>
                          </a:solidFill>
                          <a:effectLst/>
                          <a:latin typeface="+mn-lt"/>
                        </a:rPr>
                        <a:t>Dag 2-14</a:t>
                      </a:r>
                      <a:endParaRPr lang="sv-SE" sz="1200" b="1" i="0" u="none" strike="noStrike" dirty="0">
                        <a:solidFill>
                          <a:schemeClr val="tx1"/>
                        </a:solidFill>
                        <a:effectLst/>
                        <a:latin typeface="+mn-lt"/>
                      </a:endParaRPr>
                    </a:p>
                  </a:txBody>
                  <a:tcPr marL="7144" marR="7144" marT="7144" marB="0" anchor="b"/>
                </a:tc>
                <a:tc>
                  <a:txBody>
                    <a:bodyPr/>
                    <a:lstStyle/>
                    <a:p>
                      <a:pPr algn="l" fontAlgn="b"/>
                      <a:r>
                        <a:rPr lang="sv-SE" sz="1200" b="1" u="none" strike="noStrike" dirty="0">
                          <a:solidFill>
                            <a:schemeClr val="tx1"/>
                          </a:solidFill>
                          <a:effectLst/>
                          <a:latin typeface="+mn-lt"/>
                        </a:rPr>
                        <a:t>Dag 15-30</a:t>
                      </a:r>
                      <a:endParaRPr lang="sv-SE" sz="1200" b="1" i="0" u="none" strike="noStrike" dirty="0">
                        <a:solidFill>
                          <a:schemeClr val="tx1"/>
                        </a:solidFill>
                        <a:effectLst/>
                        <a:latin typeface="+mn-lt"/>
                      </a:endParaRPr>
                    </a:p>
                  </a:txBody>
                  <a:tcPr marL="7144" marR="7144" marT="7144" marB="0" anchor="b"/>
                </a:tc>
                <a:tc>
                  <a:txBody>
                    <a:bodyPr/>
                    <a:lstStyle/>
                    <a:p>
                      <a:pPr algn="l" fontAlgn="b"/>
                      <a:r>
                        <a:rPr lang="sv-SE" sz="1200" b="1" u="none" strike="noStrike" dirty="0">
                          <a:solidFill>
                            <a:schemeClr val="tx1"/>
                          </a:solidFill>
                          <a:effectLst/>
                          <a:latin typeface="+mn-lt"/>
                        </a:rPr>
                        <a:t>Summa</a:t>
                      </a:r>
                    </a:p>
                    <a:p>
                      <a:pPr algn="l" fontAlgn="b"/>
                      <a:r>
                        <a:rPr lang="sv-SE" sz="1200" b="1" u="none" strike="noStrike" dirty="0">
                          <a:solidFill>
                            <a:schemeClr val="tx1"/>
                          </a:solidFill>
                          <a:effectLst/>
                          <a:latin typeface="+mn-lt"/>
                        </a:rPr>
                        <a:t>30 dagar</a:t>
                      </a:r>
                      <a:endParaRPr lang="sv-SE" sz="1200" b="1" i="0" u="none" strike="noStrike" dirty="0">
                        <a:solidFill>
                          <a:schemeClr val="tx1"/>
                        </a:solidFill>
                        <a:effectLst/>
                        <a:latin typeface="+mn-lt"/>
                      </a:endParaRPr>
                    </a:p>
                  </a:txBody>
                  <a:tcPr marL="7144" marR="7144" marT="7144" marB="0" anchor="b"/>
                </a:tc>
                <a:extLst>
                  <a:ext uri="{0D108BD9-81ED-4DB2-BD59-A6C34878D82A}">
                    <a16:rowId xmlns:a16="http://schemas.microsoft.com/office/drawing/2014/main" val="10001"/>
                  </a:ext>
                </a:extLst>
              </a:tr>
              <a:tr h="349172">
                <a:tc>
                  <a:txBody>
                    <a:bodyPr/>
                    <a:lstStyle/>
                    <a:p>
                      <a:pPr algn="l" fontAlgn="b"/>
                      <a:r>
                        <a:rPr lang="sv-SE" sz="1200" u="none" strike="noStrike" dirty="0">
                          <a:solidFill>
                            <a:schemeClr val="tx1"/>
                          </a:solidFill>
                          <a:effectLst/>
                          <a:latin typeface="+mn-lt"/>
                        </a:rPr>
                        <a:t>Karensdag:</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0 kr</a:t>
                      </a:r>
                      <a:endParaRPr lang="sv-SE" sz="1200" b="0" i="0" u="none" strike="noStrike" dirty="0">
                        <a:solidFill>
                          <a:schemeClr val="tx1"/>
                        </a:solidFill>
                        <a:effectLst/>
                        <a:latin typeface="+mn-lt"/>
                      </a:endParaRPr>
                    </a:p>
                  </a:txBody>
                  <a:tcPr marL="7144" marR="7144" marT="7144" marB="0" anchor="b"/>
                </a:tc>
                <a:tc>
                  <a:txBody>
                    <a:bodyPr/>
                    <a:lstStyle/>
                    <a:p>
                      <a:pPr algn="r" fontAlgn="b"/>
                      <a:endParaRPr lang="sv-SE" sz="1200" b="0" i="0" u="none" strike="noStrike" dirty="0">
                        <a:solidFill>
                          <a:schemeClr val="tx1"/>
                        </a:solidFill>
                        <a:effectLst/>
                        <a:latin typeface="+mn-lt"/>
                      </a:endParaRPr>
                    </a:p>
                  </a:txBody>
                  <a:tcPr marL="7144" marR="7144" marT="7144" marB="0" anchor="b"/>
                </a:tc>
                <a:tc>
                  <a:txBody>
                    <a:bodyPr/>
                    <a:lstStyle/>
                    <a:p>
                      <a:pPr algn="r" fontAlgn="b"/>
                      <a:endParaRPr lang="sv-SE" sz="1200" b="0" i="0" u="none" strike="noStrike" dirty="0">
                        <a:solidFill>
                          <a:schemeClr val="tx1"/>
                        </a:solidFill>
                        <a:effectLst/>
                        <a:latin typeface="+mn-lt"/>
                      </a:endParaRPr>
                    </a:p>
                  </a:txBody>
                  <a:tcPr marL="7144" marR="7144" marT="7144" marB="0" anchor="b"/>
                </a:tc>
                <a:tc>
                  <a:txBody>
                    <a:bodyPr/>
                    <a:lstStyle/>
                    <a:p>
                      <a:pPr algn="l" fontAlgn="b"/>
                      <a:endParaRPr lang="sv-SE" sz="1200" b="0" i="0" u="none" strike="noStrike" dirty="0">
                        <a:solidFill>
                          <a:schemeClr val="tx1"/>
                        </a:solidFill>
                        <a:effectLst/>
                        <a:latin typeface="+mn-lt"/>
                      </a:endParaRPr>
                    </a:p>
                  </a:txBody>
                  <a:tcPr marL="7144" marR="7144" marT="7144" marB="0" anchor="b"/>
                </a:tc>
                <a:extLst>
                  <a:ext uri="{0D108BD9-81ED-4DB2-BD59-A6C34878D82A}">
                    <a16:rowId xmlns:a16="http://schemas.microsoft.com/office/drawing/2014/main" val="10002"/>
                  </a:ext>
                </a:extLst>
              </a:tr>
              <a:tr h="349172">
                <a:tc>
                  <a:txBody>
                    <a:bodyPr/>
                    <a:lstStyle/>
                    <a:p>
                      <a:pPr algn="l" fontAlgn="b"/>
                      <a:r>
                        <a:rPr lang="sv-SE" sz="1200" u="none" strike="noStrike">
                          <a:solidFill>
                            <a:schemeClr val="tx1"/>
                          </a:solidFill>
                          <a:effectLst/>
                          <a:latin typeface="+mn-lt"/>
                        </a:rPr>
                        <a:t>Sjuklön:</a:t>
                      </a:r>
                      <a:endParaRPr lang="sv-SE" sz="1200" b="0" i="0" u="none" strike="noStrike">
                        <a:solidFill>
                          <a:schemeClr val="tx1"/>
                        </a:solidFill>
                        <a:effectLst/>
                        <a:latin typeface="+mn-lt"/>
                      </a:endParaRPr>
                    </a:p>
                  </a:txBody>
                  <a:tcPr marL="7144" marR="7144" marT="7144" marB="0" anchor="b"/>
                </a:tc>
                <a:tc>
                  <a:txBody>
                    <a:bodyPr/>
                    <a:lstStyle/>
                    <a:p>
                      <a:pPr algn="r" fontAlgn="b"/>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b="0" i="0" u="none" strike="noStrike" dirty="0">
                          <a:solidFill>
                            <a:schemeClr val="tx1"/>
                          </a:solidFill>
                          <a:effectLst/>
                          <a:latin typeface="+mn-lt"/>
                        </a:rPr>
                        <a:t>11 330 kr</a:t>
                      </a:r>
                    </a:p>
                  </a:txBody>
                  <a:tcPr marL="7144" marR="7144" marT="7144" marB="0" anchor="b"/>
                </a:tc>
                <a:tc>
                  <a:txBody>
                    <a:bodyPr/>
                    <a:lstStyle/>
                    <a:p>
                      <a:pPr algn="r" fontAlgn="b"/>
                      <a:endParaRPr lang="sv-SE" sz="1200" b="0" i="0" u="none" strike="noStrike" dirty="0">
                        <a:solidFill>
                          <a:schemeClr val="tx1"/>
                        </a:solidFill>
                        <a:effectLst/>
                        <a:latin typeface="+mn-lt"/>
                      </a:endParaRPr>
                    </a:p>
                  </a:txBody>
                  <a:tcPr marL="7144" marR="7144" marT="7144" marB="0" anchor="b"/>
                </a:tc>
                <a:tc>
                  <a:txBody>
                    <a:bodyPr/>
                    <a:lstStyle/>
                    <a:p>
                      <a:pPr algn="r" fontAlgn="b"/>
                      <a:endParaRPr lang="sv-SE" sz="1200" b="0" i="0" u="none" strike="noStrike" dirty="0">
                        <a:solidFill>
                          <a:schemeClr val="tx1"/>
                        </a:solidFill>
                        <a:effectLst/>
                        <a:latin typeface="+mn-lt"/>
                      </a:endParaRPr>
                    </a:p>
                  </a:txBody>
                  <a:tcPr marL="7144" marR="7144" marT="7144" marB="0" anchor="b"/>
                </a:tc>
                <a:extLst>
                  <a:ext uri="{0D108BD9-81ED-4DB2-BD59-A6C34878D82A}">
                    <a16:rowId xmlns:a16="http://schemas.microsoft.com/office/drawing/2014/main" val="10003"/>
                  </a:ext>
                </a:extLst>
              </a:tr>
              <a:tr h="349172">
                <a:tc>
                  <a:txBody>
                    <a:bodyPr/>
                    <a:lstStyle/>
                    <a:p>
                      <a:pPr algn="l" fontAlgn="b"/>
                      <a:r>
                        <a:rPr lang="sv-SE" sz="1200" u="none" strike="noStrike" dirty="0">
                          <a:solidFill>
                            <a:schemeClr val="tx1"/>
                          </a:solidFill>
                          <a:effectLst/>
                          <a:latin typeface="+mn-lt"/>
                        </a:rPr>
                        <a:t>Försäkringskassan:</a:t>
                      </a:r>
                      <a:endParaRPr lang="sv-SE" sz="1200" b="0" i="0" u="none" strike="noStrike" dirty="0">
                        <a:solidFill>
                          <a:schemeClr val="tx1"/>
                        </a:solidFill>
                        <a:effectLst/>
                        <a:latin typeface="+mn-lt"/>
                      </a:endParaRPr>
                    </a:p>
                  </a:txBody>
                  <a:tcPr marL="7144" marR="7144" marT="7144" marB="0" anchor="b"/>
                </a:tc>
                <a:tc>
                  <a:txBody>
                    <a:bodyPr/>
                    <a:lstStyle/>
                    <a:p>
                      <a:pPr algn="r" fontAlgn="b"/>
                      <a:endParaRPr lang="sv-SE" sz="1200" b="0" i="0" u="none" strike="noStrike" dirty="0">
                        <a:solidFill>
                          <a:schemeClr val="tx1"/>
                        </a:solidFill>
                        <a:effectLst/>
                        <a:latin typeface="+mn-lt"/>
                      </a:endParaRPr>
                    </a:p>
                  </a:txBody>
                  <a:tcPr marL="7144" marR="7144" marT="7144" marB="0" anchor="b"/>
                </a:tc>
                <a:tc>
                  <a:txBody>
                    <a:bodyPr/>
                    <a:lstStyle/>
                    <a:p>
                      <a:pPr algn="r" fontAlgn="b"/>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10 880 kr</a:t>
                      </a:r>
                      <a:endParaRPr lang="sv-SE" sz="1200" b="0" i="0" u="none" strike="noStrike" dirty="0">
                        <a:solidFill>
                          <a:schemeClr val="tx1"/>
                        </a:solidFill>
                        <a:effectLst/>
                        <a:latin typeface="+mn-lt"/>
                      </a:endParaRPr>
                    </a:p>
                  </a:txBody>
                  <a:tcPr marL="7144" marR="7144" marT="7144" marB="0" anchor="b"/>
                </a:tc>
                <a:tc>
                  <a:txBody>
                    <a:bodyPr/>
                    <a:lstStyle/>
                    <a:p>
                      <a:pPr algn="r" fontAlgn="b"/>
                      <a:endParaRPr lang="sv-SE" sz="1200" b="0" i="0" u="none" strike="noStrike" dirty="0">
                        <a:solidFill>
                          <a:schemeClr val="tx1"/>
                        </a:solidFill>
                        <a:effectLst/>
                        <a:latin typeface="+mn-lt"/>
                      </a:endParaRPr>
                    </a:p>
                  </a:txBody>
                  <a:tcPr marL="7144" marR="7144" marT="7144" marB="0" anchor="b"/>
                </a:tc>
                <a:extLst>
                  <a:ext uri="{0D108BD9-81ED-4DB2-BD59-A6C34878D82A}">
                    <a16:rowId xmlns:a16="http://schemas.microsoft.com/office/drawing/2014/main" val="10004"/>
                  </a:ext>
                </a:extLst>
              </a:tr>
              <a:tr h="349172">
                <a:tc>
                  <a:txBody>
                    <a:bodyPr/>
                    <a:lstStyle/>
                    <a:p>
                      <a:pPr algn="l" fontAlgn="b"/>
                      <a:r>
                        <a:rPr lang="sv-SE" sz="1200" u="none" strike="noStrike" dirty="0">
                          <a:solidFill>
                            <a:schemeClr val="tx1"/>
                          </a:solidFill>
                          <a:effectLst/>
                          <a:latin typeface="+mn-lt"/>
                        </a:rPr>
                        <a:t>AFA försäkring:</a:t>
                      </a:r>
                      <a:endParaRPr lang="sv-SE" sz="1200" b="0" i="0" u="none" strike="noStrike" dirty="0">
                        <a:solidFill>
                          <a:schemeClr val="tx1"/>
                        </a:solidFill>
                        <a:effectLst/>
                        <a:latin typeface="+mn-lt"/>
                      </a:endParaRPr>
                    </a:p>
                  </a:txBody>
                  <a:tcPr marL="7144" marR="7144" marT="7144" marB="0" anchor="b"/>
                </a:tc>
                <a:tc>
                  <a:txBody>
                    <a:bodyPr/>
                    <a:lstStyle/>
                    <a:p>
                      <a:pPr algn="r" fontAlgn="b"/>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 </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1 360  kr</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 </a:t>
                      </a:r>
                      <a:endParaRPr lang="sv-SE" sz="1200" b="0" i="0" u="none" strike="noStrike" dirty="0">
                        <a:solidFill>
                          <a:schemeClr val="tx1"/>
                        </a:solidFill>
                        <a:effectLst/>
                        <a:latin typeface="+mn-lt"/>
                      </a:endParaRPr>
                    </a:p>
                  </a:txBody>
                  <a:tcPr marL="7144" marR="7144" marT="7144" marB="0" anchor="b"/>
                </a:tc>
                <a:extLst>
                  <a:ext uri="{0D108BD9-81ED-4DB2-BD59-A6C34878D82A}">
                    <a16:rowId xmlns:a16="http://schemas.microsoft.com/office/drawing/2014/main" val="10005"/>
                  </a:ext>
                </a:extLst>
              </a:tr>
              <a:tr h="349172">
                <a:tc>
                  <a:txBody>
                    <a:bodyPr/>
                    <a:lstStyle/>
                    <a:p>
                      <a:pPr algn="l" fontAlgn="b"/>
                      <a:r>
                        <a:rPr lang="sv-SE" sz="1200" b="0" i="0" u="none" strike="noStrike" dirty="0">
                          <a:solidFill>
                            <a:schemeClr val="tx1"/>
                          </a:solidFill>
                          <a:effectLst/>
                          <a:latin typeface="+mn-lt"/>
                        </a:rPr>
                        <a:t>Ersättning</a:t>
                      </a:r>
                    </a:p>
                  </a:txBody>
                  <a:tcPr marL="7144" marR="7144" marT="7144" marB="0" anchor="b"/>
                </a:tc>
                <a:tc>
                  <a:txBody>
                    <a:bodyPr/>
                    <a:lstStyle/>
                    <a:p>
                      <a:pPr algn="r" fontAlgn="b"/>
                      <a:r>
                        <a:rPr lang="sv-SE" sz="1200" b="0" i="0" u="none" strike="noStrike" dirty="0">
                          <a:solidFill>
                            <a:schemeClr val="tx1"/>
                          </a:solidFill>
                          <a:effectLst/>
                          <a:latin typeface="+mn-lt"/>
                        </a:rPr>
                        <a:t>0 kr</a:t>
                      </a:r>
                    </a:p>
                  </a:txBody>
                  <a:tcPr marL="7144" marR="7144" marT="7144" marB="0" anchor="b"/>
                </a:tc>
                <a:tc>
                  <a:txBody>
                    <a:bodyPr/>
                    <a:lstStyle/>
                    <a:p>
                      <a:pPr algn="r" fontAlgn="b"/>
                      <a:r>
                        <a:rPr lang="sv-SE" sz="1200" b="0" i="0" u="none" strike="noStrike" dirty="0">
                          <a:solidFill>
                            <a:schemeClr val="tx1"/>
                          </a:solidFill>
                          <a:effectLst/>
                          <a:latin typeface="+mn-lt"/>
                        </a:rPr>
                        <a:t>11 330 kr</a:t>
                      </a:r>
                    </a:p>
                  </a:txBody>
                  <a:tcPr marL="7144" marR="7144" marT="7144" marB="0" anchor="b"/>
                </a:tc>
                <a:tc>
                  <a:txBody>
                    <a:bodyPr/>
                    <a:lstStyle/>
                    <a:p>
                      <a:pPr algn="r" fontAlgn="b"/>
                      <a:r>
                        <a:rPr lang="sv-SE" sz="1200" b="0" i="0" u="none" strike="noStrike" dirty="0">
                          <a:solidFill>
                            <a:schemeClr val="tx1"/>
                          </a:solidFill>
                          <a:effectLst/>
                          <a:latin typeface="+mn-lt"/>
                        </a:rPr>
                        <a:t>12 840 kr</a:t>
                      </a:r>
                    </a:p>
                  </a:txBody>
                  <a:tcPr marL="7144" marR="7144" marT="7144" marB="0" anchor="b"/>
                </a:tc>
                <a:tc>
                  <a:txBody>
                    <a:bodyPr/>
                    <a:lstStyle/>
                    <a:p>
                      <a:pPr algn="r" fontAlgn="b"/>
                      <a:r>
                        <a:rPr lang="sv-SE" sz="1200" b="1" i="0" u="none" strike="noStrike" dirty="0">
                          <a:solidFill>
                            <a:schemeClr val="tx1"/>
                          </a:solidFill>
                          <a:effectLst/>
                          <a:latin typeface="+mn-lt"/>
                        </a:rPr>
                        <a:t>24 170 kr</a:t>
                      </a:r>
                    </a:p>
                  </a:txBody>
                  <a:tcPr marL="7144" marR="7144" marT="7144" marB="0" anchor="b"/>
                </a:tc>
                <a:extLst>
                  <a:ext uri="{0D108BD9-81ED-4DB2-BD59-A6C34878D82A}">
                    <a16:rowId xmlns:a16="http://schemas.microsoft.com/office/drawing/2014/main" val="561798125"/>
                  </a:ext>
                </a:extLst>
              </a:tr>
            </a:tbl>
          </a:graphicData>
        </a:graphic>
      </p:graphicFrame>
      <p:sp>
        <p:nvSpPr>
          <p:cNvPr id="9" name="Rektangel 8">
            <a:extLst>
              <a:ext uri="{FF2B5EF4-FFF2-40B4-BE49-F238E27FC236}">
                <a16:creationId xmlns:a16="http://schemas.microsoft.com/office/drawing/2014/main" id="{88F82E48-F211-4D35-8E01-1FB11D46395A}"/>
              </a:ext>
            </a:extLst>
          </p:cNvPr>
          <p:cNvSpPr/>
          <p:nvPr/>
        </p:nvSpPr>
        <p:spPr>
          <a:xfrm>
            <a:off x="5807127" y="3091478"/>
            <a:ext cx="2879673" cy="1518585"/>
          </a:xfrm>
          <a:prstGeom prst="rect">
            <a:avLst/>
          </a:prstGeom>
          <a:solidFill>
            <a:schemeClr val="accent2">
              <a:lumMod val="40000"/>
              <a:lumOff val="60000"/>
            </a:schemeClr>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r>
              <a:rPr lang="sv-SE" b="1" dirty="0"/>
              <a:t>Målaren</a:t>
            </a:r>
            <a:r>
              <a:rPr lang="sv-SE" dirty="0"/>
              <a:t> </a:t>
            </a:r>
          </a:p>
          <a:p>
            <a:pPr marL="285750" indent="-285750">
              <a:buFont typeface="Arial" panose="020B0604020202020204" pitchFamily="34" charset="0"/>
              <a:buChar char="•"/>
            </a:pPr>
            <a:r>
              <a:rPr lang="sv-SE" dirty="0"/>
              <a:t>tjänar 33 060 kr/mån</a:t>
            </a:r>
          </a:p>
          <a:p>
            <a:pPr marL="285750" indent="-285750">
              <a:buFont typeface="Arial" panose="020B0604020202020204" pitchFamily="34" charset="0"/>
              <a:buChar char="•"/>
            </a:pPr>
            <a:r>
              <a:rPr lang="sv-SE" dirty="0"/>
              <a:t>jobbar på privat företag</a:t>
            </a:r>
          </a:p>
          <a:p>
            <a:pPr marL="285750" indent="-285750">
              <a:buFont typeface="Arial" panose="020B0604020202020204" pitchFamily="34" charset="0"/>
              <a:buChar char="•"/>
            </a:pPr>
            <a:r>
              <a:rPr lang="sv-SE" dirty="0"/>
              <a:t>är arbetare</a:t>
            </a:r>
          </a:p>
          <a:p>
            <a:pPr marL="285750" indent="-285750">
              <a:buFont typeface="Arial" panose="020B0604020202020204" pitchFamily="34" charset="0"/>
              <a:buChar char="•"/>
            </a:pPr>
            <a:r>
              <a:rPr lang="sv-SE" dirty="0"/>
              <a:t>har ingen privat försäkring</a:t>
            </a:r>
          </a:p>
          <a:p>
            <a:pPr marL="285750" indent="-285750">
              <a:buFont typeface="Arial" panose="020B0604020202020204" pitchFamily="34" charset="0"/>
              <a:buChar char="•"/>
            </a:pPr>
            <a:endParaRPr lang="sv-SE" dirty="0"/>
          </a:p>
          <a:p>
            <a:r>
              <a:rPr lang="sv-SE" dirty="0"/>
              <a:t>Företaget har kollektivavtal</a:t>
            </a:r>
          </a:p>
        </p:txBody>
      </p:sp>
    </p:spTree>
    <p:extLst>
      <p:ext uri="{BB962C8B-B14F-4D97-AF65-F5344CB8AC3E}">
        <p14:creationId xmlns:p14="http://schemas.microsoft.com/office/powerpoint/2010/main" val="267589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D67E6E1-8A6C-4AD0-BCC2-EF4D0E849827}"/>
              </a:ext>
            </a:extLst>
          </p:cNvPr>
          <p:cNvSpPr>
            <a:spLocks noGrp="1"/>
          </p:cNvSpPr>
          <p:nvPr>
            <p:ph type="body" sz="quarter" idx="17"/>
          </p:nvPr>
        </p:nvSpPr>
        <p:spPr>
          <a:xfrm>
            <a:off x="512884" y="691748"/>
            <a:ext cx="8173916" cy="1004518"/>
          </a:xfrm>
        </p:spPr>
        <p:txBody>
          <a:bodyPr/>
          <a:lstStyle/>
          <a:p>
            <a:r>
              <a:rPr lang="sv-SE" dirty="0"/>
              <a:t>Kostnad för fallolycka </a:t>
            </a:r>
            <a:r>
              <a:rPr lang="sv-SE" altLang="sv-SE" dirty="0">
                <a:cs typeface="Calibri" panose="020F0502020204030204" pitchFamily="34" charset="0"/>
              </a:rPr>
              <a:t>–</a:t>
            </a:r>
            <a:r>
              <a:rPr lang="sv-SE" dirty="0"/>
              <a:t> Arbetsgivare</a:t>
            </a:r>
          </a:p>
        </p:txBody>
      </p:sp>
      <p:graphicFrame>
        <p:nvGraphicFramePr>
          <p:cNvPr id="5" name="Platshållare för innehåll 8">
            <a:extLst>
              <a:ext uri="{FF2B5EF4-FFF2-40B4-BE49-F238E27FC236}">
                <a16:creationId xmlns:a16="http://schemas.microsoft.com/office/drawing/2014/main" id="{91FF73E5-3597-4F06-BFD5-9E8EC3561674}"/>
              </a:ext>
            </a:extLst>
          </p:cNvPr>
          <p:cNvGraphicFramePr>
            <a:graphicFrameLocks/>
          </p:cNvGraphicFramePr>
          <p:nvPr>
            <p:extLst>
              <p:ext uri="{D42A27DB-BD31-4B8C-83A1-F6EECF244321}">
                <p14:modId xmlns:p14="http://schemas.microsoft.com/office/powerpoint/2010/main" val="1909084039"/>
              </p:ext>
            </p:extLst>
          </p:nvPr>
        </p:nvGraphicFramePr>
        <p:xfrm>
          <a:off x="611188" y="1945061"/>
          <a:ext cx="4878876" cy="2712927"/>
        </p:xfrm>
        <a:graphic>
          <a:graphicData uri="http://schemas.openxmlformats.org/drawingml/2006/table">
            <a:tbl>
              <a:tblPr firstRow="1" bandRow="1">
                <a:tableStyleId>{21E4AEA4-8DFA-4A89-87EB-49C32662AFE0}</a:tableStyleId>
              </a:tblPr>
              <a:tblGrid>
                <a:gridCol w="1439856">
                  <a:extLst>
                    <a:ext uri="{9D8B030D-6E8A-4147-A177-3AD203B41FA5}">
                      <a16:colId xmlns:a16="http://schemas.microsoft.com/office/drawing/2014/main" val="20000"/>
                    </a:ext>
                  </a:extLst>
                </a:gridCol>
                <a:gridCol w="793620">
                  <a:extLst>
                    <a:ext uri="{9D8B030D-6E8A-4147-A177-3AD203B41FA5}">
                      <a16:colId xmlns:a16="http://schemas.microsoft.com/office/drawing/2014/main" val="20001"/>
                    </a:ext>
                  </a:extLst>
                </a:gridCol>
                <a:gridCol w="793620">
                  <a:extLst>
                    <a:ext uri="{9D8B030D-6E8A-4147-A177-3AD203B41FA5}">
                      <a16:colId xmlns:a16="http://schemas.microsoft.com/office/drawing/2014/main" val="20002"/>
                    </a:ext>
                  </a:extLst>
                </a:gridCol>
                <a:gridCol w="793620">
                  <a:extLst>
                    <a:ext uri="{9D8B030D-6E8A-4147-A177-3AD203B41FA5}">
                      <a16:colId xmlns:a16="http://schemas.microsoft.com/office/drawing/2014/main" val="20003"/>
                    </a:ext>
                  </a:extLst>
                </a:gridCol>
                <a:gridCol w="1058160">
                  <a:extLst>
                    <a:ext uri="{9D8B030D-6E8A-4147-A177-3AD203B41FA5}">
                      <a16:colId xmlns:a16="http://schemas.microsoft.com/office/drawing/2014/main" val="20004"/>
                    </a:ext>
                  </a:extLst>
                </a:gridCol>
              </a:tblGrid>
              <a:tr h="570431">
                <a:tc gridSpan="5">
                  <a:txBody>
                    <a:bodyPr/>
                    <a:lstStyle/>
                    <a:p>
                      <a:pPr algn="l" fontAlgn="b"/>
                      <a:r>
                        <a:rPr lang="sv-SE" sz="1500" u="none" strike="noStrike" dirty="0">
                          <a:solidFill>
                            <a:schemeClr val="tx1"/>
                          </a:solidFill>
                          <a:effectLst/>
                        </a:rPr>
                        <a:t>Kostnad vid sjukfrånvaro </a:t>
                      </a:r>
                      <a:endParaRPr lang="sv-SE" sz="1500" b="0" i="0" u="none" strike="noStrike" dirty="0">
                        <a:solidFill>
                          <a:schemeClr val="tx1"/>
                        </a:solidFill>
                        <a:effectLst/>
                        <a:latin typeface="Calibri" panose="020F0502020204030204" pitchFamily="34" charset="0"/>
                      </a:endParaRPr>
                    </a:p>
                  </a:txBody>
                  <a:tcPr marL="7144" marR="7144" marT="7144" marB="0" anchor="b"/>
                </a:tc>
                <a:tc hMerge="1">
                  <a:txBody>
                    <a:bodyPr/>
                    <a:lstStyle/>
                    <a:p>
                      <a:endParaRPr lang="sv-SE"/>
                    </a:p>
                  </a:txBody>
                  <a:tcPr/>
                </a:tc>
                <a:tc hMerge="1">
                  <a:txBody>
                    <a:bodyPr/>
                    <a:lstStyle/>
                    <a:p>
                      <a:pPr algn="l" fontAlgn="b"/>
                      <a:endParaRPr lang="sv-SE"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sv-SE"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sv-SE"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72904">
                <a:tc>
                  <a:txBody>
                    <a:bodyPr/>
                    <a:lstStyle/>
                    <a:p>
                      <a:pPr algn="l" fontAlgn="b"/>
                      <a:endParaRPr lang="sv-SE" sz="1200" b="0" i="0" u="none" strike="noStrike" dirty="0">
                        <a:solidFill>
                          <a:schemeClr val="tx1"/>
                        </a:solidFill>
                        <a:effectLst/>
                        <a:latin typeface="+mn-lt"/>
                      </a:endParaRPr>
                    </a:p>
                  </a:txBody>
                  <a:tcPr marL="7144" marR="7144" marT="7144" marB="0" anchor="b"/>
                </a:tc>
                <a:tc>
                  <a:txBody>
                    <a:bodyPr/>
                    <a:lstStyle/>
                    <a:p>
                      <a:pPr algn="l" fontAlgn="b"/>
                      <a:r>
                        <a:rPr lang="sv-SE" sz="1200" u="none" strike="noStrike" dirty="0">
                          <a:solidFill>
                            <a:schemeClr val="tx1"/>
                          </a:solidFill>
                          <a:effectLst/>
                          <a:latin typeface="+mn-lt"/>
                        </a:rPr>
                        <a:t>Dag 1</a:t>
                      </a:r>
                      <a:endParaRPr lang="sv-SE" sz="1200" b="0" i="0" u="none" strike="noStrike" dirty="0">
                        <a:solidFill>
                          <a:schemeClr val="tx1"/>
                        </a:solidFill>
                        <a:effectLst/>
                        <a:latin typeface="+mn-lt"/>
                      </a:endParaRPr>
                    </a:p>
                  </a:txBody>
                  <a:tcPr marL="7144" marR="7144" marT="7144" marB="0" anchor="b"/>
                </a:tc>
                <a:tc>
                  <a:txBody>
                    <a:bodyPr/>
                    <a:lstStyle/>
                    <a:p>
                      <a:pPr algn="l" fontAlgn="b"/>
                      <a:r>
                        <a:rPr lang="sv-SE" sz="1200" u="none" strike="noStrike" dirty="0">
                          <a:solidFill>
                            <a:schemeClr val="tx1"/>
                          </a:solidFill>
                          <a:effectLst/>
                          <a:latin typeface="+mn-lt"/>
                        </a:rPr>
                        <a:t>Dag 2-14</a:t>
                      </a:r>
                      <a:endParaRPr lang="sv-SE" sz="1200" b="0" i="0" u="none" strike="noStrike" dirty="0">
                        <a:solidFill>
                          <a:schemeClr val="tx1"/>
                        </a:solidFill>
                        <a:effectLst/>
                        <a:latin typeface="+mn-lt"/>
                      </a:endParaRPr>
                    </a:p>
                  </a:txBody>
                  <a:tcPr marL="7144" marR="7144" marT="7144" marB="0" anchor="b"/>
                </a:tc>
                <a:tc>
                  <a:txBody>
                    <a:bodyPr/>
                    <a:lstStyle/>
                    <a:p>
                      <a:pPr algn="l" fontAlgn="b"/>
                      <a:r>
                        <a:rPr lang="sv-SE" sz="1200" u="none" strike="noStrike" dirty="0">
                          <a:solidFill>
                            <a:schemeClr val="tx1"/>
                          </a:solidFill>
                          <a:effectLst/>
                          <a:latin typeface="+mn-lt"/>
                        </a:rPr>
                        <a:t>Dag 15-30</a:t>
                      </a:r>
                      <a:endParaRPr lang="sv-SE" sz="1200" b="0" i="0" u="none" strike="noStrike" dirty="0">
                        <a:solidFill>
                          <a:schemeClr val="tx1"/>
                        </a:solidFill>
                        <a:effectLst/>
                        <a:latin typeface="+mn-lt"/>
                      </a:endParaRPr>
                    </a:p>
                  </a:txBody>
                  <a:tcPr marL="7144" marR="7144" marT="7144" marB="0" anchor="b"/>
                </a:tc>
                <a:tc>
                  <a:txBody>
                    <a:bodyPr/>
                    <a:lstStyle/>
                    <a:p>
                      <a:pPr algn="l" fontAlgn="b"/>
                      <a:r>
                        <a:rPr lang="sv-SE" sz="1200" u="none" strike="noStrike" dirty="0">
                          <a:solidFill>
                            <a:schemeClr val="tx1"/>
                          </a:solidFill>
                          <a:effectLst/>
                          <a:latin typeface="+mn-lt"/>
                        </a:rPr>
                        <a:t>Totalt 30 dagar.</a:t>
                      </a:r>
                      <a:endParaRPr lang="sv-SE" sz="1200" b="0" i="0" u="none" strike="noStrike" dirty="0">
                        <a:solidFill>
                          <a:schemeClr val="tx1"/>
                        </a:solidFill>
                        <a:effectLst/>
                        <a:latin typeface="+mn-lt"/>
                      </a:endParaRPr>
                    </a:p>
                  </a:txBody>
                  <a:tcPr marL="7144" marR="7144" marT="7144" marB="0" anchor="b"/>
                </a:tc>
                <a:extLst>
                  <a:ext uri="{0D108BD9-81ED-4DB2-BD59-A6C34878D82A}">
                    <a16:rowId xmlns:a16="http://schemas.microsoft.com/office/drawing/2014/main" val="10001"/>
                  </a:ext>
                </a:extLst>
              </a:tr>
              <a:tr h="349172">
                <a:tc>
                  <a:txBody>
                    <a:bodyPr/>
                    <a:lstStyle/>
                    <a:p>
                      <a:pPr algn="l" fontAlgn="b"/>
                      <a:r>
                        <a:rPr lang="sv-SE" sz="1200" u="none" strike="noStrike" dirty="0">
                          <a:solidFill>
                            <a:schemeClr val="tx1"/>
                          </a:solidFill>
                          <a:effectLst/>
                          <a:latin typeface="+mn-lt"/>
                        </a:rPr>
                        <a:t>Ersättningsnivå</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0%</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80%</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0%</a:t>
                      </a:r>
                      <a:endParaRPr lang="sv-SE" sz="1200" b="0" i="0" u="none" strike="noStrike" dirty="0">
                        <a:solidFill>
                          <a:schemeClr val="tx1"/>
                        </a:solidFill>
                        <a:effectLst/>
                        <a:latin typeface="+mn-lt"/>
                      </a:endParaRPr>
                    </a:p>
                  </a:txBody>
                  <a:tcPr marL="7144" marR="7144" marT="7144" marB="0" anchor="b"/>
                </a:tc>
                <a:tc>
                  <a:txBody>
                    <a:bodyPr/>
                    <a:lstStyle/>
                    <a:p>
                      <a:pPr algn="l" fontAlgn="b"/>
                      <a:endParaRPr lang="sv-SE" sz="1200" b="0" i="0" u="none" strike="noStrike" dirty="0">
                        <a:solidFill>
                          <a:schemeClr val="tx1"/>
                        </a:solidFill>
                        <a:effectLst/>
                        <a:latin typeface="+mn-lt"/>
                      </a:endParaRPr>
                    </a:p>
                  </a:txBody>
                  <a:tcPr marL="7144" marR="7144" marT="7144" marB="0" anchor="b"/>
                </a:tc>
                <a:extLst>
                  <a:ext uri="{0D108BD9-81ED-4DB2-BD59-A6C34878D82A}">
                    <a16:rowId xmlns:a16="http://schemas.microsoft.com/office/drawing/2014/main" val="10002"/>
                  </a:ext>
                </a:extLst>
              </a:tr>
              <a:tr h="349172">
                <a:tc>
                  <a:txBody>
                    <a:bodyPr/>
                    <a:lstStyle/>
                    <a:p>
                      <a:pPr algn="l" fontAlgn="b"/>
                      <a:r>
                        <a:rPr lang="sv-SE" sz="1200" u="none" strike="noStrike" dirty="0">
                          <a:solidFill>
                            <a:schemeClr val="tx1"/>
                          </a:solidFill>
                          <a:effectLst/>
                          <a:latin typeface="+mn-lt"/>
                        </a:rPr>
                        <a:t>Sjuklön:</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0 kr </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11 330 kr </a:t>
                      </a:r>
                      <a:endParaRPr lang="sv-SE" sz="1200" b="0" i="0" u="none" strike="noStrike" dirty="0">
                        <a:solidFill>
                          <a:schemeClr val="tx1"/>
                        </a:solidFill>
                        <a:effectLst/>
                        <a:latin typeface="+mn-lt"/>
                      </a:endParaRPr>
                    </a:p>
                  </a:txBody>
                  <a:tcPr marL="7144" marR="7144" marT="7144" marB="0" anchor="b"/>
                </a:tc>
                <a:tc>
                  <a:txBody>
                    <a:bodyPr/>
                    <a:lstStyle/>
                    <a:p>
                      <a:pPr algn="r" fontAlgn="b"/>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11 330 kr</a:t>
                      </a:r>
                      <a:endParaRPr lang="sv-SE" sz="1200" b="0" i="0" u="none" strike="noStrike" dirty="0">
                        <a:solidFill>
                          <a:schemeClr val="tx1"/>
                        </a:solidFill>
                        <a:effectLst/>
                        <a:latin typeface="+mn-lt"/>
                      </a:endParaRPr>
                    </a:p>
                  </a:txBody>
                  <a:tcPr marL="7144" marR="7144" marT="7144" marB="0" anchor="b"/>
                </a:tc>
                <a:extLst>
                  <a:ext uri="{0D108BD9-81ED-4DB2-BD59-A6C34878D82A}">
                    <a16:rowId xmlns:a16="http://schemas.microsoft.com/office/drawing/2014/main" val="10003"/>
                  </a:ext>
                </a:extLst>
              </a:tr>
              <a:tr h="349172">
                <a:tc>
                  <a:txBody>
                    <a:bodyPr/>
                    <a:lstStyle/>
                    <a:p>
                      <a:pPr algn="l" fontAlgn="b"/>
                      <a:r>
                        <a:rPr lang="sv-SE" sz="1200" u="none" strike="noStrike" dirty="0">
                          <a:solidFill>
                            <a:schemeClr val="tx1"/>
                          </a:solidFill>
                          <a:effectLst/>
                          <a:latin typeface="+mn-lt"/>
                        </a:rPr>
                        <a:t>Semesterlöne-</a:t>
                      </a:r>
                    </a:p>
                    <a:p>
                      <a:pPr algn="l" fontAlgn="b"/>
                      <a:r>
                        <a:rPr lang="sv-SE" sz="1200" u="none" strike="noStrike" dirty="0">
                          <a:solidFill>
                            <a:schemeClr val="tx1"/>
                          </a:solidFill>
                          <a:effectLst/>
                          <a:latin typeface="+mn-lt"/>
                        </a:rPr>
                        <a:t>grundande frånvaro</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198 kr</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1 473 kr</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2 569 kr</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4 240 kr</a:t>
                      </a:r>
                      <a:endParaRPr lang="sv-SE" sz="1200" b="0" i="0" u="none" strike="noStrike" dirty="0">
                        <a:solidFill>
                          <a:schemeClr val="tx1"/>
                        </a:solidFill>
                        <a:effectLst/>
                        <a:latin typeface="+mn-lt"/>
                      </a:endParaRPr>
                    </a:p>
                  </a:txBody>
                  <a:tcPr marL="7144" marR="7144" marT="7144" marB="0" anchor="b"/>
                </a:tc>
                <a:extLst>
                  <a:ext uri="{0D108BD9-81ED-4DB2-BD59-A6C34878D82A}">
                    <a16:rowId xmlns:a16="http://schemas.microsoft.com/office/drawing/2014/main" val="10004"/>
                  </a:ext>
                </a:extLst>
              </a:tr>
              <a:tr h="349172">
                <a:tc>
                  <a:txBody>
                    <a:bodyPr/>
                    <a:lstStyle/>
                    <a:p>
                      <a:pPr algn="l" fontAlgn="b"/>
                      <a:r>
                        <a:rPr lang="sv-SE" sz="1200" u="none" strike="noStrike" dirty="0">
                          <a:solidFill>
                            <a:schemeClr val="tx1"/>
                          </a:solidFill>
                          <a:effectLst/>
                          <a:latin typeface="+mn-lt"/>
                        </a:rPr>
                        <a:t>Arbetsgivaravgift:</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62 kr</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4 023 kr </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804 kr</a:t>
                      </a:r>
                      <a:endParaRPr lang="sv-SE" sz="1200" b="0" i="0" u="none" strike="noStrike" dirty="0">
                        <a:solidFill>
                          <a:schemeClr val="tx1"/>
                        </a:solidFill>
                        <a:effectLst/>
                        <a:latin typeface="+mn-lt"/>
                      </a:endParaRPr>
                    </a:p>
                  </a:txBody>
                  <a:tcPr marL="7144" marR="7144" marT="7144" marB="0" anchor="b"/>
                </a:tc>
                <a:tc>
                  <a:txBody>
                    <a:bodyPr/>
                    <a:lstStyle/>
                    <a:p>
                      <a:pPr algn="r" fontAlgn="b"/>
                      <a:r>
                        <a:rPr lang="sv-SE" sz="1200" u="none" strike="noStrike" dirty="0">
                          <a:solidFill>
                            <a:schemeClr val="tx1"/>
                          </a:solidFill>
                          <a:effectLst/>
                          <a:latin typeface="+mn-lt"/>
                        </a:rPr>
                        <a:t>4 889 kr </a:t>
                      </a:r>
                      <a:endParaRPr lang="sv-SE" sz="1200" b="0" i="0" u="none" strike="noStrike" dirty="0">
                        <a:solidFill>
                          <a:schemeClr val="tx1"/>
                        </a:solidFill>
                        <a:effectLst/>
                        <a:latin typeface="+mn-lt"/>
                      </a:endParaRPr>
                    </a:p>
                  </a:txBody>
                  <a:tcPr marL="7144" marR="7144" marT="7144" marB="0" anchor="b"/>
                </a:tc>
                <a:extLst>
                  <a:ext uri="{0D108BD9-81ED-4DB2-BD59-A6C34878D82A}">
                    <a16:rowId xmlns:a16="http://schemas.microsoft.com/office/drawing/2014/main" val="10005"/>
                  </a:ext>
                </a:extLst>
              </a:tr>
              <a:tr h="349172">
                <a:tc>
                  <a:txBody>
                    <a:bodyPr/>
                    <a:lstStyle/>
                    <a:p>
                      <a:pPr algn="l" fontAlgn="b"/>
                      <a:r>
                        <a:rPr lang="sv-SE" sz="1200" b="1" u="none" strike="noStrike" dirty="0">
                          <a:solidFill>
                            <a:schemeClr val="tx1"/>
                          </a:solidFill>
                          <a:effectLst/>
                          <a:latin typeface="+mn-lt"/>
                        </a:rPr>
                        <a:t>Summa:</a:t>
                      </a:r>
                      <a:endParaRPr lang="sv-SE" sz="1200" b="1" i="0" u="none" strike="noStrike" dirty="0">
                        <a:solidFill>
                          <a:schemeClr val="tx1"/>
                        </a:solidFill>
                        <a:effectLst/>
                        <a:latin typeface="+mn-lt"/>
                      </a:endParaRPr>
                    </a:p>
                  </a:txBody>
                  <a:tcPr marL="7144" marR="7144" marT="7144" marB="0" anchor="b"/>
                </a:tc>
                <a:tc>
                  <a:txBody>
                    <a:bodyPr/>
                    <a:lstStyle/>
                    <a:p>
                      <a:pPr algn="r" fontAlgn="b"/>
                      <a:r>
                        <a:rPr lang="sv-SE" sz="1200" b="1" u="none" strike="noStrike" dirty="0">
                          <a:solidFill>
                            <a:schemeClr val="tx1"/>
                          </a:solidFill>
                          <a:effectLst/>
                          <a:latin typeface="+mn-lt"/>
                        </a:rPr>
                        <a:t>260 kr</a:t>
                      </a:r>
                      <a:endParaRPr lang="sv-SE" sz="1200" b="1" i="0" u="none" strike="noStrike" dirty="0">
                        <a:solidFill>
                          <a:schemeClr val="tx1"/>
                        </a:solidFill>
                        <a:effectLst/>
                        <a:latin typeface="+mn-lt"/>
                      </a:endParaRPr>
                    </a:p>
                  </a:txBody>
                  <a:tcPr marL="7144" marR="7144" marT="7144" marB="0" anchor="b"/>
                </a:tc>
                <a:tc>
                  <a:txBody>
                    <a:bodyPr/>
                    <a:lstStyle/>
                    <a:p>
                      <a:pPr algn="r" fontAlgn="b"/>
                      <a:r>
                        <a:rPr lang="sv-SE" sz="1200" b="1" u="none" strike="noStrike" dirty="0">
                          <a:solidFill>
                            <a:schemeClr val="tx1"/>
                          </a:solidFill>
                          <a:effectLst/>
                          <a:latin typeface="+mn-lt"/>
                        </a:rPr>
                        <a:t>16 828 kr</a:t>
                      </a:r>
                      <a:endParaRPr lang="sv-SE" sz="1200" b="1" i="0" u="none" strike="noStrike" dirty="0">
                        <a:solidFill>
                          <a:schemeClr val="tx1"/>
                        </a:solidFill>
                        <a:effectLst/>
                        <a:latin typeface="+mn-lt"/>
                      </a:endParaRPr>
                    </a:p>
                  </a:txBody>
                  <a:tcPr marL="7144" marR="7144" marT="7144" marB="0" anchor="b"/>
                </a:tc>
                <a:tc>
                  <a:txBody>
                    <a:bodyPr/>
                    <a:lstStyle/>
                    <a:p>
                      <a:pPr algn="r" fontAlgn="b"/>
                      <a:r>
                        <a:rPr lang="sv-SE" sz="1200" b="1" u="none" strike="noStrike" baseline="0" dirty="0">
                          <a:solidFill>
                            <a:schemeClr val="tx1"/>
                          </a:solidFill>
                          <a:effectLst/>
                          <a:latin typeface="+mn-lt"/>
                        </a:rPr>
                        <a:t>3 376 </a:t>
                      </a:r>
                      <a:r>
                        <a:rPr lang="sv-SE" sz="1200" b="1" u="none" strike="noStrike" dirty="0">
                          <a:solidFill>
                            <a:schemeClr val="tx1"/>
                          </a:solidFill>
                          <a:effectLst/>
                          <a:latin typeface="+mn-lt"/>
                        </a:rPr>
                        <a:t>kr</a:t>
                      </a:r>
                      <a:endParaRPr lang="sv-SE" sz="1200" b="1" i="0" u="none" strike="noStrike" dirty="0">
                        <a:solidFill>
                          <a:schemeClr val="tx1"/>
                        </a:solidFill>
                        <a:effectLst/>
                        <a:latin typeface="+mn-lt"/>
                      </a:endParaRPr>
                    </a:p>
                  </a:txBody>
                  <a:tcPr marL="7144" marR="7144" marT="7144" marB="0" anchor="b"/>
                </a:tc>
                <a:tc>
                  <a:txBody>
                    <a:bodyPr/>
                    <a:lstStyle/>
                    <a:p>
                      <a:pPr algn="r" fontAlgn="b"/>
                      <a:r>
                        <a:rPr lang="sv-SE" sz="1200" b="1" u="none" strike="noStrike" dirty="0">
                          <a:solidFill>
                            <a:schemeClr val="tx1"/>
                          </a:solidFill>
                          <a:effectLst/>
                          <a:latin typeface="+mn-lt"/>
                        </a:rPr>
                        <a:t>20 459 kr</a:t>
                      </a:r>
                      <a:endParaRPr lang="sv-SE" sz="1200" b="1" i="0" u="none" strike="noStrike" dirty="0">
                        <a:solidFill>
                          <a:schemeClr val="tx1"/>
                        </a:solidFill>
                        <a:effectLst/>
                        <a:latin typeface="+mn-lt"/>
                      </a:endParaRPr>
                    </a:p>
                  </a:txBody>
                  <a:tcPr marL="7144" marR="7144" marT="7144" marB="0" anchor="b"/>
                </a:tc>
                <a:extLst>
                  <a:ext uri="{0D108BD9-81ED-4DB2-BD59-A6C34878D82A}">
                    <a16:rowId xmlns:a16="http://schemas.microsoft.com/office/drawing/2014/main" val="10006"/>
                  </a:ext>
                </a:extLst>
              </a:tr>
            </a:tbl>
          </a:graphicData>
        </a:graphic>
      </p:graphicFrame>
      <p:pic>
        <p:nvPicPr>
          <p:cNvPr id="4" name="Bildobjekt 3">
            <a:extLst>
              <a:ext uri="{FF2B5EF4-FFF2-40B4-BE49-F238E27FC236}">
                <a16:creationId xmlns:a16="http://schemas.microsoft.com/office/drawing/2014/main" id="{D10390B2-84D4-4798-8A77-B650CDD65ACD}"/>
              </a:ext>
            </a:extLst>
          </p:cNvPr>
          <p:cNvPicPr>
            <a:picLocks noChangeAspect="1"/>
          </p:cNvPicPr>
          <p:nvPr/>
        </p:nvPicPr>
        <p:blipFill rotWithShape="1">
          <a:blip r:embed="rId3"/>
          <a:srcRect l="7264" r="5707" b="624"/>
          <a:stretch/>
        </p:blipFill>
        <p:spPr>
          <a:xfrm>
            <a:off x="5490063" y="1696266"/>
            <a:ext cx="3653937" cy="2941093"/>
          </a:xfrm>
          <a:prstGeom prst="rect">
            <a:avLst/>
          </a:prstGeom>
        </p:spPr>
      </p:pic>
      <p:sp>
        <p:nvSpPr>
          <p:cNvPr id="7" name="Platshållare för sidfot 6">
            <a:extLst>
              <a:ext uri="{FF2B5EF4-FFF2-40B4-BE49-F238E27FC236}">
                <a16:creationId xmlns:a16="http://schemas.microsoft.com/office/drawing/2014/main" id="{B90745FC-D89A-4746-8EC1-1A569CFD837B}"/>
              </a:ext>
            </a:extLst>
          </p:cNvPr>
          <p:cNvSpPr>
            <a:spLocks noGrp="1"/>
          </p:cNvSpPr>
          <p:nvPr>
            <p:ph type="ftr" sz="quarter" idx="3"/>
          </p:nvPr>
        </p:nvSpPr>
        <p:spPr/>
        <p:txBody>
          <a:bodyPr/>
          <a:lstStyle/>
          <a:p>
            <a:pPr>
              <a:defRPr/>
            </a:pPr>
            <a:r>
              <a:rPr lang="sv-SE"/>
              <a:t>BAM Måleri – Vidareutbildning</a:t>
            </a:r>
            <a:endParaRPr lang="sv-SE" dirty="0"/>
          </a:p>
        </p:txBody>
      </p:sp>
      <p:sp>
        <p:nvSpPr>
          <p:cNvPr id="6" name="Rektangel 5">
            <a:extLst>
              <a:ext uri="{FF2B5EF4-FFF2-40B4-BE49-F238E27FC236}">
                <a16:creationId xmlns:a16="http://schemas.microsoft.com/office/drawing/2014/main" id="{24683C83-09BD-4B72-993B-48409D32E6A2}"/>
              </a:ext>
            </a:extLst>
          </p:cNvPr>
          <p:cNvSpPr/>
          <p:nvPr/>
        </p:nvSpPr>
        <p:spPr>
          <a:xfrm>
            <a:off x="5807128" y="4099897"/>
            <a:ext cx="2336748" cy="558091"/>
          </a:xfrm>
          <a:prstGeom prst="rect">
            <a:avLst/>
          </a:prstGeom>
          <a:solidFill>
            <a:schemeClr val="accent2">
              <a:lumMod val="40000"/>
              <a:lumOff val="60000"/>
            </a:schemeClr>
          </a:solidFill>
          <a:ln>
            <a:noFill/>
          </a:ln>
          <a:effectLst/>
        </p:spPr>
        <p:style>
          <a:lnRef idx="1">
            <a:schemeClr val="accent2"/>
          </a:lnRef>
          <a:fillRef idx="2">
            <a:schemeClr val="accent2"/>
          </a:fillRef>
          <a:effectRef idx="1">
            <a:schemeClr val="accent2"/>
          </a:effectRef>
          <a:fontRef idx="minor">
            <a:schemeClr val="dk1"/>
          </a:fontRef>
        </p:style>
        <p:txBody>
          <a:bodyPr rtlCol="0" anchor="ctr"/>
          <a:lstStyle/>
          <a:p>
            <a:r>
              <a:rPr lang="sv-SE" dirty="0"/>
              <a:t>OH-kostnader tillkommer</a:t>
            </a:r>
          </a:p>
        </p:txBody>
      </p:sp>
    </p:spTree>
    <p:extLst>
      <p:ext uri="{BB962C8B-B14F-4D97-AF65-F5344CB8AC3E}">
        <p14:creationId xmlns:p14="http://schemas.microsoft.com/office/powerpoint/2010/main" val="116299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6750ED5B-AE29-4E64-90EB-44EB289FA63E}"/>
              </a:ext>
            </a:extLst>
          </p:cNvPr>
          <p:cNvPicPr>
            <a:picLocks noChangeAspect="1"/>
          </p:cNvPicPr>
          <p:nvPr/>
        </p:nvPicPr>
        <p:blipFill>
          <a:blip r:embed="rId3"/>
          <a:stretch>
            <a:fillRect/>
          </a:stretch>
        </p:blipFill>
        <p:spPr>
          <a:xfrm>
            <a:off x="4246277" y="-143435"/>
            <a:ext cx="4960476" cy="5733451"/>
          </a:xfrm>
          <a:prstGeom prst="rect">
            <a:avLst/>
          </a:prstGeom>
        </p:spPr>
      </p:pic>
      <p:sp>
        <p:nvSpPr>
          <p:cNvPr id="3" name="Platshållare för text 2">
            <a:extLst>
              <a:ext uri="{FF2B5EF4-FFF2-40B4-BE49-F238E27FC236}">
                <a16:creationId xmlns:a16="http://schemas.microsoft.com/office/drawing/2014/main" id="{F027A6A2-0816-4173-A0C3-0DE67D69E570}"/>
              </a:ext>
            </a:extLst>
          </p:cNvPr>
          <p:cNvSpPr>
            <a:spLocks noGrp="1"/>
          </p:cNvSpPr>
          <p:nvPr>
            <p:ph type="body" sz="quarter" idx="11"/>
          </p:nvPr>
        </p:nvSpPr>
        <p:spPr/>
        <p:txBody>
          <a:bodyPr/>
          <a:lstStyle/>
          <a:p>
            <a:endParaRPr lang="sv-SE"/>
          </a:p>
        </p:txBody>
      </p:sp>
      <p:sp>
        <p:nvSpPr>
          <p:cNvPr id="5" name="Platshållare för text 4">
            <a:extLst>
              <a:ext uri="{FF2B5EF4-FFF2-40B4-BE49-F238E27FC236}">
                <a16:creationId xmlns:a16="http://schemas.microsoft.com/office/drawing/2014/main" id="{23729EB0-3395-4FFA-B4C9-E722E84A4B71}"/>
              </a:ext>
            </a:extLst>
          </p:cNvPr>
          <p:cNvSpPr>
            <a:spLocks noGrp="1"/>
          </p:cNvSpPr>
          <p:nvPr>
            <p:ph type="body" sz="quarter" idx="15"/>
          </p:nvPr>
        </p:nvSpPr>
        <p:spPr>
          <a:xfrm>
            <a:off x="341133" y="798570"/>
            <a:ext cx="3624990" cy="1004518"/>
          </a:xfrm>
        </p:spPr>
        <p:txBody>
          <a:bodyPr/>
          <a:lstStyle/>
          <a:p>
            <a:r>
              <a:rPr lang="sv-SE" dirty="0"/>
              <a:t>Kommunikation</a:t>
            </a:r>
            <a:r>
              <a:rPr lang="sv-SE" altLang="sv-SE" dirty="0"/>
              <a:t> &amp; </a:t>
            </a:r>
            <a:r>
              <a:rPr lang="sv-SE" dirty="0"/>
              <a:t>samverkan</a:t>
            </a:r>
          </a:p>
        </p:txBody>
      </p:sp>
      <p:sp>
        <p:nvSpPr>
          <p:cNvPr id="7" name="Platshållare för sidfot 6">
            <a:extLst>
              <a:ext uri="{FF2B5EF4-FFF2-40B4-BE49-F238E27FC236}">
                <a16:creationId xmlns:a16="http://schemas.microsoft.com/office/drawing/2014/main" id="{824A1981-BA79-4673-A3D9-DFF0B8E2AE39}"/>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64228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67CD877-6349-47C7-9995-F1A41CC3F806}"/>
              </a:ext>
            </a:extLst>
          </p:cNvPr>
          <p:cNvSpPr>
            <a:spLocks noGrp="1"/>
          </p:cNvSpPr>
          <p:nvPr>
            <p:ph type="body" sz="quarter" idx="14"/>
          </p:nvPr>
        </p:nvSpPr>
        <p:spPr/>
        <p:txBody>
          <a:bodyPr/>
          <a:lstStyle/>
          <a:p>
            <a:r>
              <a:rPr lang="sv-SE" dirty="0"/>
              <a:t>Information</a:t>
            </a:r>
          </a:p>
          <a:p>
            <a:r>
              <a:rPr lang="sv-SE" dirty="0"/>
              <a:t>Kommunikation</a:t>
            </a:r>
          </a:p>
          <a:p>
            <a:r>
              <a:rPr lang="sv-SE" dirty="0"/>
              <a:t>Relationskommunikation</a:t>
            </a:r>
          </a:p>
          <a:p>
            <a:r>
              <a:rPr lang="sv-SE" dirty="0"/>
              <a:t>Gruppkommunikation</a:t>
            </a:r>
          </a:p>
        </p:txBody>
      </p:sp>
      <p:sp>
        <p:nvSpPr>
          <p:cNvPr id="3" name="Platshållare för text 2">
            <a:extLst>
              <a:ext uri="{FF2B5EF4-FFF2-40B4-BE49-F238E27FC236}">
                <a16:creationId xmlns:a16="http://schemas.microsoft.com/office/drawing/2014/main" id="{B564139E-3EBE-4B4A-813E-CC6A8DFB6DC6}"/>
              </a:ext>
            </a:extLst>
          </p:cNvPr>
          <p:cNvSpPr>
            <a:spLocks noGrp="1"/>
          </p:cNvSpPr>
          <p:nvPr>
            <p:ph type="body" sz="quarter" idx="17"/>
          </p:nvPr>
        </p:nvSpPr>
        <p:spPr>
          <a:xfrm>
            <a:off x="512884" y="691748"/>
            <a:ext cx="7548273" cy="1004518"/>
          </a:xfrm>
        </p:spPr>
        <p:txBody>
          <a:bodyPr/>
          <a:lstStyle/>
          <a:p>
            <a:r>
              <a:rPr lang="sv-SE" dirty="0"/>
              <a:t>Olika former av kommunikation</a:t>
            </a:r>
          </a:p>
        </p:txBody>
      </p:sp>
      <p:sp>
        <p:nvSpPr>
          <p:cNvPr id="4" name="Platshållare för sidfot 3">
            <a:extLst>
              <a:ext uri="{FF2B5EF4-FFF2-40B4-BE49-F238E27FC236}">
                <a16:creationId xmlns:a16="http://schemas.microsoft.com/office/drawing/2014/main" id="{2D4F0D8F-5971-4510-B9FF-356A1FE82948}"/>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363275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351CE93B-76F2-4D13-8EC0-AC9765AEED6A}"/>
              </a:ext>
            </a:extLst>
          </p:cNvPr>
          <p:cNvSpPr>
            <a:spLocks noGrp="1"/>
          </p:cNvSpPr>
          <p:nvPr>
            <p:ph type="body" sz="quarter" idx="11"/>
          </p:nvPr>
        </p:nvSpPr>
        <p:spPr>
          <a:xfrm>
            <a:off x="544470" y="711202"/>
            <a:ext cx="7065167" cy="1299409"/>
          </a:xfrm>
        </p:spPr>
        <p:txBody>
          <a:bodyPr/>
          <a:lstStyle/>
          <a:p>
            <a:r>
              <a:rPr lang="sv-SE" sz="3600" b="0" dirty="0"/>
              <a:t>Lyssna aktivt</a:t>
            </a:r>
          </a:p>
        </p:txBody>
      </p:sp>
      <p:sp>
        <p:nvSpPr>
          <p:cNvPr id="2" name="Platshållare för innehåll 1">
            <a:extLst>
              <a:ext uri="{FF2B5EF4-FFF2-40B4-BE49-F238E27FC236}">
                <a16:creationId xmlns:a16="http://schemas.microsoft.com/office/drawing/2014/main" id="{1D1F4C2F-393A-DE4C-8F77-0D7B15173C9A}"/>
              </a:ext>
            </a:extLst>
          </p:cNvPr>
          <p:cNvSpPr>
            <a:spLocks noGrp="1"/>
          </p:cNvSpPr>
          <p:nvPr>
            <p:ph idx="4294967295"/>
          </p:nvPr>
        </p:nvSpPr>
        <p:spPr>
          <a:xfrm>
            <a:off x="556502" y="1852968"/>
            <a:ext cx="5186356" cy="2997200"/>
          </a:xfrm>
        </p:spPr>
        <p:txBody>
          <a:bodyPr>
            <a:noAutofit/>
          </a:bodyPr>
          <a:lstStyle/>
          <a:p>
            <a:pPr marL="0" indent="0">
              <a:buNone/>
            </a:pPr>
            <a:r>
              <a:rPr lang="sv-SE" sz="1800" dirty="0">
                <a:solidFill>
                  <a:schemeClr val="bg1"/>
                </a:solidFill>
              </a:rPr>
              <a:t>Övning, två och två. </a:t>
            </a:r>
          </a:p>
          <a:p>
            <a:pPr marL="0" indent="0">
              <a:buNone/>
            </a:pPr>
            <a:r>
              <a:rPr lang="sv-SE" sz="1800" dirty="0">
                <a:solidFill>
                  <a:schemeClr val="bg1"/>
                </a:solidFill>
              </a:rPr>
              <a:t>1. En börjar prata i tre minuter: </a:t>
            </a:r>
          </a:p>
          <a:p>
            <a:pPr marL="0" indent="0">
              <a:buNone/>
            </a:pPr>
            <a:r>
              <a:rPr lang="sv-SE" sz="1800" dirty="0">
                <a:solidFill>
                  <a:schemeClr val="bg1"/>
                </a:solidFill>
              </a:rPr>
              <a:t>”</a:t>
            </a:r>
            <a:r>
              <a:rPr lang="sv-SE" sz="1800" i="1" dirty="0">
                <a:solidFill>
                  <a:schemeClr val="bg1"/>
                </a:solidFill>
              </a:rPr>
              <a:t>Så här lyckas vi med samverkan” </a:t>
            </a:r>
            <a:br>
              <a:rPr lang="sv-SE" sz="1800" dirty="0">
                <a:solidFill>
                  <a:schemeClr val="bg1"/>
                </a:solidFill>
              </a:rPr>
            </a:br>
            <a:r>
              <a:rPr lang="sv-SE" sz="1800" dirty="0">
                <a:solidFill>
                  <a:schemeClr val="bg1"/>
                </a:solidFill>
              </a:rPr>
              <a:t>2. Den andre lyssnar utan att avbryta, observerar undertoner och kroppsspråk med mera. </a:t>
            </a:r>
          </a:p>
          <a:p>
            <a:pPr marL="0" indent="0">
              <a:buNone/>
            </a:pPr>
            <a:r>
              <a:rPr lang="sv-SE" sz="1800" dirty="0">
                <a:solidFill>
                  <a:schemeClr val="bg1"/>
                </a:solidFill>
              </a:rPr>
              <a:t>3. Sen upprepar den som lyssnat vad hen har hört, 1 min.</a:t>
            </a:r>
          </a:p>
          <a:p>
            <a:pPr marL="0" indent="0">
              <a:buNone/>
            </a:pPr>
            <a:r>
              <a:rPr lang="sv-SE" sz="1800" dirty="0">
                <a:solidFill>
                  <a:schemeClr val="bg1"/>
                </a:solidFill>
              </a:rPr>
              <a:t>4. Byt roll och upprepa.</a:t>
            </a:r>
          </a:p>
        </p:txBody>
      </p:sp>
      <p:pic>
        <p:nvPicPr>
          <p:cNvPr id="8" name="Bild 7">
            <a:extLst>
              <a:ext uri="{FF2B5EF4-FFF2-40B4-BE49-F238E27FC236}">
                <a16:creationId xmlns:a16="http://schemas.microsoft.com/office/drawing/2014/main" id="{109E497B-C890-4FAE-888E-6F7B1C7F26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6801" y="1609892"/>
            <a:ext cx="3847199" cy="3847199"/>
          </a:xfrm>
          <a:prstGeom prst="rect">
            <a:avLst/>
          </a:prstGeom>
        </p:spPr>
      </p:pic>
    </p:spTree>
    <p:extLst>
      <p:ext uri="{BB962C8B-B14F-4D97-AF65-F5344CB8AC3E}">
        <p14:creationId xmlns:p14="http://schemas.microsoft.com/office/powerpoint/2010/main" val="199531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7677B84B-563C-4003-8A9A-40E2AB673AA2}"/>
              </a:ext>
            </a:extLst>
          </p:cNvPr>
          <p:cNvSpPr>
            <a:spLocks noGrp="1"/>
          </p:cNvSpPr>
          <p:nvPr>
            <p:ph type="body" sz="quarter" idx="14"/>
          </p:nvPr>
        </p:nvSpPr>
        <p:spPr>
          <a:xfrm>
            <a:off x="4478858" y="1464717"/>
            <a:ext cx="3425870" cy="2157627"/>
          </a:xfrm>
        </p:spPr>
        <p:txBody>
          <a:bodyPr/>
          <a:lstStyle/>
          <a:p>
            <a:pPr marL="342900" indent="-342900" algn="l">
              <a:buFont typeface="Arial" panose="020B0604020202020204" pitchFamily="34" charset="0"/>
              <a:buChar char="•"/>
            </a:pPr>
            <a:r>
              <a:rPr lang="sv-SE" sz="1800" dirty="0">
                <a:solidFill>
                  <a:srgbClr val="002060"/>
                </a:solidFill>
                <a:latin typeface="Calibri" panose="020F0502020204030204" pitchFamily="34" charset="0"/>
              </a:rPr>
              <a:t>Hur såg kroppsspråket ut hos personen som pratade och lyssnade?</a:t>
            </a:r>
          </a:p>
          <a:p>
            <a:pPr marL="342900" indent="-342900" algn="l">
              <a:buFont typeface="Arial" panose="020B0604020202020204" pitchFamily="34" charset="0"/>
              <a:buChar char="•"/>
            </a:pPr>
            <a:r>
              <a:rPr lang="sv-SE" sz="1800" dirty="0">
                <a:solidFill>
                  <a:srgbClr val="002060"/>
                </a:solidFill>
                <a:latin typeface="Calibri" panose="020F0502020204030204" pitchFamily="34" charset="0"/>
              </a:rPr>
              <a:t>Den som lyssnade, gjorde den det aktivt?</a:t>
            </a:r>
          </a:p>
          <a:p>
            <a:pPr marL="342900" indent="-342900" algn="l">
              <a:buFont typeface="Arial" panose="020B0604020202020204" pitchFamily="34" charset="0"/>
              <a:buChar char="•"/>
            </a:pPr>
            <a:r>
              <a:rPr lang="sv-SE" sz="1800" dirty="0">
                <a:solidFill>
                  <a:srgbClr val="002060"/>
                </a:solidFill>
                <a:latin typeface="Calibri" panose="020F0502020204030204" pitchFamily="34" charset="0"/>
              </a:rPr>
              <a:t>Vad var skillnaden mellan det som den förste berättade och vad den som lyssnade hörde?</a:t>
            </a:r>
          </a:p>
        </p:txBody>
      </p:sp>
      <p:sp>
        <p:nvSpPr>
          <p:cNvPr id="9" name="Platshållare för text 8">
            <a:extLst>
              <a:ext uri="{FF2B5EF4-FFF2-40B4-BE49-F238E27FC236}">
                <a16:creationId xmlns:a16="http://schemas.microsoft.com/office/drawing/2014/main" id="{49D97A54-381C-4309-88E5-F464310AF7AF}"/>
              </a:ext>
            </a:extLst>
          </p:cNvPr>
          <p:cNvSpPr>
            <a:spLocks noGrp="1"/>
          </p:cNvSpPr>
          <p:nvPr>
            <p:ph type="body" sz="quarter" idx="15"/>
          </p:nvPr>
        </p:nvSpPr>
        <p:spPr>
          <a:xfrm>
            <a:off x="512885" y="705180"/>
            <a:ext cx="3425870" cy="1004518"/>
          </a:xfrm>
        </p:spPr>
        <p:txBody>
          <a:bodyPr/>
          <a:lstStyle/>
          <a:p>
            <a:r>
              <a:rPr lang="sv-SE" dirty="0"/>
              <a:t>Utvärdera</a:t>
            </a:r>
          </a:p>
        </p:txBody>
      </p:sp>
      <p:pic>
        <p:nvPicPr>
          <p:cNvPr id="10" name="Bild 9">
            <a:extLst>
              <a:ext uri="{FF2B5EF4-FFF2-40B4-BE49-F238E27FC236}">
                <a16:creationId xmlns:a16="http://schemas.microsoft.com/office/drawing/2014/main" id="{70B18074-8015-452A-99C5-0481577FC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7705" y="1946563"/>
            <a:ext cx="2716965" cy="2716965"/>
          </a:xfrm>
          <a:prstGeom prst="rect">
            <a:avLst/>
          </a:prstGeom>
        </p:spPr>
      </p:pic>
      <p:sp>
        <p:nvSpPr>
          <p:cNvPr id="11" name="Platshållare för text 1">
            <a:extLst>
              <a:ext uri="{FF2B5EF4-FFF2-40B4-BE49-F238E27FC236}">
                <a16:creationId xmlns:a16="http://schemas.microsoft.com/office/drawing/2014/main" id="{B1FE1725-668C-4DD4-B4A3-73D48F00CF56}"/>
              </a:ext>
            </a:extLst>
          </p:cNvPr>
          <p:cNvSpPr txBox="1">
            <a:spLocks/>
          </p:cNvSpPr>
          <p:nvPr/>
        </p:nvSpPr>
        <p:spPr>
          <a:xfrm>
            <a:off x="519585" y="2170113"/>
            <a:ext cx="3503357" cy="29845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11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sv-SE" dirty="0"/>
          </a:p>
        </p:txBody>
      </p:sp>
      <p:sp>
        <p:nvSpPr>
          <p:cNvPr id="12" name="Platshållare för sidfot 3">
            <a:extLst>
              <a:ext uri="{FF2B5EF4-FFF2-40B4-BE49-F238E27FC236}">
                <a16:creationId xmlns:a16="http://schemas.microsoft.com/office/drawing/2014/main" id="{37495636-EA11-4F21-AB40-D69CFD911EEA}"/>
              </a:ext>
            </a:extLst>
          </p:cNvPr>
          <p:cNvSpPr txBox="1">
            <a:spLocks/>
          </p:cNvSpPr>
          <p:nvPr/>
        </p:nvSpPr>
        <p:spPr>
          <a:xfrm>
            <a:off x="512885" y="4735793"/>
            <a:ext cx="5001336" cy="298450"/>
          </a:xfrm>
          <a:prstGeom prst="rect">
            <a:avLst/>
          </a:prstGeom>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defRPr/>
            </a:pPr>
            <a:endParaRPr lang="sv-SE" dirty="0">
              <a:solidFill>
                <a:schemeClr val="accent5"/>
              </a:solidFill>
            </a:endParaRPr>
          </a:p>
        </p:txBody>
      </p:sp>
    </p:spTree>
    <p:extLst>
      <p:ext uri="{BB962C8B-B14F-4D97-AF65-F5344CB8AC3E}">
        <p14:creationId xmlns:p14="http://schemas.microsoft.com/office/powerpoint/2010/main" val="113916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351CE93B-76F2-4D13-8EC0-AC9765AEED6A}"/>
              </a:ext>
            </a:extLst>
          </p:cNvPr>
          <p:cNvSpPr>
            <a:spLocks noGrp="1"/>
          </p:cNvSpPr>
          <p:nvPr>
            <p:ph type="body" sz="quarter" idx="11"/>
          </p:nvPr>
        </p:nvSpPr>
        <p:spPr>
          <a:xfrm>
            <a:off x="516762" y="1313870"/>
            <a:ext cx="7065167" cy="1299409"/>
          </a:xfrm>
        </p:spPr>
        <p:txBody>
          <a:bodyPr/>
          <a:lstStyle/>
          <a:p>
            <a:r>
              <a:rPr lang="sv-SE" sz="3600" b="0" dirty="0"/>
              <a:t>Diskutera</a:t>
            </a:r>
          </a:p>
        </p:txBody>
      </p:sp>
      <p:sp>
        <p:nvSpPr>
          <p:cNvPr id="2" name="Platshållare för innehåll 1">
            <a:extLst>
              <a:ext uri="{FF2B5EF4-FFF2-40B4-BE49-F238E27FC236}">
                <a16:creationId xmlns:a16="http://schemas.microsoft.com/office/drawing/2014/main" id="{1D1F4C2F-393A-DE4C-8F77-0D7B15173C9A}"/>
              </a:ext>
            </a:extLst>
          </p:cNvPr>
          <p:cNvSpPr>
            <a:spLocks noGrp="1"/>
          </p:cNvSpPr>
          <p:nvPr>
            <p:ph idx="4294967295"/>
          </p:nvPr>
        </p:nvSpPr>
        <p:spPr>
          <a:xfrm>
            <a:off x="508012" y="2233966"/>
            <a:ext cx="5851226" cy="2997200"/>
          </a:xfrm>
        </p:spPr>
        <p:txBody>
          <a:bodyPr>
            <a:noAutofit/>
          </a:bodyPr>
          <a:lstStyle/>
          <a:p>
            <a:pPr marL="0" indent="0">
              <a:buNone/>
            </a:pPr>
            <a:r>
              <a:rPr lang="sv-SE" sz="2400" dirty="0">
                <a:solidFill>
                  <a:schemeClr val="bg1"/>
                </a:solidFill>
                <a:latin typeface="Calibri" panose="020F0502020204030204" pitchFamily="34" charset="0"/>
              </a:rPr>
              <a:t>Hur kan ni använda er av kunskaperna för att förbättra samverkan i arbetsmiljöarbetet?</a:t>
            </a:r>
          </a:p>
        </p:txBody>
      </p:sp>
      <p:pic>
        <p:nvPicPr>
          <p:cNvPr id="8" name="Bild 7">
            <a:extLst>
              <a:ext uri="{FF2B5EF4-FFF2-40B4-BE49-F238E27FC236}">
                <a16:creationId xmlns:a16="http://schemas.microsoft.com/office/drawing/2014/main" id="{109E497B-C890-4FAE-888E-6F7B1C7F26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6801" y="1928547"/>
            <a:ext cx="3847199" cy="3847199"/>
          </a:xfrm>
          <a:prstGeom prst="rect">
            <a:avLst/>
          </a:prstGeom>
        </p:spPr>
      </p:pic>
    </p:spTree>
    <p:extLst>
      <p:ext uri="{BB962C8B-B14F-4D97-AF65-F5344CB8AC3E}">
        <p14:creationId xmlns:p14="http://schemas.microsoft.com/office/powerpoint/2010/main" val="120185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F427FC26-E620-41EA-BE5D-7D3815F89DDD}"/>
              </a:ext>
            </a:extLst>
          </p:cNvPr>
          <p:cNvSpPr>
            <a:spLocks noGrp="1"/>
          </p:cNvSpPr>
          <p:nvPr>
            <p:ph type="body" sz="quarter" idx="15"/>
          </p:nvPr>
        </p:nvSpPr>
        <p:spPr>
          <a:xfrm>
            <a:off x="193593" y="677324"/>
            <a:ext cx="3747258" cy="1004518"/>
          </a:xfrm>
        </p:spPr>
        <p:txBody>
          <a:bodyPr/>
          <a:lstStyle/>
          <a:p>
            <a:r>
              <a:rPr lang="sv-SE" altLang="sv-SE" dirty="0"/>
              <a:t>Sammanfattning</a:t>
            </a:r>
          </a:p>
        </p:txBody>
      </p:sp>
      <p:pic>
        <p:nvPicPr>
          <p:cNvPr id="7" name="Bildobjekt 6">
            <a:extLst>
              <a:ext uri="{FF2B5EF4-FFF2-40B4-BE49-F238E27FC236}">
                <a16:creationId xmlns:a16="http://schemas.microsoft.com/office/drawing/2014/main" id="{568002E0-B83D-4B44-93C5-0DD25A8F8CCC}"/>
              </a:ext>
            </a:extLst>
          </p:cNvPr>
          <p:cNvPicPr>
            <a:picLocks noChangeAspect="1"/>
          </p:cNvPicPr>
          <p:nvPr/>
        </p:nvPicPr>
        <p:blipFill>
          <a:blip r:embed="rId3"/>
          <a:stretch>
            <a:fillRect/>
          </a:stretch>
        </p:blipFill>
        <p:spPr>
          <a:xfrm>
            <a:off x="4438381" y="1573560"/>
            <a:ext cx="5088948" cy="3579812"/>
          </a:xfrm>
          <a:prstGeom prst="rect">
            <a:avLst/>
          </a:prstGeom>
        </p:spPr>
      </p:pic>
      <p:sp>
        <p:nvSpPr>
          <p:cNvPr id="2" name="Platshållare för sidfot 1">
            <a:extLst>
              <a:ext uri="{FF2B5EF4-FFF2-40B4-BE49-F238E27FC236}">
                <a16:creationId xmlns:a16="http://schemas.microsoft.com/office/drawing/2014/main" id="{3B678B04-CEBD-48F5-A8DA-56BCC796C4F6}"/>
              </a:ext>
            </a:extLst>
          </p:cNvPr>
          <p:cNvSpPr>
            <a:spLocks noGrp="1"/>
          </p:cNvSpPr>
          <p:nvPr>
            <p:ph type="ftr" sz="quarter" idx="3"/>
          </p:nvPr>
        </p:nvSpPr>
        <p:spPr/>
        <p:txBody>
          <a:bodyPr/>
          <a:lstStyle/>
          <a:p>
            <a:pPr>
              <a:defRPr/>
            </a:pPr>
            <a:r>
              <a:rPr lang="sv-SE"/>
              <a:t>BAM Måleri – Vidareutbildning</a:t>
            </a:r>
            <a:endParaRPr lang="sv-SE" dirty="0"/>
          </a:p>
        </p:txBody>
      </p:sp>
      <p:sp>
        <p:nvSpPr>
          <p:cNvPr id="3" name="Rektangel 2">
            <a:extLst>
              <a:ext uri="{FF2B5EF4-FFF2-40B4-BE49-F238E27FC236}">
                <a16:creationId xmlns:a16="http://schemas.microsoft.com/office/drawing/2014/main" id="{5F7D53F6-7E3D-49D7-8465-C1C21F2213F8}"/>
              </a:ext>
            </a:extLst>
          </p:cNvPr>
          <p:cNvSpPr/>
          <p:nvPr/>
        </p:nvSpPr>
        <p:spPr>
          <a:xfrm>
            <a:off x="264947" y="1840832"/>
            <a:ext cx="3657682" cy="2246769"/>
          </a:xfrm>
          <a:prstGeom prst="rect">
            <a:avLst/>
          </a:prstGeom>
        </p:spPr>
        <p:txBody>
          <a:bodyPr wrap="square">
            <a:spAutoFit/>
          </a:bodyPr>
          <a:lstStyle/>
          <a:p>
            <a:pPr algn="r"/>
            <a:r>
              <a:rPr lang="sv-SE" altLang="sv-SE" sz="2000" dirty="0">
                <a:solidFill>
                  <a:schemeClr val="bg1"/>
                </a:solidFill>
              </a:rPr>
              <a:t>AML</a:t>
            </a:r>
          </a:p>
          <a:p>
            <a:pPr algn="r"/>
            <a:r>
              <a:rPr lang="sv-SE" altLang="sv-SE" sz="2000" dirty="0">
                <a:solidFill>
                  <a:schemeClr val="bg1"/>
                </a:solidFill>
              </a:rPr>
              <a:t>SAMVERKAN</a:t>
            </a:r>
          </a:p>
          <a:p>
            <a:pPr algn="r"/>
            <a:r>
              <a:rPr lang="sv-SE" altLang="sv-SE" sz="2000" dirty="0">
                <a:solidFill>
                  <a:schemeClr val="bg1"/>
                </a:solidFill>
              </a:rPr>
              <a:t>Samordningsansvar</a:t>
            </a:r>
          </a:p>
          <a:p>
            <a:pPr algn="r"/>
            <a:r>
              <a:rPr lang="sv-SE" altLang="sv-SE" sz="2000" dirty="0">
                <a:solidFill>
                  <a:schemeClr val="bg1"/>
                </a:solidFill>
              </a:rPr>
              <a:t>Arbetsmiljöplan</a:t>
            </a:r>
          </a:p>
          <a:p>
            <a:pPr algn="r"/>
            <a:r>
              <a:rPr lang="sv-SE" altLang="sv-SE" sz="2000" dirty="0">
                <a:solidFill>
                  <a:schemeClr val="bg1"/>
                </a:solidFill>
              </a:rPr>
              <a:t>Ekonomiskt perspektiv</a:t>
            </a:r>
          </a:p>
          <a:p>
            <a:pPr algn="r"/>
            <a:r>
              <a:rPr lang="sv-SE" altLang="sv-SE" sz="2000" dirty="0">
                <a:solidFill>
                  <a:schemeClr val="bg1"/>
                </a:solidFill>
              </a:rPr>
              <a:t>Kommunikation </a:t>
            </a:r>
          </a:p>
          <a:p>
            <a:pPr algn="r"/>
            <a:r>
              <a:rPr lang="sv-SE" altLang="sv-SE" sz="2000" dirty="0">
                <a:solidFill>
                  <a:schemeClr val="bg1"/>
                </a:solidFill>
              </a:rPr>
              <a:t>– lyssna aktivt</a:t>
            </a:r>
          </a:p>
        </p:txBody>
      </p:sp>
    </p:spTree>
    <p:extLst>
      <p:ext uri="{BB962C8B-B14F-4D97-AF65-F5344CB8AC3E}">
        <p14:creationId xmlns:p14="http://schemas.microsoft.com/office/powerpoint/2010/main" val="60793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17B8D61-A642-440F-85BA-A8F902EF8E2A}"/>
              </a:ext>
            </a:extLst>
          </p:cNvPr>
          <p:cNvSpPr>
            <a:spLocks noGrp="1"/>
          </p:cNvSpPr>
          <p:nvPr>
            <p:ph type="body" sz="quarter" idx="14"/>
          </p:nvPr>
        </p:nvSpPr>
        <p:spPr>
          <a:xfrm>
            <a:off x="512885" y="1848178"/>
            <a:ext cx="7812968" cy="2209792"/>
          </a:xfrm>
        </p:spPr>
        <p:txBody>
          <a:bodyPr/>
          <a:lstStyle/>
          <a:p>
            <a:r>
              <a:rPr lang="sv-SE" kern="1400" dirty="0">
                <a:ea typeface="Times New Roman" panose="02020603050405020304" pitchFamily="18" charset="0"/>
              </a:rPr>
              <a:t>Ge sådan kompetens att man, utifrån </a:t>
            </a:r>
            <a:r>
              <a:rPr lang="sv-SE" kern="1400" dirty="0">
                <a:solidFill>
                  <a:schemeClr val="accent5"/>
                </a:solidFill>
                <a:ea typeface="Times New Roman" panose="02020603050405020304" pitchFamily="18" charset="0"/>
              </a:rPr>
              <a:t>arbetsmiljölagens intentioner</a:t>
            </a:r>
            <a:r>
              <a:rPr lang="sv-SE" kern="1400" dirty="0">
                <a:solidFill>
                  <a:srgbClr val="002060"/>
                </a:solidFill>
                <a:ea typeface="Times New Roman" panose="02020603050405020304" pitchFamily="18" charset="0"/>
              </a:rPr>
              <a:t> </a:t>
            </a:r>
            <a:r>
              <a:rPr lang="sv-SE" kern="1400" dirty="0">
                <a:solidFill>
                  <a:schemeClr val="accent5"/>
                </a:solidFill>
                <a:ea typeface="Times New Roman" panose="02020603050405020304" pitchFamily="18" charset="0"/>
              </a:rPr>
              <a:t>om</a:t>
            </a:r>
            <a:r>
              <a:rPr lang="sv-SE" kern="1400" dirty="0">
                <a:ea typeface="Times New Roman" panose="02020603050405020304" pitchFamily="18" charset="0"/>
              </a:rPr>
              <a:t> </a:t>
            </a:r>
            <a:r>
              <a:rPr lang="sv-SE" kern="1400" dirty="0">
                <a:solidFill>
                  <a:schemeClr val="accent5"/>
                </a:solidFill>
                <a:ea typeface="Times New Roman" panose="02020603050405020304" pitchFamily="18" charset="0"/>
              </a:rPr>
              <a:t>samverkan</a:t>
            </a:r>
            <a:r>
              <a:rPr lang="sv-SE" kern="1400" dirty="0">
                <a:ea typeface="Times New Roman" panose="02020603050405020304" pitchFamily="18" charset="0"/>
              </a:rPr>
              <a:t>, kan medverka i företagets systematiska arbetsmiljöarbete. </a:t>
            </a:r>
          </a:p>
          <a:p>
            <a:r>
              <a:rPr lang="sv-SE" kern="1400" dirty="0">
                <a:ea typeface="Times New Roman" panose="02020603050405020304" pitchFamily="18" charset="0"/>
              </a:rPr>
              <a:t>Ge </a:t>
            </a:r>
            <a:r>
              <a:rPr lang="sv-SE" kern="1400" dirty="0">
                <a:solidFill>
                  <a:schemeClr val="accent5"/>
                </a:solidFill>
                <a:ea typeface="Times New Roman" panose="02020603050405020304" pitchFamily="18" charset="0"/>
              </a:rPr>
              <a:t>fördjupade kunskaper </a:t>
            </a:r>
            <a:r>
              <a:rPr lang="sv-SE" kern="1400" dirty="0">
                <a:ea typeface="Times New Roman" panose="02020603050405020304" pitchFamily="18" charset="0"/>
              </a:rPr>
              <a:t>om aktuella arbetsmiljöområden inom måleribranschen.</a:t>
            </a:r>
          </a:p>
          <a:p>
            <a:r>
              <a:rPr lang="sv-SE" kern="1400" dirty="0">
                <a:ea typeface="Times New Roman" panose="02020603050405020304" pitchFamily="18" charset="0"/>
              </a:rPr>
              <a:t>Visa på sambandet mellan </a:t>
            </a:r>
            <a:r>
              <a:rPr lang="sv-SE" kern="1400" dirty="0">
                <a:solidFill>
                  <a:schemeClr val="accent5"/>
                </a:solidFill>
                <a:ea typeface="Times New Roman" panose="02020603050405020304" pitchFamily="18" charset="0"/>
              </a:rPr>
              <a:t>ekonomi och arbetsmiljön. </a:t>
            </a:r>
          </a:p>
          <a:p>
            <a:r>
              <a:rPr lang="sv-SE" kern="1400" dirty="0">
                <a:ea typeface="Times New Roman" panose="02020603050405020304" pitchFamily="18" charset="0"/>
              </a:rPr>
              <a:t>Ge fördjupade kunskaper om de hälso- och olycksfallsrisker som föreligger vid måleriarbete.</a:t>
            </a:r>
          </a:p>
          <a:p>
            <a:endParaRPr lang="sv-SE" dirty="0"/>
          </a:p>
        </p:txBody>
      </p:sp>
      <p:sp>
        <p:nvSpPr>
          <p:cNvPr id="3" name="Platshållare för text 2">
            <a:extLst>
              <a:ext uri="{FF2B5EF4-FFF2-40B4-BE49-F238E27FC236}">
                <a16:creationId xmlns:a16="http://schemas.microsoft.com/office/drawing/2014/main" id="{E136A211-8CC6-4D5B-BB55-8139AB5B7C0D}"/>
              </a:ext>
            </a:extLst>
          </p:cNvPr>
          <p:cNvSpPr>
            <a:spLocks noGrp="1"/>
          </p:cNvSpPr>
          <p:nvPr>
            <p:ph type="body" sz="quarter" idx="16"/>
          </p:nvPr>
        </p:nvSpPr>
        <p:spPr>
          <a:xfrm>
            <a:off x="512885" y="691748"/>
            <a:ext cx="6933838" cy="1004518"/>
          </a:xfrm>
        </p:spPr>
        <p:txBody>
          <a:bodyPr/>
          <a:lstStyle/>
          <a:p>
            <a:r>
              <a:rPr lang="sv-SE" dirty="0"/>
              <a:t>Vidareutbildning – syfte och mål</a:t>
            </a:r>
          </a:p>
        </p:txBody>
      </p:sp>
      <p:sp>
        <p:nvSpPr>
          <p:cNvPr id="4" name="Platshållare för sidfot 3">
            <a:extLst>
              <a:ext uri="{FF2B5EF4-FFF2-40B4-BE49-F238E27FC236}">
                <a16:creationId xmlns:a16="http://schemas.microsoft.com/office/drawing/2014/main" id="{F445F1E4-59E0-4CCE-8586-4093B83393C2}"/>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47730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9C8BF71-985B-0841-B92A-071C44868EFD}"/>
              </a:ext>
            </a:extLst>
          </p:cNvPr>
          <p:cNvSpPr>
            <a:spLocks noGrp="1"/>
          </p:cNvSpPr>
          <p:nvPr>
            <p:ph type="body" sz="quarter" idx="11"/>
          </p:nvPr>
        </p:nvSpPr>
        <p:spPr>
          <a:xfrm>
            <a:off x="673546" y="1922046"/>
            <a:ext cx="7065167" cy="1299409"/>
          </a:xfrm>
        </p:spPr>
        <p:txBody>
          <a:bodyPr/>
          <a:lstStyle/>
          <a:p>
            <a:r>
              <a:rPr lang="sv-SE" sz="4800" dirty="0"/>
              <a:t>Tack för idag!</a:t>
            </a:r>
          </a:p>
        </p:txBody>
      </p:sp>
      <p:pic>
        <p:nvPicPr>
          <p:cNvPr id="3" name="Bildobjekt 2">
            <a:extLst>
              <a:ext uri="{FF2B5EF4-FFF2-40B4-BE49-F238E27FC236}">
                <a16:creationId xmlns:a16="http://schemas.microsoft.com/office/drawing/2014/main" id="{6E316B5D-0144-4B17-BEEA-A3AB6317F6E3}"/>
              </a:ext>
            </a:extLst>
          </p:cNvPr>
          <p:cNvPicPr>
            <a:picLocks noChangeAspect="1"/>
          </p:cNvPicPr>
          <p:nvPr/>
        </p:nvPicPr>
        <p:blipFill>
          <a:blip r:embed="rId3"/>
          <a:stretch>
            <a:fillRect/>
          </a:stretch>
        </p:blipFill>
        <p:spPr>
          <a:xfrm>
            <a:off x="673553" y="302917"/>
            <a:ext cx="3633640" cy="800815"/>
          </a:xfrm>
          <a:prstGeom prst="rect">
            <a:avLst/>
          </a:prstGeom>
        </p:spPr>
      </p:pic>
    </p:spTree>
    <p:extLst>
      <p:ext uri="{BB962C8B-B14F-4D97-AF65-F5344CB8AC3E}">
        <p14:creationId xmlns:p14="http://schemas.microsoft.com/office/powerpoint/2010/main" val="103009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1DDC235-13FD-465E-9AC2-E07279A1A41B}"/>
              </a:ext>
            </a:extLst>
          </p:cNvPr>
          <p:cNvSpPr>
            <a:spLocks noGrp="1"/>
          </p:cNvSpPr>
          <p:nvPr>
            <p:ph type="body" sz="quarter" idx="11"/>
          </p:nvPr>
        </p:nvSpPr>
        <p:spPr>
          <a:xfrm>
            <a:off x="511868" y="2588654"/>
            <a:ext cx="7065167" cy="1554900"/>
          </a:xfrm>
        </p:spPr>
        <p:txBody>
          <a:bodyPr/>
          <a:lstStyle/>
          <a:p>
            <a:pPr marL="342900" indent="-342900" algn="l">
              <a:buFont typeface="Arial" panose="020B0604020202020204" pitchFamily="34" charset="0"/>
              <a:buChar char="•"/>
            </a:pPr>
            <a:r>
              <a:rPr lang="sv-SE" sz="2000" b="0" dirty="0">
                <a:latin typeface="+mn-lt"/>
              </a:rPr>
              <a:t>Samverkan</a:t>
            </a:r>
          </a:p>
          <a:p>
            <a:pPr marL="342900" indent="-342900" algn="l">
              <a:buFont typeface="Arial" panose="020B0604020202020204" pitchFamily="34" charset="0"/>
              <a:buChar char="•"/>
            </a:pPr>
            <a:r>
              <a:rPr lang="sv-SE" sz="2000" b="0" dirty="0">
                <a:latin typeface="+mn-lt"/>
              </a:rPr>
              <a:t>Roller</a:t>
            </a:r>
          </a:p>
          <a:p>
            <a:pPr marL="342900" indent="-342900" algn="l">
              <a:buFont typeface="Arial" panose="020B0604020202020204" pitchFamily="34" charset="0"/>
              <a:buChar char="•"/>
            </a:pPr>
            <a:r>
              <a:rPr lang="sv-SE" sz="2000" b="0" dirty="0">
                <a:latin typeface="+mn-lt"/>
              </a:rPr>
              <a:t>SAM</a:t>
            </a:r>
          </a:p>
          <a:p>
            <a:pPr marL="342900" indent="-342900" algn="l">
              <a:buFont typeface="Arial" panose="020B0604020202020204" pitchFamily="34" charset="0"/>
              <a:buChar char="•"/>
            </a:pPr>
            <a:r>
              <a:rPr lang="sv-SE" sz="2000" b="0" dirty="0">
                <a:latin typeface="+mn-lt"/>
              </a:rPr>
              <a:t>Riskbedömning</a:t>
            </a:r>
          </a:p>
          <a:p>
            <a:pPr marL="342900" indent="-342900" algn="l">
              <a:buFont typeface="Arial" panose="020B0604020202020204" pitchFamily="34" charset="0"/>
              <a:buChar char="•"/>
            </a:pPr>
            <a:r>
              <a:rPr lang="sv-SE" sz="2000" b="0" dirty="0">
                <a:latin typeface="+mn-lt"/>
              </a:rPr>
              <a:t>Lagar och regler</a:t>
            </a:r>
          </a:p>
          <a:p>
            <a:endParaRPr lang="sv-SE" dirty="0">
              <a:solidFill>
                <a:srgbClr val="002060"/>
              </a:solidFill>
            </a:endParaRPr>
          </a:p>
        </p:txBody>
      </p:sp>
      <p:sp>
        <p:nvSpPr>
          <p:cNvPr id="2" name="Platshållare för text 1">
            <a:extLst>
              <a:ext uri="{FF2B5EF4-FFF2-40B4-BE49-F238E27FC236}">
                <a16:creationId xmlns:a16="http://schemas.microsoft.com/office/drawing/2014/main" id="{31C9954D-6BAF-4F7A-B528-CBDE0AB8BFC4}"/>
              </a:ext>
            </a:extLst>
          </p:cNvPr>
          <p:cNvSpPr>
            <a:spLocks noGrp="1"/>
          </p:cNvSpPr>
          <p:nvPr>
            <p:ph type="body" sz="quarter" idx="13"/>
          </p:nvPr>
        </p:nvSpPr>
        <p:spPr>
          <a:xfrm>
            <a:off x="511868" y="1160544"/>
            <a:ext cx="5618476" cy="450614"/>
          </a:xfrm>
        </p:spPr>
        <p:txBody>
          <a:bodyPr/>
          <a:lstStyle/>
          <a:p>
            <a:pPr algn="l"/>
            <a:r>
              <a:rPr lang="sv-SE" sz="3600" dirty="0">
                <a:latin typeface="Georgia" panose="02040502050405020303" pitchFamily="18" charset="0"/>
              </a:rPr>
              <a:t>Repetition BAM grund </a:t>
            </a:r>
          </a:p>
        </p:txBody>
      </p:sp>
      <p:sp>
        <p:nvSpPr>
          <p:cNvPr id="5" name="Platshållare för sidfot 4">
            <a:extLst>
              <a:ext uri="{FF2B5EF4-FFF2-40B4-BE49-F238E27FC236}">
                <a16:creationId xmlns:a16="http://schemas.microsoft.com/office/drawing/2014/main" id="{471C9AD3-E1A1-4DDB-94DF-8A4CABAFCA33}"/>
              </a:ext>
            </a:extLst>
          </p:cNvPr>
          <p:cNvSpPr>
            <a:spLocks noGrp="1"/>
          </p:cNvSpPr>
          <p:nvPr>
            <p:ph type="ftr" sz="quarter" idx="4294967295"/>
          </p:nvPr>
        </p:nvSpPr>
        <p:spPr>
          <a:xfrm>
            <a:off x="511868" y="4705063"/>
            <a:ext cx="4676775" cy="376237"/>
          </a:xfrm>
        </p:spPr>
        <p:txBody>
          <a:bodyPr/>
          <a:lstStyle/>
          <a:p>
            <a:pPr>
              <a:defRPr/>
            </a:pPr>
            <a:r>
              <a:rPr lang="sv-SE" dirty="0">
                <a:solidFill>
                  <a:schemeClr val="bg1"/>
                </a:solidFill>
              </a:rPr>
              <a:t>BAM Måleri – Vidareutbildning</a:t>
            </a:r>
            <a:endParaRPr lang="sv-SE" b="0" dirty="0">
              <a:solidFill>
                <a:schemeClr val="bg1"/>
              </a:solidFill>
            </a:endParaRPr>
          </a:p>
        </p:txBody>
      </p:sp>
    </p:spTree>
    <p:extLst>
      <p:ext uri="{BB962C8B-B14F-4D97-AF65-F5344CB8AC3E}">
        <p14:creationId xmlns:p14="http://schemas.microsoft.com/office/powerpoint/2010/main" val="360689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EC1FCCA-48F6-4B14-9A2B-F828F155E4FB}"/>
              </a:ext>
            </a:extLst>
          </p:cNvPr>
          <p:cNvSpPr>
            <a:spLocks noGrp="1"/>
          </p:cNvSpPr>
          <p:nvPr>
            <p:ph type="body" sz="quarter" idx="11"/>
          </p:nvPr>
        </p:nvSpPr>
        <p:spPr>
          <a:xfrm>
            <a:off x="4842210" y="1196092"/>
            <a:ext cx="3995737" cy="1004518"/>
          </a:xfrm>
        </p:spPr>
        <p:txBody>
          <a:bodyPr/>
          <a:lstStyle/>
          <a:p>
            <a:r>
              <a:rPr lang="sv-SE" dirty="0"/>
              <a:t>Samverkan, ansvar och roller</a:t>
            </a:r>
          </a:p>
        </p:txBody>
      </p:sp>
      <p:sp>
        <p:nvSpPr>
          <p:cNvPr id="6" name="Platshållare för text 5">
            <a:extLst>
              <a:ext uri="{FF2B5EF4-FFF2-40B4-BE49-F238E27FC236}">
                <a16:creationId xmlns:a16="http://schemas.microsoft.com/office/drawing/2014/main" id="{5A0568BE-6EB4-48A4-9ED9-C12DF316DF2C}"/>
              </a:ext>
            </a:extLst>
          </p:cNvPr>
          <p:cNvSpPr>
            <a:spLocks noGrp="1"/>
          </p:cNvSpPr>
          <p:nvPr>
            <p:ph type="body" sz="quarter" idx="12"/>
          </p:nvPr>
        </p:nvSpPr>
        <p:spPr>
          <a:xfrm>
            <a:off x="4855089" y="2225255"/>
            <a:ext cx="4288910" cy="1274902"/>
          </a:xfrm>
        </p:spPr>
        <p:txBody>
          <a:bodyPr/>
          <a:lstStyle/>
          <a:p>
            <a:r>
              <a:rPr lang="sv-SE" sz="1600" dirty="0"/>
              <a:t>Grunden till ett bra arbetsmiljöarbete är att företaget har ett mål.</a:t>
            </a:r>
          </a:p>
          <a:p>
            <a:r>
              <a:rPr lang="sv-SE" sz="1600" dirty="0"/>
              <a:t>Enligt Arbetsmiljölagen är målet ”att förebygga ohälsa och olycksfall i arbetet…”</a:t>
            </a:r>
          </a:p>
          <a:p>
            <a:r>
              <a:rPr lang="sv-SE" sz="1600" dirty="0"/>
              <a:t>Samverkan ska ske mellan</a:t>
            </a:r>
          </a:p>
          <a:p>
            <a:pPr marL="171450" indent="-171450">
              <a:spcBef>
                <a:spcPts val="0"/>
              </a:spcBef>
              <a:buFont typeface="Arial" panose="020B0604020202020204" pitchFamily="34" charset="0"/>
              <a:buChar char="•"/>
            </a:pPr>
            <a:r>
              <a:rPr lang="sv-SE" sz="1600" dirty="0"/>
              <a:t>medarbetare</a:t>
            </a:r>
          </a:p>
          <a:p>
            <a:pPr marL="171450" indent="-171450">
              <a:spcBef>
                <a:spcPts val="0"/>
              </a:spcBef>
              <a:buFont typeface="Arial" panose="020B0604020202020204" pitchFamily="34" charset="0"/>
              <a:buChar char="•"/>
            </a:pPr>
            <a:r>
              <a:rPr lang="sv-SE" sz="1600" dirty="0"/>
              <a:t>skyddsombud</a:t>
            </a:r>
          </a:p>
          <a:p>
            <a:pPr marL="171450" indent="-171450">
              <a:spcBef>
                <a:spcPts val="0"/>
              </a:spcBef>
              <a:buFont typeface="Arial" panose="020B0604020202020204" pitchFamily="34" charset="0"/>
              <a:buChar char="•"/>
            </a:pPr>
            <a:r>
              <a:rPr lang="sv-SE" sz="1600" dirty="0"/>
              <a:t>chefer</a:t>
            </a:r>
          </a:p>
          <a:p>
            <a:pPr marL="171450" indent="-171450">
              <a:spcBef>
                <a:spcPts val="0"/>
              </a:spcBef>
              <a:buFont typeface="Arial" panose="020B0604020202020204" pitchFamily="34" charset="0"/>
              <a:buChar char="•"/>
            </a:pPr>
            <a:r>
              <a:rPr lang="sv-SE" sz="1600" dirty="0"/>
              <a:t>företagsledning</a:t>
            </a:r>
          </a:p>
          <a:p>
            <a:endParaRPr lang="sv-SE" sz="1400" dirty="0"/>
          </a:p>
          <a:p>
            <a:endParaRPr lang="sv-SE" dirty="0"/>
          </a:p>
        </p:txBody>
      </p:sp>
      <p:pic>
        <p:nvPicPr>
          <p:cNvPr id="9" name="Platshållare för bild 8" descr="En bild som visar vägg, person, inomhus, stående&#10;&#10;Beskrivning genererad med mycket hög exakthet">
            <a:extLst>
              <a:ext uri="{FF2B5EF4-FFF2-40B4-BE49-F238E27FC236}">
                <a16:creationId xmlns:a16="http://schemas.microsoft.com/office/drawing/2014/main" id="{30958438-8536-4313-9EC8-DCB848880900}"/>
              </a:ext>
            </a:extLst>
          </p:cNvPr>
          <p:cNvPicPr>
            <a:picLocks noGrp="1" noChangeAspect="1"/>
          </p:cNvPicPr>
          <p:nvPr>
            <p:ph type="pic" sz="quarter" idx="10"/>
          </p:nvPr>
        </p:nvPicPr>
        <p:blipFill>
          <a:blip r:embed="rId3"/>
          <a:srcRect l="208" r="208"/>
          <a:stretch>
            <a:fillRect/>
          </a:stretch>
        </p:blipFill>
        <p:spPr/>
      </p:pic>
    </p:spTree>
    <p:extLst>
      <p:ext uri="{BB962C8B-B14F-4D97-AF65-F5344CB8AC3E}">
        <p14:creationId xmlns:p14="http://schemas.microsoft.com/office/powerpoint/2010/main" val="120307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84BA4F6D-0082-4E97-B61B-8B1AF46D87A4}"/>
              </a:ext>
            </a:extLst>
          </p:cNvPr>
          <p:cNvSpPr>
            <a:spLocks noGrp="1"/>
          </p:cNvSpPr>
          <p:nvPr>
            <p:ph type="body" sz="quarter" idx="15"/>
          </p:nvPr>
        </p:nvSpPr>
        <p:spPr>
          <a:xfrm>
            <a:off x="4867777" y="1262506"/>
            <a:ext cx="4275786" cy="1004518"/>
          </a:xfrm>
        </p:spPr>
        <p:txBody>
          <a:bodyPr/>
          <a:lstStyle/>
          <a:p>
            <a:pPr algn="l"/>
            <a:r>
              <a:rPr lang="sv-SE" dirty="0">
                <a:solidFill>
                  <a:schemeClr val="tx1"/>
                </a:solidFill>
              </a:rPr>
              <a:t>Arbetsmiljölagen (AML)</a:t>
            </a:r>
          </a:p>
        </p:txBody>
      </p:sp>
      <p:sp>
        <p:nvSpPr>
          <p:cNvPr id="9" name="Platshållare för sidfot 2">
            <a:extLst>
              <a:ext uri="{FF2B5EF4-FFF2-40B4-BE49-F238E27FC236}">
                <a16:creationId xmlns:a16="http://schemas.microsoft.com/office/drawing/2014/main" id="{46D8929B-7A54-42BF-9FC6-E67C457F7776}"/>
              </a:ext>
            </a:extLst>
          </p:cNvPr>
          <p:cNvSpPr>
            <a:spLocks noGrp="1"/>
          </p:cNvSpPr>
          <p:nvPr>
            <p:ph type="ftr" sz="quarter" idx="3"/>
          </p:nvPr>
        </p:nvSpPr>
        <p:spPr/>
        <p:txBody>
          <a:bodyPr/>
          <a:lstStyle/>
          <a:p>
            <a:r>
              <a:rPr lang="sv-SE"/>
              <a:t>BAM Måleri – Vidareutbildning</a:t>
            </a:r>
            <a:endParaRPr lang="sv-SE" b="0" dirty="0">
              <a:solidFill>
                <a:schemeClr val="accent6"/>
              </a:solidFill>
            </a:endParaRPr>
          </a:p>
        </p:txBody>
      </p:sp>
      <p:sp>
        <p:nvSpPr>
          <p:cNvPr id="10" name="textruta 8">
            <a:extLst>
              <a:ext uri="{FF2B5EF4-FFF2-40B4-BE49-F238E27FC236}">
                <a16:creationId xmlns:a16="http://schemas.microsoft.com/office/drawing/2014/main" id="{D6E5354D-0FE7-4516-9AE9-D92DF9C44E62}"/>
              </a:ext>
            </a:extLst>
          </p:cNvPr>
          <p:cNvSpPr txBox="1">
            <a:spLocks noChangeArrowheads="1"/>
          </p:cNvSpPr>
          <p:nvPr/>
        </p:nvSpPr>
        <p:spPr bwMode="auto">
          <a:xfrm>
            <a:off x="197226" y="588847"/>
            <a:ext cx="4145203" cy="3170099"/>
          </a:xfrm>
          <a:prstGeom prst="rect">
            <a:avLst/>
          </a:prstGeom>
          <a:noFill/>
          <a:ln>
            <a:noFill/>
          </a:ln>
          <a:extLst/>
        </p:spPr>
        <p:txBody>
          <a:bodyPr wrap="square">
            <a:spAutoFit/>
          </a:bodyPr>
          <a:lstStyle>
            <a:lvl1pPr>
              <a:spcBef>
                <a:spcPct val="20000"/>
              </a:spcBef>
              <a:buClr>
                <a:schemeClr val="accent1"/>
              </a:buClr>
              <a:buSzPct val="120000"/>
              <a:buFont typeface="Georgia" panose="02040502050405020303" pitchFamily="18" charset="0"/>
              <a:buChar char="•"/>
              <a:defRPr sz="2400">
                <a:solidFill>
                  <a:schemeClr val="tx1"/>
                </a:solidFill>
                <a:latin typeface="Georgia" panose="02040502050405020303" pitchFamily="18"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Georgia" panose="02040502050405020303" pitchFamily="18" charset="0"/>
                <a:cs typeface="Arial" panose="020B0604020202020204" pitchFamily="34" charset="0"/>
              </a:defRPr>
            </a:lvl2pPr>
            <a:lvl3pPr marL="1143000" indent="-228600">
              <a:spcBef>
                <a:spcPct val="20000"/>
              </a:spcBef>
              <a:buClr>
                <a:schemeClr val="accent1"/>
              </a:buClr>
              <a:buSzPct val="120000"/>
              <a:buFont typeface="Arial" panose="020B0604020202020204" pitchFamily="34" charset="0"/>
              <a:buChar char="•"/>
              <a:defRPr sz="2400">
                <a:solidFill>
                  <a:schemeClr val="tx1"/>
                </a:solidFill>
                <a:latin typeface="Georgia" panose="02040502050405020303" pitchFamily="18"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Georgia" panose="02040502050405020303" pitchFamily="18" charset="0"/>
                <a:cs typeface="Arial" panose="020B0604020202020204" pitchFamily="34" charset="0"/>
              </a:defRPr>
            </a:lvl4pPr>
            <a:lvl5pPr marL="2057400" indent="-228600">
              <a:spcBef>
                <a:spcPct val="20000"/>
              </a:spcBef>
              <a:buClr>
                <a:schemeClr val="accent1"/>
              </a:buClr>
              <a:buSzPct val="120000"/>
              <a:buFont typeface="Georgia" panose="02040502050405020303" pitchFamily="18" charset="0"/>
              <a:buChar char="•"/>
              <a:defRPr sz="2400">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20000"/>
              </a:spcBef>
              <a:spcAft>
                <a:spcPct val="0"/>
              </a:spcAft>
              <a:buClr>
                <a:schemeClr val="accent1"/>
              </a:buClr>
              <a:buSzPct val="120000"/>
              <a:buFont typeface="Georgia" panose="02040502050405020303" pitchFamily="18" charset="0"/>
              <a:buChar char="•"/>
              <a:defRPr sz="2400">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20000"/>
              </a:spcBef>
              <a:spcAft>
                <a:spcPct val="0"/>
              </a:spcAft>
              <a:buClr>
                <a:schemeClr val="accent1"/>
              </a:buClr>
              <a:buSzPct val="120000"/>
              <a:buFont typeface="Georgia" panose="02040502050405020303" pitchFamily="18" charset="0"/>
              <a:buChar char="•"/>
              <a:defRPr sz="2400">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20000"/>
              </a:spcBef>
              <a:spcAft>
                <a:spcPct val="0"/>
              </a:spcAft>
              <a:buClr>
                <a:schemeClr val="accent1"/>
              </a:buClr>
              <a:buSzPct val="120000"/>
              <a:buFont typeface="Georgia" panose="02040502050405020303" pitchFamily="18" charset="0"/>
              <a:buChar char="•"/>
              <a:defRPr sz="2400">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20000"/>
              </a:spcBef>
              <a:spcAft>
                <a:spcPct val="0"/>
              </a:spcAft>
              <a:buClr>
                <a:schemeClr val="accent1"/>
              </a:buClr>
              <a:buSzPct val="120000"/>
              <a:buFont typeface="Georgia" panose="02040502050405020303" pitchFamily="18" charset="0"/>
              <a:buChar char="•"/>
              <a:defRPr sz="2400">
                <a:solidFill>
                  <a:schemeClr val="tx1"/>
                </a:solidFill>
                <a:latin typeface="Georgia" panose="02040502050405020303" pitchFamily="18" charset="0"/>
                <a:cs typeface="Arial" panose="020B0604020202020204" pitchFamily="34" charset="0"/>
              </a:defRPr>
            </a:lvl9pPr>
          </a:lstStyle>
          <a:p>
            <a:pPr algn="ctr" eaLnBrk="1" hangingPunct="1">
              <a:spcBef>
                <a:spcPct val="0"/>
              </a:spcBef>
              <a:buClrTx/>
              <a:buSzTx/>
              <a:buFontTx/>
              <a:buNone/>
            </a:pPr>
            <a:r>
              <a:rPr lang="sv-SE" altLang="sv-SE" sz="20000" b="1" dirty="0">
                <a:solidFill>
                  <a:schemeClr val="bg1"/>
                </a:solidFill>
                <a:latin typeface="Arial" panose="020B0604020202020204" pitchFamily="34" charset="0"/>
              </a:rPr>
              <a:t>§</a:t>
            </a:r>
          </a:p>
        </p:txBody>
      </p:sp>
      <p:sp>
        <p:nvSpPr>
          <p:cNvPr id="4" name="Rektangel 3">
            <a:extLst>
              <a:ext uri="{FF2B5EF4-FFF2-40B4-BE49-F238E27FC236}">
                <a16:creationId xmlns:a16="http://schemas.microsoft.com/office/drawing/2014/main" id="{4DD3B30D-B5FB-41A4-90A4-C23641D66E9E}"/>
              </a:ext>
            </a:extLst>
          </p:cNvPr>
          <p:cNvSpPr/>
          <p:nvPr/>
        </p:nvSpPr>
        <p:spPr>
          <a:xfrm>
            <a:off x="4880656" y="2322581"/>
            <a:ext cx="4066118" cy="2308324"/>
          </a:xfrm>
          <a:prstGeom prst="rect">
            <a:avLst/>
          </a:prstGeom>
        </p:spPr>
        <p:txBody>
          <a:bodyPr wrap="square">
            <a:spAutoFit/>
          </a:bodyPr>
          <a:lstStyle/>
          <a:p>
            <a:r>
              <a:rPr lang="sv-SE" altLang="sv-SE" sz="1600" dirty="0">
                <a:latin typeface="Arial" panose="020B0604020202020204" pitchFamily="34" charset="0"/>
              </a:rPr>
              <a:t>Kapitel 1 – lagens ändamål</a:t>
            </a:r>
          </a:p>
          <a:p>
            <a:r>
              <a:rPr lang="sv-SE" altLang="sv-SE" sz="1600" dirty="0">
                <a:latin typeface="Arial" panose="020B0604020202020204" pitchFamily="34" charset="0"/>
              </a:rPr>
              <a:t>Kapitel 2 – arbetsmiljöns beskaffenhet</a:t>
            </a:r>
          </a:p>
          <a:p>
            <a:r>
              <a:rPr lang="sv-SE" altLang="sv-SE" sz="1600" dirty="0">
                <a:latin typeface="Arial" panose="020B0604020202020204" pitchFamily="34" charset="0"/>
              </a:rPr>
              <a:t>Kapitel 3 – allmänna skyldigheter</a:t>
            </a:r>
          </a:p>
          <a:p>
            <a:r>
              <a:rPr lang="sv-SE" altLang="sv-SE" sz="1600" dirty="0">
                <a:latin typeface="Arial" panose="020B0604020202020204" pitchFamily="34" charset="0"/>
              </a:rPr>
              <a:t>Kapitel 4 – bemyndigande</a:t>
            </a:r>
          </a:p>
          <a:p>
            <a:r>
              <a:rPr lang="sv-SE" altLang="sv-SE" sz="1600" dirty="0">
                <a:latin typeface="Arial" panose="020B0604020202020204" pitchFamily="34" charset="0"/>
              </a:rPr>
              <a:t>Kapitel 5 – minderåriga</a:t>
            </a:r>
          </a:p>
          <a:p>
            <a:r>
              <a:rPr lang="sv-SE" altLang="sv-SE" sz="1600" dirty="0">
                <a:latin typeface="Arial" panose="020B0604020202020204" pitchFamily="34" charset="0"/>
              </a:rPr>
              <a:t>Kapitel 6 – samverkan</a:t>
            </a:r>
          </a:p>
          <a:p>
            <a:r>
              <a:rPr lang="sv-SE" altLang="sv-SE" sz="1600" dirty="0">
                <a:latin typeface="Arial" panose="020B0604020202020204" pitchFamily="34" charset="0"/>
              </a:rPr>
              <a:t>Kapitel 7 – tillsyn</a:t>
            </a:r>
          </a:p>
          <a:p>
            <a:r>
              <a:rPr lang="sv-SE" altLang="sv-SE" sz="1600" dirty="0">
                <a:latin typeface="Arial" panose="020B0604020202020204" pitchFamily="34" charset="0"/>
              </a:rPr>
              <a:t>Kapitel 8 – påföljder</a:t>
            </a:r>
          </a:p>
          <a:p>
            <a:r>
              <a:rPr lang="sv-SE" altLang="sv-SE" sz="1600" dirty="0">
                <a:latin typeface="Arial" panose="020B0604020202020204" pitchFamily="34" charset="0"/>
              </a:rPr>
              <a:t>Kapitel 9 – överklagande</a:t>
            </a:r>
          </a:p>
        </p:txBody>
      </p:sp>
    </p:spTree>
    <p:extLst>
      <p:ext uri="{BB962C8B-B14F-4D97-AF65-F5344CB8AC3E}">
        <p14:creationId xmlns:p14="http://schemas.microsoft.com/office/powerpoint/2010/main" val="42786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BF68319-4F19-5640-AA9F-26376983B73B}"/>
              </a:ext>
            </a:extLst>
          </p:cNvPr>
          <p:cNvSpPr>
            <a:spLocks noGrp="1"/>
          </p:cNvSpPr>
          <p:nvPr>
            <p:ph type="body" sz="quarter" idx="11"/>
          </p:nvPr>
        </p:nvSpPr>
        <p:spPr>
          <a:xfrm>
            <a:off x="5156225" y="1291253"/>
            <a:ext cx="3995737" cy="1004518"/>
          </a:xfrm>
        </p:spPr>
        <p:txBody>
          <a:bodyPr/>
          <a:lstStyle/>
          <a:p>
            <a:endParaRPr lang="sv-SE" dirty="0"/>
          </a:p>
          <a:p>
            <a:endParaRPr lang="sv-SE" dirty="0"/>
          </a:p>
          <a:p>
            <a:r>
              <a:rPr lang="sv-SE" dirty="0"/>
              <a:t>Arbetsmiljö-förordningen – AMF</a:t>
            </a:r>
          </a:p>
        </p:txBody>
      </p:sp>
      <p:sp>
        <p:nvSpPr>
          <p:cNvPr id="6" name="Text Placeholder 16">
            <a:extLst>
              <a:ext uri="{FF2B5EF4-FFF2-40B4-BE49-F238E27FC236}">
                <a16:creationId xmlns:a16="http://schemas.microsoft.com/office/drawing/2014/main" id="{55794A03-BBC7-BD4E-B89B-19F59045FD2F}"/>
              </a:ext>
            </a:extLst>
          </p:cNvPr>
          <p:cNvSpPr>
            <a:spLocks noGrp="1"/>
          </p:cNvSpPr>
          <p:nvPr>
            <p:ph type="body" sz="quarter" idx="12"/>
          </p:nvPr>
        </p:nvSpPr>
        <p:spPr>
          <a:xfrm>
            <a:off x="5156233" y="2413020"/>
            <a:ext cx="4064000" cy="2317838"/>
          </a:xfrm>
        </p:spPr>
        <p:txBody>
          <a:bodyPr>
            <a:noAutofit/>
          </a:bodyPr>
          <a:lstStyle/>
          <a:p>
            <a:pPr marL="171446" indent="-171446">
              <a:spcBef>
                <a:spcPts val="0"/>
              </a:spcBef>
              <a:spcAft>
                <a:spcPts val="600"/>
              </a:spcAft>
              <a:buFont typeface="Arial" panose="020B0604020202020204" pitchFamily="34" charset="0"/>
              <a:buChar char="•"/>
            </a:pPr>
            <a:r>
              <a:rPr lang="sv-SE" dirty="0"/>
              <a:t>Kompletterar arbetsmiljölagen.</a:t>
            </a:r>
          </a:p>
          <a:p>
            <a:pPr marL="171446" indent="-171446">
              <a:spcBef>
                <a:spcPts val="0"/>
              </a:spcBef>
              <a:spcAft>
                <a:spcPts val="600"/>
              </a:spcAft>
              <a:buFont typeface="Arial" panose="020B0604020202020204" pitchFamily="34" charset="0"/>
              <a:buChar char="•"/>
            </a:pPr>
            <a:r>
              <a:rPr lang="sv-SE" dirty="0"/>
              <a:t>Har bestämmelser om bland annat</a:t>
            </a:r>
            <a:br>
              <a:rPr lang="sv-SE" dirty="0"/>
            </a:br>
            <a:r>
              <a:rPr lang="sv-SE" dirty="0"/>
              <a:t>skyddsombud och skyddskommittéer.</a:t>
            </a:r>
          </a:p>
          <a:p>
            <a:pPr marL="171446" indent="-171446">
              <a:spcBef>
                <a:spcPts val="0"/>
              </a:spcBef>
              <a:spcAft>
                <a:spcPts val="600"/>
              </a:spcAft>
              <a:buFont typeface="Arial" panose="020B0604020202020204" pitchFamily="34" charset="0"/>
              <a:buChar char="•"/>
            </a:pPr>
            <a:r>
              <a:rPr lang="sv-SE" dirty="0"/>
              <a:t>Ska finnas på arbetsplatsen,</a:t>
            </a:r>
            <a:br>
              <a:rPr lang="sv-SE" dirty="0"/>
            </a:br>
            <a:r>
              <a:rPr lang="sv-SE" dirty="0"/>
              <a:t>i tryck eller digital.</a:t>
            </a:r>
          </a:p>
          <a:p>
            <a:pPr marL="171446" indent="-171446">
              <a:spcBef>
                <a:spcPts val="0"/>
              </a:spcBef>
              <a:spcAft>
                <a:spcPts val="600"/>
              </a:spcAft>
              <a:buFont typeface="Arial" panose="020B0604020202020204" pitchFamily="34" charset="0"/>
              <a:buChar char="•"/>
            </a:pPr>
            <a:r>
              <a:rPr lang="sv-SE" dirty="0"/>
              <a:t>Säger att Arbetsmiljöverket har rätt</a:t>
            </a:r>
            <a:br>
              <a:rPr lang="sv-SE" dirty="0"/>
            </a:br>
            <a:r>
              <a:rPr lang="sv-SE" dirty="0"/>
              <a:t>att ge ut föreskrifter.</a:t>
            </a:r>
          </a:p>
          <a:p>
            <a:pPr marL="171446" indent="-171446">
              <a:spcBef>
                <a:spcPts val="0"/>
              </a:spcBef>
              <a:spcAft>
                <a:spcPts val="600"/>
              </a:spcAft>
              <a:buFont typeface="Arial" panose="020B0604020202020204" pitchFamily="34" charset="0"/>
              <a:buChar char="•"/>
            </a:pPr>
            <a:endParaRPr lang="sv-SE" dirty="0"/>
          </a:p>
        </p:txBody>
      </p:sp>
      <p:pic>
        <p:nvPicPr>
          <p:cNvPr id="8" name="Platshållare för bild 7">
            <a:extLst>
              <a:ext uri="{FF2B5EF4-FFF2-40B4-BE49-F238E27FC236}">
                <a16:creationId xmlns:a16="http://schemas.microsoft.com/office/drawing/2014/main" id="{F0A71A9C-B10A-124A-AB89-C841D11ED64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2" y="0"/>
            <a:ext cx="5086349" cy="5143500"/>
          </a:xfrm>
        </p:spPr>
      </p:pic>
      <p:sp>
        <p:nvSpPr>
          <p:cNvPr id="2" name="Platshållare för sidfot 1">
            <a:extLst>
              <a:ext uri="{FF2B5EF4-FFF2-40B4-BE49-F238E27FC236}">
                <a16:creationId xmlns:a16="http://schemas.microsoft.com/office/drawing/2014/main" id="{277843DC-7B4E-0D43-B3EB-3B019A901012}"/>
              </a:ext>
            </a:extLst>
          </p:cNvPr>
          <p:cNvSpPr>
            <a:spLocks noGrp="1"/>
          </p:cNvSpPr>
          <p:nvPr>
            <p:ph type="ftr" sz="quarter" idx="3"/>
          </p:nvPr>
        </p:nvSpPr>
        <p:spPr/>
        <p:txBody>
          <a:bodyPr/>
          <a:lstStyle/>
          <a:p>
            <a:pPr>
              <a:defRPr/>
            </a:pPr>
            <a:r>
              <a:rPr lang="sv-SE" dirty="0">
                <a:solidFill>
                  <a:schemeClr val="bg1"/>
                </a:solidFill>
              </a:rPr>
              <a:t>BAM – </a:t>
            </a:r>
            <a:r>
              <a:rPr lang="sv-SE" b="0" dirty="0">
                <a:solidFill>
                  <a:schemeClr val="bg1"/>
                </a:solidFill>
              </a:rPr>
              <a:t>Bättre arbetsmiljö grundutbildning</a:t>
            </a:r>
          </a:p>
        </p:txBody>
      </p:sp>
    </p:spTree>
    <p:extLst>
      <p:ext uri="{BB962C8B-B14F-4D97-AF65-F5344CB8AC3E}">
        <p14:creationId xmlns:p14="http://schemas.microsoft.com/office/powerpoint/2010/main" val="27182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BF68319-4F19-5640-AA9F-26376983B73B}"/>
              </a:ext>
            </a:extLst>
          </p:cNvPr>
          <p:cNvSpPr>
            <a:spLocks noGrp="1"/>
          </p:cNvSpPr>
          <p:nvPr>
            <p:ph type="body" sz="quarter" idx="11"/>
          </p:nvPr>
        </p:nvSpPr>
        <p:spPr>
          <a:xfrm>
            <a:off x="4813606" y="696292"/>
            <a:ext cx="3995737" cy="1004518"/>
          </a:xfrm>
        </p:spPr>
        <p:txBody>
          <a:bodyPr/>
          <a:lstStyle/>
          <a:p>
            <a:r>
              <a:rPr lang="sv-SE" sz="3200" dirty="0"/>
              <a:t>Föreskrifter (AFS)</a:t>
            </a:r>
          </a:p>
        </p:txBody>
      </p:sp>
      <p:sp>
        <p:nvSpPr>
          <p:cNvPr id="6" name="Text Placeholder 16">
            <a:extLst>
              <a:ext uri="{FF2B5EF4-FFF2-40B4-BE49-F238E27FC236}">
                <a16:creationId xmlns:a16="http://schemas.microsoft.com/office/drawing/2014/main" id="{55794A03-BBC7-BD4E-B89B-19F59045FD2F}"/>
              </a:ext>
            </a:extLst>
          </p:cNvPr>
          <p:cNvSpPr>
            <a:spLocks noGrp="1"/>
          </p:cNvSpPr>
          <p:nvPr>
            <p:ph type="body" sz="quarter" idx="12"/>
          </p:nvPr>
        </p:nvSpPr>
        <p:spPr>
          <a:xfrm>
            <a:off x="4813614" y="1753664"/>
            <a:ext cx="4064000" cy="1274902"/>
          </a:xfrm>
        </p:spPr>
        <p:txBody>
          <a:bodyPr>
            <a:noAutofit/>
          </a:bodyPr>
          <a:lstStyle/>
          <a:p>
            <a:r>
              <a:rPr lang="sv-SE" altLang="sv-SE" sz="1800" dirty="0">
                <a:latin typeface="Arial" panose="020B0604020202020204" pitchFamily="34" charset="0"/>
              </a:rPr>
              <a:t>Olika typer av föreskrifter:</a:t>
            </a:r>
          </a:p>
          <a:p>
            <a:pPr marL="385763" indent="-385763">
              <a:buSzPct val="100000"/>
              <a:buFont typeface="+mj-lt"/>
              <a:buAutoNum type="arabicPeriod"/>
            </a:pPr>
            <a:r>
              <a:rPr lang="sv-SE" altLang="sv-SE" sz="1800" dirty="0">
                <a:latin typeface="Arial" panose="020B0604020202020204" pitchFamily="34" charset="0"/>
              </a:rPr>
              <a:t>Direkt straffsanktionerade </a:t>
            </a:r>
            <a:br>
              <a:rPr lang="sv-SE" altLang="sv-SE" sz="1800" dirty="0">
                <a:latin typeface="Arial" panose="020B0604020202020204" pitchFamily="34" charset="0"/>
              </a:rPr>
            </a:br>
            <a:r>
              <a:rPr lang="sv-SE" altLang="sv-SE" sz="1800" dirty="0">
                <a:latin typeface="Arial" panose="020B0604020202020204" pitchFamily="34" charset="0"/>
              </a:rPr>
              <a:t>(se sista paragrafen i föreskrifterna)</a:t>
            </a:r>
          </a:p>
          <a:p>
            <a:pPr marL="385763" indent="-385763">
              <a:buSzPct val="100000"/>
              <a:buFont typeface="+mj-lt"/>
              <a:buAutoNum type="arabicPeriod"/>
            </a:pPr>
            <a:r>
              <a:rPr lang="sv-SE" altLang="sv-SE" sz="1800" dirty="0">
                <a:latin typeface="Arial" panose="020B0604020202020204" pitchFamily="34" charset="0"/>
              </a:rPr>
              <a:t>Inte direkt straffsanktionerade</a:t>
            </a:r>
          </a:p>
          <a:p>
            <a:pPr marL="385763" indent="-385763">
              <a:buSzPct val="100000"/>
              <a:buFont typeface="+mj-lt"/>
              <a:buAutoNum type="arabicPeriod"/>
            </a:pPr>
            <a:r>
              <a:rPr lang="sv-SE" altLang="sv-SE" sz="1800" dirty="0">
                <a:latin typeface="Arial" panose="020B0604020202020204" pitchFamily="34" charset="0"/>
              </a:rPr>
              <a:t>Föreskrifter med sanktionsavgifter</a:t>
            </a:r>
          </a:p>
          <a:p>
            <a:pPr marL="385763" indent="-385763">
              <a:buSzPct val="100000"/>
              <a:buFont typeface="+mj-lt"/>
              <a:buAutoNum type="arabicPeriod"/>
            </a:pPr>
            <a:r>
              <a:rPr lang="sv-SE" altLang="sv-SE" sz="1800" dirty="0">
                <a:latin typeface="Arial" panose="020B0604020202020204" pitchFamily="34" charset="0"/>
              </a:rPr>
              <a:t>Allmänna råd</a:t>
            </a:r>
          </a:p>
        </p:txBody>
      </p:sp>
      <p:pic>
        <p:nvPicPr>
          <p:cNvPr id="8" name="Platshållare för bild 7">
            <a:extLst>
              <a:ext uri="{FF2B5EF4-FFF2-40B4-BE49-F238E27FC236}">
                <a16:creationId xmlns:a16="http://schemas.microsoft.com/office/drawing/2014/main" id="{E547A9DE-2A31-D446-AAD1-208E0BCD8D37}"/>
              </a:ext>
            </a:extLst>
          </p:cNvPr>
          <p:cNvPicPr>
            <a:picLocks noGrp="1" noChangeAspect="1"/>
          </p:cNvPicPr>
          <p:nvPr>
            <p:ph type="pic" sz="quarter" idx="10"/>
          </p:nvPr>
        </p:nvPicPr>
        <p:blipFill rotWithShape="1">
          <a:blip r:embed="rId3"/>
          <a:srcRect l="25957" r="25957"/>
          <a:stretch/>
        </p:blipFill>
        <p:spPr/>
      </p:pic>
    </p:spTree>
    <p:extLst>
      <p:ext uri="{BB962C8B-B14F-4D97-AF65-F5344CB8AC3E}">
        <p14:creationId xmlns:p14="http://schemas.microsoft.com/office/powerpoint/2010/main" val="334876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vent-mall-180605">
  <a:themeElements>
    <a:clrScheme name="Prevent">
      <a:dk1>
        <a:srgbClr val="000000"/>
      </a:dk1>
      <a:lt1>
        <a:srgbClr val="FFFFFF"/>
      </a:lt1>
      <a:dk2>
        <a:srgbClr val="B54D1C"/>
      </a:dk2>
      <a:lt2>
        <a:srgbClr val="FBB900"/>
      </a:lt2>
      <a:accent1>
        <a:srgbClr val="6C5861"/>
      </a:accent1>
      <a:accent2>
        <a:srgbClr val="D3BFB6"/>
      </a:accent2>
      <a:accent3>
        <a:srgbClr val="004E2B"/>
      </a:accent3>
      <a:accent4>
        <a:srgbClr val="95C11A"/>
      </a:accent4>
      <a:accent5>
        <a:srgbClr val="003E6E"/>
      </a:accent5>
      <a:accent6>
        <a:srgbClr val="4398BA"/>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65B746C6-034F-4174-A5EA-C1447C5C5D7F}" vid="{AF730F7C-63F4-44E5-91CD-CE2F059F52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rbetsdokument" ma:contentTypeID="0x0101007728BD0005B0F74A9C42B04159C525B400F0DDFEBFE0A62242ABB7D3CBB0AB7CF6" ma:contentTypeVersion="16" ma:contentTypeDescription="Vanligt arbetsdokument" ma:contentTypeScope="" ma:versionID="c856a3b6e7120af0ef2699800b7b2177">
  <xsd:schema xmlns:xsd="http://www.w3.org/2001/XMLSchema" xmlns:xs="http://www.w3.org/2001/XMLSchema" xmlns:p="http://schemas.microsoft.com/office/2006/metadata/properties" xmlns:ns2="cd79135d-f7ab-4a6f-9ae9-bb5a7d83743c" xmlns:ns3="bf5323ca-154c-4ed0-a0f5-1a10b24af6d2" targetNamespace="http://schemas.microsoft.com/office/2006/metadata/properties" ma:root="true" ma:fieldsID="97e99c532f1e9164a8d0d2bf0896116f" ns2:_="" ns3:_="">
    <xsd:import namespace="cd79135d-f7ab-4a6f-9ae9-bb5a7d83743c"/>
    <xsd:import namespace="bf5323ca-154c-4ed0-a0f5-1a10b24af6d2"/>
    <xsd:element name="properties">
      <xsd:complexType>
        <xsd:sequence>
          <xsd:element name="documentManagement">
            <xsd:complexType>
              <xsd:all>
                <xsd:element ref="ns2:c86a70e0a05c428386fb905d8ee45e84" minOccurs="0"/>
                <xsd:element ref="ns2:TaxCatchAll" minOccurs="0"/>
                <xsd:element ref="ns2:TaxCatchAllLabel" minOccurs="0"/>
                <xsd:element ref="ns2:b1c12d4f7cee4d93b3b73feaa9fa6ffd" minOccurs="0"/>
                <xsd:element ref="ns2:SharedWithUsers" minOccurs="0"/>
                <xsd:element ref="ns2:SharedWithDetail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9135d-f7ab-4a6f-9ae9-bb5a7d83743c" elementFormDefault="qualified">
    <xsd:import namespace="http://schemas.microsoft.com/office/2006/documentManagement/types"/>
    <xsd:import namespace="http://schemas.microsoft.com/office/infopath/2007/PartnerControls"/>
    <xsd:element name="c86a70e0a05c428386fb905d8ee45e84" ma:index="8" nillable="true" ma:taxonomy="true" ma:internalName="c86a70e0a05c428386fb905d8ee45e84" ma:taxonomyFieldName="Aktivitet" ma:displayName="Aktivitet" ma:readOnly="false" ma:fieldId="{c86a70e0-a05c-4283-86fb-905d8ee45e84}" ma:taxonomyMulti="true" ma:sspId="67a4a378-d94e-4693-a8f9-75e639d18210" ma:termSetId="122400b6-52f6-4af3-a148-9bf71098c247" ma:anchorId="f2d311d6-f786-4d92-89d4-3ab8b7a56bff" ma:open="false" ma:isKeyword="false">
      <xsd:complexType>
        <xsd:sequence>
          <xsd:element ref="pc:Terms" minOccurs="0" maxOccurs="1"/>
        </xsd:sequence>
      </xsd:complexType>
    </xsd:element>
    <xsd:element name="TaxCatchAll" ma:index="9" nillable="true" ma:displayName="Taxonomy Catch All Column" ma:hidden="true" ma:list="{2861838c-2b93-44c9-b086-9014dea9fcf6}" ma:internalName="TaxCatchAll" ma:showField="CatchAllData" ma:web="cd79135d-f7ab-4a6f-9ae9-bb5a7d83743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861838c-2b93-44c9-b086-9014dea9fcf6}" ma:internalName="TaxCatchAllLabel" ma:readOnly="true" ma:showField="CatchAllDataLabel" ma:web="cd79135d-f7ab-4a6f-9ae9-bb5a7d83743c">
      <xsd:complexType>
        <xsd:complexContent>
          <xsd:extension base="dms:MultiChoiceLookup">
            <xsd:sequence>
              <xsd:element name="Value" type="dms:Lookup" maxOccurs="unbounded" minOccurs="0" nillable="true"/>
            </xsd:sequence>
          </xsd:extension>
        </xsd:complexContent>
      </xsd:complexType>
    </xsd:element>
    <xsd:element name="b1c12d4f7cee4d93b3b73feaa9fa6ffd" ma:index="12" nillable="true" ma:taxonomy="true" ma:internalName="b1c12d4f7cee4d93b3b73feaa9fa6ffd" ma:taxonomyFieldName="Dokumenttyp" ma:displayName="Dokumenttyp" ma:readOnly="false" ma:fieldId="{b1c12d4f-7cee-4d93-b3b7-3feaa9fa6ffd}" ma:taxonomyMulti="true" ma:sspId="67a4a378-d94e-4693-a8f9-75e639d18210" ma:termSetId="63835e64-f943-4f53-a2b2-3e0ce3bab100" ma:anchorId="72424c00-b1fc-4eac-847a-3620184296e2" ma:open="false" ma:isKeyword="false">
      <xsd:complexType>
        <xsd:sequence>
          <xsd:element ref="pc:Terms" minOccurs="0" maxOccurs="1"/>
        </xsd:sequence>
      </xsd:complexType>
    </xsd:element>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5323ca-154c-4ed0-a0f5-1a10b24af6d2" elementFormDefault="qualified">
    <xsd:import namespace="http://schemas.microsoft.com/office/2006/documentManagement/types"/>
    <xsd:import namespace="http://schemas.microsoft.com/office/infopath/2007/PartnerControls"/>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67a4a378-d94e-4693-a8f9-75e639d1821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d79135d-f7ab-4a6f-9ae9-bb5a7d83743c" xsi:nil="true"/>
    <c86a70e0a05c428386fb905d8ee45e84 xmlns="cd79135d-f7ab-4a6f-9ae9-bb5a7d83743c">
      <Terms xmlns="http://schemas.microsoft.com/office/infopath/2007/PartnerControls"/>
    </c86a70e0a05c428386fb905d8ee45e84>
    <b1c12d4f7cee4d93b3b73feaa9fa6ffd xmlns="cd79135d-f7ab-4a6f-9ae9-bb5a7d83743c">
      <Terms xmlns="http://schemas.microsoft.com/office/infopath/2007/PartnerControls"/>
    </b1c12d4f7cee4d93b3b73feaa9fa6ffd>
    <lcf76f155ced4ddcb4097134ff3c332f xmlns="bf5323ca-154c-4ed0-a0f5-1a10b24af6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005BC0-31C2-43A6-B038-A1716181E43B}"/>
</file>

<file path=customXml/itemProps2.xml><?xml version="1.0" encoding="utf-8"?>
<ds:datastoreItem xmlns:ds="http://schemas.openxmlformats.org/officeDocument/2006/customXml" ds:itemID="{440DEC41-D73B-4DC9-A3DB-882CFF5153B3}"/>
</file>

<file path=customXml/itemProps3.xml><?xml version="1.0" encoding="utf-8"?>
<ds:datastoreItem xmlns:ds="http://schemas.openxmlformats.org/officeDocument/2006/customXml" ds:itemID="{B9D9B687-B9E7-437D-B24C-B511686FE417}"/>
</file>

<file path=docProps/app.xml><?xml version="1.0" encoding="utf-8"?>
<Properties xmlns="http://schemas.openxmlformats.org/officeDocument/2006/extended-properties" xmlns:vt="http://schemas.openxmlformats.org/officeDocument/2006/docPropsVTypes">
  <Template>Prevent2018</Template>
  <TotalTime>1201</TotalTime>
  <Words>4810</Words>
  <Application>Microsoft Office PowerPoint</Application>
  <PresentationFormat>Bildspel på skärmen (16:9)</PresentationFormat>
  <Paragraphs>554</Paragraphs>
  <Slides>40</Slides>
  <Notes>40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40</vt:i4>
      </vt:variant>
    </vt:vector>
  </HeadingPairs>
  <TitlesOfParts>
    <vt:vector size="46" baseType="lpstr">
      <vt:lpstr>Arial</vt:lpstr>
      <vt:lpstr>Calibri</vt:lpstr>
      <vt:lpstr>Georgia</vt:lpstr>
      <vt:lpstr>Open Sans</vt:lpstr>
      <vt:lpstr>Times New Roman</vt:lpstr>
      <vt:lpstr>Prevent-mall-180605</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Samtala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Maria Claësson</dc:creator>
  <cp:lastModifiedBy>Nathalie Robert Edgar</cp:lastModifiedBy>
  <cp:revision>44</cp:revision>
  <cp:lastPrinted>2018-10-01T09:36:38Z</cp:lastPrinted>
  <dcterms:created xsi:type="dcterms:W3CDTF">2018-09-06T14:31:39Z</dcterms:created>
  <dcterms:modified xsi:type="dcterms:W3CDTF">2018-10-16T13:14:03Z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0x0101007728BD0005B0F74A9C42B04159C525B400F0DDFEBFE0A62242ABB7D3CBB0AB7CF6</vt:lpwstr>
  </property>
  <property fmtid="{D5CDD505-2E9C-101B-9397-08002B2CF9AE}" pid="3" name="Aktivitet">
    <vt:lpwstr/>
  </property>
  <property fmtid="{D5CDD505-2E9C-101B-9397-08002B2CF9AE}" pid="4" name="Dokumenttyp">
    <vt:lpwstr/>
  </property>
  <property fmtid="{D5CDD505-2E9C-101B-9397-08002B2CF9AE}" pid="5" name="Order">
    <vt:r8>3167200</vt:r8>
  </property>
  <property fmtid="{D5CDD505-2E9C-101B-9397-08002B2CF9AE}" pid="6" name="MediaServiceImageTags">
    <vt:lpwstr/>
  </property>
</Properties>
</file>